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9" r:id="rId1"/>
  </p:sldMasterIdLst>
  <p:notesMasterIdLst>
    <p:notesMasterId r:id="rId42"/>
  </p:notesMasterIdLst>
  <p:sldIdLst>
    <p:sldId id="313" r:id="rId2"/>
    <p:sldId id="288" r:id="rId3"/>
    <p:sldId id="286" r:id="rId4"/>
    <p:sldId id="289" r:id="rId5"/>
    <p:sldId id="259" r:id="rId6"/>
    <p:sldId id="260" r:id="rId7"/>
    <p:sldId id="301" r:id="rId8"/>
    <p:sldId id="302" r:id="rId9"/>
    <p:sldId id="303" r:id="rId10"/>
    <p:sldId id="290" r:id="rId11"/>
    <p:sldId id="315" r:id="rId12"/>
    <p:sldId id="316" r:id="rId13"/>
    <p:sldId id="262" r:id="rId14"/>
    <p:sldId id="317" r:id="rId15"/>
    <p:sldId id="264" r:id="rId16"/>
    <p:sldId id="314" r:id="rId17"/>
    <p:sldId id="263" r:id="rId18"/>
    <p:sldId id="318" r:id="rId19"/>
    <p:sldId id="319" r:id="rId20"/>
    <p:sldId id="320" r:id="rId21"/>
    <p:sldId id="321" r:id="rId22"/>
    <p:sldId id="322" r:id="rId23"/>
    <p:sldId id="323" r:id="rId24"/>
    <p:sldId id="291" r:id="rId25"/>
    <p:sldId id="266" r:id="rId26"/>
    <p:sldId id="267" r:id="rId27"/>
    <p:sldId id="294" r:id="rId28"/>
    <p:sldId id="295" r:id="rId29"/>
    <p:sldId id="268" r:id="rId30"/>
    <p:sldId id="292" r:id="rId31"/>
    <p:sldId id="274" r:id="rId32"/>
    <p:sldId id="275" r:id="rId33"/>
    <p:sldId id="306" r:id="rId34"/>
    <p:sldId id="308" r:id="rId35"/>
    <p:sldId id="309" r:id="rId36"/>
    <p:sldId id="293" r:id="rId37"/>
    <p:sldId id="284" r:id="rId38"/>
    <p:sldId id="298" r:id="rId39"/>
    <p:sldId id="285" r:id="rId40"/>
    <p:sldId id="324" r:id="rId41"/>
  </p:sldIdLst>
  <p:sldSz cx="24384000" cy="13716000"/>
  <p:notesSz cx="7099300" cy="10234613"/>
  <p:embeddedFontLst>
    <p:embeddedFont>
      <p:font typeface="Barlow" panose="00000500000000000000" pitchFamily="2" charset="0"/>
      <p:regular r:id="rId43"/>
      <p:bold r:id="rId44"/>
      <p:italic r:id="rId45"/>
      <p:boldItalic r:id="rId46"/>
    </p:embeddedFont>
    <p:embeddedFont>
      <p:font typeface="Marianne" panose="02000000000000000000" pitchFamily="50" charset="0"/>
      <p:regular r:id="rId47"/>
      <p:bold r:id="rId48"/>
      <p:italic r:id="rId49"/>
      <p:boldItalic r:id="rId50"/>
    </p:embeddedFont>
    <p:embeddedFont>
      <p:font typeface="Marianne ExtraBold" panose="02000000000000000000" pitchFamily="50" charset="0"/>
      <p:bold r:id="rId51"/>
      <p:boldItalic r:id="rId52"/>
    </p:embeddedFont>
    <p:embeddedFont>
      <p:font typeface="Webdings" panose="05030102010509060703" pitchFamily="18" charset="2"/>
      <p:regular r:id="rId53"/>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279"/>
    <a:srgbClr val="8D533E"/>
    <a:srgbClr val="C8C8C8"/>
    <a:srgbClr val="80AD9B"/>
    <a:srgbClr val="AAC9BC"/>
    <a:srgbClr val="D5E4DE"/>
    <a:srgbClr val="2B7758"/>
    <a:srgbClr val="E9F1EE"/>
    <a:srgbClr val="F07D00"/>
    <a:srgbClr val="63B4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1" autoAdjust="0"/>
    <p:restoredTop sz="90559" autoAdjust="0"/>
  </p:normalViewPr>
  <p:slideViewPr>
    <p:cSldViewPr snapToGrid="0">
      <p:cViewPr varScale="1">
        <p:scale>
          <a:sx n="49" d="100"/>
          <a:sy n="49" d="100"/>
        </p:scale>
        <p:origin x="126" y="48"/>
      </p:cViewPr>
      <p:guideLst>
        <p:guide orient="horz" pos="4320"/>
        <p:guide pos="76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397"/>
    </p:cViewPr>
  </p:sorterViewPr>
  <p:notesViewPr>
    <p:cSldViewPr snapToGrid="0">
      <p:cViewPr varScale="1">
        <p:scale>
          <a:sx n="77" d="100"/>
          <a:sy n="77" d="100"/>
        </p:scale>
        <p:origin x="2883"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Feuil1!$B$1</c:f>
              <c:strCache>
                <c:ptCount val="1"/>
                <c:pt idx="0">
                  <c:v>%</c:v>
                </c:pt>
              </c:strCache>
            </c:strRef>
          </c:tx>
          <c:spPr>
            <a:ln w="28575" cap="rnd">
              <a:noFill/>
              <a:round/>
            </a:ln>
            <a:effectLst/>
          </c:spPr>
          <c:marker>
            <c:symbol val="circle"/>
            <c:size val="5"/>
            <c:spPr>
              <a:solidFill>
                <a:srgbClr val="2B7758"/>
              </a:solidFill>
              <a:ln w="50800">
                <a:solidFill>
                  <a:srgbClr val="2B7758"/>
                </a:solidFill>
              </a:ln>
              <a:effectLst/>
            </c:spPr>
          </c:marker>
          <c:dPt>
            <c:idx val="0"/>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1-6FDC-40F8-8A2B-F9F17C261860}"/>
              </c:ext>
            </c:extLst>
          </c:dPt>
          <c:dPt>
            <c:idx val="1"/>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3-6FDC-40F8-8A2B-F9F17C261860}"/>
              </c:ext>
            </c:extLst>
          </c:dPt>
          <c:dPt>
            <c:idx val="2"/>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5-6FDC-40F8-8A2B-F9F17C261860}"/>
              </c:ext>
            </c:extLst>
          </c:dPt>
          <c:dPt>
            <c:idx val="3"/>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7-6FDC-40F8-8A2B-F9F17C261860}"/>
              </c:ext>
            </c:extLst>
          </c:dPt>
          <c:dPt>
            <c:idx val="4"/>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9-6FDC-40F8-8A2B-F9F17C261860}"/>
              </c:ext>
            </c:extLst>
          </c:dPt>
          <c:dPt>
            <c:idx val="5"/>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B-6FDC-40F8-8A2B-F9F17C261860}"/>
              </c:ext>
            </c:extLst>
          </c:dPt>
          <c:dPt>
            <c:idx val="6"/>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D-6FDC-40F8-8A2B-F9F17C261860}"/>
              </c:ext>
            </c:extLst>
          </c:dPt>
          <c:trendline>
            <c:spPr>
              <a:ln w="38100" cap="rnd">
                <a:solidFill>
                  <a:srgbClr val="2B7758"/>
                </a:solidFill>
                <a:prstDash val="solid"/>
              </a:ln>
              <a:effectLst/>
            </c:spPr>
            <c:trendlineType val="poly"/>
            <c:order val="2"/>
            <c:dispRSqr val="0"/>
            <c:dispEq val="0"/>
          </c:trendline>
          <c:xVal>
            <c:numRef>
              <c:f>Feuil1!$A$2:$A$30</c:f>
              <c:numCache>
                <c:formatCode>General</c:formatCode>
                <c:ptCount val="29"/>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numCache>
            </c:numRef>
          </c:xVal>
          <c:yVal>
            <c:numRef>
              <c:f>Feuil1!$B$2:$B$30</c:f>
              <c:numCache>
                <c:formatCode>General</c:formatCode>
                <c:ptCount val="29"/>
                <c:pt idx="0">
                  <c:v>32.515000000000001</c:v>
                </c:pt>
                <c:pt idx="1">
                  <c:v>32.454999999999998</c:v>
                </c:pt>
                <c:pt idx="2">
                  <c:v>32.396999999999998</c:v>
                </c:pt>
                <c:pt idx="3">
                  <c:v>32.338000000000001</c:v>
                </c:pt>
                <c:pt idx="4">
                  <c:v>32.277999999999999</c:v>
                </c:pt>
                <c:pt idx="5">
                  <c:v>32.201999999999998</c:v>
                </c:pt>
                <c:pt idx="6">
                  <c:v>32.14</c:v>
                </c:pt>
                <c:pt idx="7">
                  <c:v>32.08</c:v>
                </c:pt>
                <c:pt idx="8">
                  <c:v>32.005000000000003</c:v>
                </c:pt>
                <c:pt idx="9">
                  <c:v>31.965</c:v>
                </c:pt>
                <c:pt idx="10">
                  <c:v>31.925000000000001</c:v>
                </c:pt>
                <c:pt idx="11">
                  <c:v>31.885000000000002</c:v>
                </c:pt>
                <c:pt idx="12">
                  <c:v>31.805</c:v>
                </c:pt>
                <c:pt idx="13">
                  <c:v>31.766999999999999</c:v>
                </c:pt>
                <c:pt idx="14">
                  <c:v>31.725000000000001</c:v>
                </c:pt>
                <c:pt idx="15">
                  <c:v>31.686</c:v>
                </c:pt>
                <c:pt idx="16">
                  <c:v>31.652000000000001</c:v>
                </c:pt>
                <c:pt idx="17">
                  <c:v>31.61</c:v>
                </c:pt>
                <c:pt idx="18">
                  <c:v>31.57</c:v>
                </c:pt>
                <c:pt idx="19">
                  <c:v>31.534541080105956</c:v>
                </c:pt>
                <c:pt idx="20">
                  <c:v>31.471208939098641</c:v>
                </c:pt>
                <c:pt idx="21">
                  <c:v>31.437096510855561</c:v>
                </c:pt>
                <c:pt idx="22">
                  <c:v>31.402704419894853</c:v>
                </c:pt>
                <c:pt idx="23">
                  <c:v>31.367285218574413</c:v>
                </c:pt>
                <c:pt idx="24">
                  <c:v>31.339815784762617</c:v>
                </c:pt>
                <c:pt idx="25">
                  <c:v>31.288898560894118</c:v>
                </c:pt>
                <c:pt idx="26">
                  <c:v>31.251500125616325</c:v>
                </c:pt>
                <c:pt idx="27">
                  <c:v>31.212396479257585</c:v>
                </c:pt>
                <c:pt idx="28">
                  <c:v>31.175541075247253</c:v>
                </c:pt>
              </c:numCache>
            </c:numRef>
          </c:yVal>
          <c:smooth val="0"/>
          <c:extLst>
            <c:ext xmlns:c16="http://schemas.microsoft.com/office/drawing/2014/chart" uri="{C3380CC4-5D6E-409C-BE32-E72D297353CC}">
              <c16:uniqueId val="{0000000E-6FDC-40F8-8A2B-F9F17C261860}"/>
            </c:ext>
          </c:extLst>
        </c:ser>
        <c:dLbls>
          <c:showLegendKey val="0"/>
          <c:showVal val="0"/>
          <c:showCatName val="0"/>
          <c:showSerName val="0"/>
          <c:showPercent val="0"/>
          <c:showBubbleSize val="0"/>
        </c:dLbls>
        <c:axId val="819106223"/>
        <c:axId val="819111503"/>
      </c:scatterChart>
      <c:valAx>
        <c:axId val="819106223"/>
        <c:scaling>
          <c:orientation val="minMax"/>
          <c:max val="2020"/>
          <c:min val="1990"/>
        </c:scaling>
        <c:delete val="0"/>
        <c:axPos val="b"/>
        <c:majorGridlines>
          <c:spPr>
            <a:ln w="25400"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fr-FR" sz="2800" i="1" dirty="0">
                    <a:solidFill>
                      <a:schemeClr val="tx1"/>
                    </a:solidFill>
                  </a:rPr>
                  <a:t>Année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fr-FR"/>
            </a:p>
          </c:txPr>
        </c:title>
        <c:numFmt formatCode="General" sourceLinked="1"/>
        <c:majorTickMark val="out"/>
        <c:minorTickMark val="none"/>
        <c:tickLblPos val="nextTo"/>
        <c:spPr>
          <a:noFill/>
          <a:ln w="25400" cap="flat" cmpd="sng" algn="ctr">
            <a:solidFill>
              <a:schemeClr val="tx1">
                <a:lumMod val="15000"/>
                <a:lumOff val="85000"/>
              </a:schemeClr>
            </a:solidFill>
            <a:round/>
          </a:ln>
          <a:effectLst/>
        </c:spPr>
        <c:txPr>
          <a:bodyPr rot="-2700000" spcFirstLastPara="1" vertOverflow="ellipsis" wrap="square" anchor="ctr" anchorCtr="1"/>
          <a:lstStyle/>
          <a:p>
            <a:pPr>
              <a:defRPr sz="2000" b="0" i="0" u="none" strike="noStrike" kern="1200" baseline="0">
                <a:solidFill>
                  <a:schemeClr val="tx1"/>
                </a:solidFill>
                <a:latin typeface="+mn-lt"/>
                <a:ea typeface="+mn-ea"/>
                <a:cs typeface="+mn-cs"/>
              </a:defRPr>
            </a:pPr>
            <a:endParaRPr lang="fr-FR"/>
          </a:p>
        </c:txPr>
        <c:crossAx val="819111503"/>
        <c:crosses val="autoZero"/>
        <c:crossBetween val="midCat"/>
      </c:valAx>
      <c:valAx>
        <c:axId val="819111503"/>
        <c:scaling>
          <c:orientation val="minMax"/>
          <c:max val="33"/>
          <c:min val="31"/>
        </c:scaling>
        <c:delete val="0"/>
        <c:axPos val="l"/>
        <c:majorGridlines>
          <c:spPr>
            <a:ln w="254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fr-FR" sz="2800" i="1" dirty="0">
                    <a:solidFill>
                      <a:schemeClr val="tx1"/>
                    </a:solidFill>
                  </a:rPr>
                  <a:t>Pourcentage</a:t>
                </a:r>
              </a:p>
            </c:rich>
          </c:tx>
          <c:layout>
            <c:manualLayout>
              <c:xMode val="edge"/>
              <c:yMode val="edge"/>
              <c:x val="0"/>
              <c:y val="0.2355695202046434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fr-FR"/>
          </a:p>
        </c:txPr>
        <c:crossAx val="819106223"/>
        <c:crosses val="autoZero"/>
        <c:crossBetween val="midCat"/>
        <c:majorUnit val="0.5"/>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2225">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7886181749051"/>
          <c:y val="6.0122070262779111E-2"/>
          <c:w val="0.87504221279942584"/>
          <c:h val="0.7075533895173074"/>
        </c:manualLayout>
      </c:layout>
      <c:barChart>
        <c:barDir val="col"/>
        <c:grouping val="clustered"/>
        <c:varyColors val="0"/>
        <c:ser>
          <c:idx val="0"/>
          <c:order val="0"/>
          <c:tx>
            <c:strRef>
              <c:f>Feuil1!$B$1</c:f>
              <c:strCache>
                <c:ptCount val="1"/>
                <c:pt idx="0">
                  <c:v>1990-2000</c:v>
                </c:pt>
              </c:strCache>
            </c:strRef>
          </c:tx>
          <c:spPr>
            <a:solidFill>
              <a:srgbClr val="2B7758">
                <a:alpha val="25000"/>
              </a:srgbClr>
            </a:solidFill>
            <a:ln>
              <a:noFill/>
            </a:ln>
            <a:effectLst/>
          </c:spPr>
          <c:invertIfNegative val="0"/>
          <c:dPt>
            <c:idx val="0"/>
            <c:invertIfNegative val="0"/>
            <c:bubble3D val="0"/>
            <c:spPr>
              <a:solidFill>
                <a:srgbClr val="2B7758">
                  <a:alpha val="25000"/>
                </a:srgbClr>
              </a:solidFill>
              <a:ln>
                <a:noFill/>
              </a:ln>
              <a:effectLst/>
            </c:spPr>
            <c:extLst>
              <c:ext xmlns:c16="http://schemas.microsoft.com/office/drawing/2014/chart" uri="{C3380CC4-5D6E-409C-BE32-E72D297353CC}">
                <c16:uniqueId val="{00000001-624E-48F7-89DD-8B500E0BF243}"/>
              </c:ext>
            </c:extLst>
          </c:dPt>
          <c:dPt>
            <c:idx val="1"/>
            <c:invertIfNegative val="0"/>
            <c:bubble3D val="0"/>
            <c:spPr>
              <a:solidFill>
                <a:srgbClr val="2B7758">
                  <a:alpha val="25000"/>
                </a:srgbClr>
              </a:solidFill>
              <a:ln w="38100">
                <a:noFill/>
              </a:ln>
              <a:effectLst/>
            </c:spPr>
            <c:extLst>
              <c:ext xmlns:c16="http://schemas.microsoft.com/office/drawing/2014/chart" uri="{C3380CC4-5D6E-409C-BE32-E72D297353CC}">
                <c16:uniqueId val="{00000003-624E-48F7-89DD-8B500E0BF243}"/>
              </c:ext>
            </c:extLst>
          </c:dPt>
          <c:dPt>
            <c:idx val="2"/>
            <c:invertIfNegative val="0"/>
            <c:bubble3D val="0"/>
            <c:spPr>
              <a:solidFill>
                <a:srgbClr val="2B7758">
                  <a:alpha val="25000"/>
                </a:srgbClr>
              </a:solidFill>
              <a:ln>
                <a:noFill/>
              </a:ln>
              <a:effectLst/>
            </c:spPr>
            <c:extLst>
              <c:ext xmlns:c16="http://schemas.microsoft.com/office/drawing/2014/chart" uri="{C3380CC4-5D6E-409C-BE32-E72D297353CC}">
                <c16:uniqueId val="{00000005-624E-48F7-89DD-8B500E0BF243}"/>
              </c:ext>
            </c:extLst>
          </c:dPt>
          <c:dPt>
            <c:idx val="3"/>
            <c:invertIfNegative val="0"/>
            <c:bubble3D val="0"/>
            <c:spPr>
              <a:solidFill>
                <a:srgbClr val="2B7758">
                  <a:alpha val="25000"/>
                </a:srgbClr>
              </a:solidFill>
              <a:ln w="38100">
                <a:noFill/>
              </a:ln>
              <a:effectLst/>
            </c:spPr>
            <c:extLst>
              <c:ext xmlns:c16="http://schemas.microsoft.com/office/drawing/2014/chart" uri="{C3380CC4-5D6E-409C-BE32-E72D297353CC}">
                <c16:uniqueId val="{00000007-624E-48F7-89DD-8B500E0BF243}"/>
              </c:ext>
            </c:extLst>
          </c:dPt>
          <c:dPt>
            <c:idx val="4"/>
            <c:invertIfNegative val="0"/>
            <c:bubble3D val="0"/>
            <c:spPr>
              <a:solidFill>
                <a:srgbClr val="2B7758">
                  <a:alpha val="25000"/>
                </a:srgbClr>
              </a:solidFill>
              <a:ln w="38100">
                <a:noFill/>
              </a:ln>
              <a:effectLst/>
            </c:spPr>
            <c:extLst>
              <c:ext xmlns:c16="http://schemas.microsoft.com/office/drawing/2014/chart" uri="{C3380CC4-5D6E-409C-BE32-E72D297353CC}">
                <c16:uniqueId val="{00000009-624E-48F7-89DD-8B500E0BF243}"/>
              </c:ext>
            </c:extLst>
          </c:dPt>
          <c:dPt>
            <c:idx val="5"/>
            <c:invertIfNegative val="0"/>
            <c:bubble3D val="0"/>
            <c:spPr>
              <a:solidFill>
                <a:srgbClr val="2B7758">
                  <a:alpha val="25000"/>
                </a:srgbClr>
              </a:solidFill>
              <a:ln w="38100">
                <a:noFill/>
              </a:ln>
              <a:effectLst/>
            </c:spPr>
            <c:extLst>
              <c:ext xmlns:c16="http://schemas.microsoft.com/office/drawing/2014/chart" uri="{C3380CC4-5D6E-409C-BE32-E72D297353CC}">
                <c16:uniqueId val="{0000000B-624E-48F7-89DD-8B500E0BF243}"/>
              </c:ext>
            </c:extLst>
          </c:dPt>
          <c:dPt>
            <c:idx val="6"/>
            <c:invertIfNegative val="0"/>
            <c:bubble3D val="0"/>
            <c:spPr>
              <a:solidFill>
                <a:srgbClr val="2B7758">
                  <a:alpha val="25000"/>
                </a:srgbClr>
              </a:solidFill>
              <a:ln>
                <a:noFill/>
              </a:ln>
              <a:effectLst/>
            </c:spPr>
            <c:extLst>
              <c:ext xmlns:c16="http://schemas.microsoft.com/office/drawing/2014/chart" uri="{C3380CC4-5D6E-409C-BE32-E72D297353CC}">
                <c16:uniqueId val="{0000000D-624E-48F7-89DD-8B500E0BF243}"/>
              </c:ext>
            </c:extLst>
          </c:dPt>
          <c:dPt>
            <c:idx val="7"/>
            <c:invertIfNegative val="0"/>
            <c:bubble3D val="0"/>
            <c:spPr>
              <a:solidFill>
                <a:srgbClr val="2B7758">
                  <a:alpha val="25000"/>
                </a:srgbClr>
              </a:solidFill>
              <a:ln>
                <a:noFill/>
              </a:ln>
              <a:effectLst/>
            </c:spPr>
            <c:extLst>
              <c:ext xmlns:c16="http://schemas.microsoft.com/office/drawing/2014/chart" uri="{C3380CC4-5D6E-409C-BE32-E72D297353CC}">
                <c16:uniqueId val="{0000000F-624E-48F7-89DD-8B500E0BF24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Asie</c:v>
                </c:pt>
                <c:pt idx="1">
                  <c:v>Océanie</c:v>
                </c:pt>
                <c:pt idx="2">
                  <c:v>Europe</c:v>
                </c:pt>
                <c:pt idx="3">
                  <c:v>Amérique du Nord et centrale</c:v>
                </c:pt>
                <c:pt idx="4">
                  <c:v>Amérique du Sud</c:v>
                </c:pt>
                <c:pt idx="5">
                  <c:v>Afrique</c:v>
                </c:pt>
              </c:strCache>
            </c:strRef>
          </c:cat>
          <c:val>
            <c:numRef>
              <c:f>Feuil1!$B$2:$B$7</c:f>
              <c:numCache>
                <c:formatCode>General</c:formatCode>
                <c:ptCount val="6"/>
                <c:pt idx="0">
                  <c:v>0.2</c:v>
                </c:pt>
                <c:pt idx="1">
                  <c:v>-0.2</c:v>
                </c:pt>
                <c:pt idx="2">
                  <c:v>0.8</c:v>
                </c:pt>
                <c:pt idx="3">
                  <c:v>-0.3</c:v>
                </c:pt>
                <c:pt idx="4">
                  <c:v>-5.0999999999999996</c:v>
                </c:pt>
                <c:pt idx="5">
                  <c:v>-3.3</c:v>
                </c:pt>
              </c:numCache>
            </c:numRef>
          </c:val>
          <c:extLst>
            <c:ext xmlns:c16="http://schemas.microsoft.com/office/drawing/2014/chart" uri="{C3380CC4-5D6E-409C-BE32-E72D297353CC}">
              <c16:uniqueId val="{00000010-624E-48F7-89DD-8B500E0BF243}"/>
            </c:ext>
          </c:extLst>
        </c:ser>
        <c:ser>
          <c:idx val="1"/>
          <c:order val="1"/>
          <c:tx>
            <c:strRef>
              <c:f>Feuil1!$C$1</c:f>
              <c:strCache>
                <c:ptCount val="1"/>
                <c:pt idx="0">
                  <c:v>2000-2010</c:v>
                </c:pt>
              </c:strCache>
            </c:strRef>
          </c:tx>
          <c:spPr>
            <a:solidFill>
              <a:srgbClr val="2B7758">
                <a:alpha val="60000"/>
              </a:srgbClr>
            </a:solidFill>
            <a:ln>
              <a:noFill/>
            </a:ln>
            <a:effectLst/>
          </c:spPr>
          <c:invertIfNegative val="0"/>
          <c:dPt>
            <c:idx val="1"/>
            <c:invertIfNegative val="0"/>
            <c:bubble3D val="0"/>
            <c:spPr>
              <a:solidFill>
                <a:srgbClr val="2B7758">
                  <a:alpha val="60000"/>
                </a:srgbClr>
              </a:solidFill>
              <a:ln w="38100">
                <a:noFill/>
              </a:ln>
              <a:effectLst/>
            </c:spPr>
            <c:extLst>
              <c:ext xmlns:c16="http://schemas.microsoft.com/office/drawing/2014/chart" uri="{C3380CC4-5D6E-409C-BE32-E72D297353CC}">
                <c16:uniqueId val="{00000015-624E-48F7-89DD-8B500E0BF243}"/>
              </c:ext>
            </c:extLst>
          </c:dPt>
          <c:dPt>
            <c:idx val="4"/>
            <c:invertIfNegative val="0"/>
            <c:bubble3D val="0"/>
            <c:spPr>
              <a:solidFill>
                <a:srgbClr val="2B7758">
                  <a:alpha val="60000"/>
                </a:srgbClr>
              </a:solidFill>
              <a:ln w="38100">
                <a:noFill/>
              </a:ln>
              <a:effectLst/>
            </c:spPr>
            <c:extLst>
              <c:ext xmlns:c16="http://schemas.microsoft.com/office/drawing/2014/chart" uri="{C3380CC4-5D6E-409C-BE32-E72D297353CC}">
                <c16:uniqueId val="{00000016-624E-48F7-89DD-8B500E0BF243}"/>
              </c:ext>
            </c:extLst>
          </c:dPt>
          <c:dPt>
            <c:idx val="5"/>
            <c:invertIfNegative val="0"/>
            <c:bubble3D val="0"/>
            <c:spPr>
              <a:solidFill>
                <a:srgbClr val="2B7758">
                  <a:alpha val="60000"/>
                </a:srgbClr>
              </a:solidFill>
              <a:ln w="38100">
                <a:noFill/>
              </a:ln>
              <a:effectLst/>
            </c:spPr>
            <c:extLst>
              <c:ext xmlns:c16="http://schemas.microsoft.com/office/drawing/2014/chart" uri="{C3380CC4-5D6E-409C-BE32-E72D297353CC}">
                <c16:uniqueId val="{00000017-624E-48F7-89DD-8B500E0BF24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Asie</c:v>
                </c:pt>
                <c:pt idx="1">
                  <c:v>Océanie</c:v>
                </c:pt>
                <c:pt idx="2">
                  <c:v>Europe</c:v>
                </c:pt>
                <c:pt idx="3">
                  <c:v>Amérique du Nord et centrale</c:v>
                </c:pt>
                <c:pt idx="4">
                  <c:v>Amérique du Sud</c:v>
                </c:pt>
                <c:pt idx="5">
                  <c:v>Afrique</c:v>
                </c:pt>
              </c:strCache>
            </c:strRef>
          </c:cat>
          <c:val>
            <c:numRef>
              <c:f>Feuil1!$C$2:$C$7</c:f>
              <c:numCache>
                <c:formatCode>General</c:formatCode>
                <c:ptCount val="6"/>
                <c:pt idx="0">
                  <c:v>2.4</c:v>
                </c:pt>
                <c:pt idx="1">
                  <c:v>-0.2</c:v>
                </c:pt>
                <c:pt idx="2">
                  <c:v>1.2</c:v>
                </c:pt>
                <c:pt idx="3">
                  <c:v>0.2</c:v>
                </c:pt>
                <c:pt idx="4">
                  <c:v>-5.2</c:v>
                </c:pt>
                <c:pt idx="5">
                  <c:v>-3.4</c:v>
                </c:pt>
              </c:numCache>
            </c:numRef>
          </c:val>
          <c:extLst>
            <c:ext xmlns:c16="http://schemas.microsoft.com/office/drawing/2014/chart" uri="{C3380CC4-5D6E-409C-BE32-E72D297353CC}">
              <c16:uniqueId val="{00000011-624E-48F7-89DD-8B500E0BF243}"/>
            </c:ext>
          </c:extLst>
        </c:ser>
        <c:ser>
          <c:idx val="2"/>
          <c:order val="2"/>
          <c:tx>
            <c:strRef>
              <c:f>Feuil1!$D$1</c:f>
              <c:strCache>
                <c:ptCount val="1"/>
                <c:pt idx="0">
                  <c:v>2010-2020</c:v>
                </c:pt>
              </c:strCache>
            </c:strRef>
          </c:tx>
          <c:spPr>
            <a:solidFill>
              <a:srgbClr val="2B7758"/>
            </a:solidFill>
            <a:ln>
              <a:noFill/>
            </a:ln>
            <a:effectLst/>
          </c:spPr>
          <c:invertIfNegative val="0"/>
          <c:dPt>
            <c:idx val="3"/>
            <c:invertIfNegative val="0"/>
            <c:bubble3D val="0"/>
            <c:spPr>
              <a:solidFill>
                <a:srgbClr val="2B7758"/>
              </a:solidFill>
              <a:ln w="38100">
                <a:noFill/>
              </a:ln>
              <a:effectLst/>
            </c:spPr>
            <c:extLst>
              <c:ext xmlns:c16="http://schemas.microsoft.com/office/drawing/2014/chart" uri="{C3380CC4-5D6E-409C-BE32-E72D297353CC}">
                <c16:uniqueId val="{0000001A-624E-48F7-89DD-8B500E0BF243}"/>
              </c:ext>
            </c:extLst>
          </c:dPt>
          <c:dPt>
            <c:idx val="4"/>
            <c:invertIfNegative val="0"/>
            <c:bubble3D val="0"/>
            <c:spPr>
              <a:solidFill>
                <a:srgbClr val="2B7758"/>
              </a:solidFill>
              <a:ln w="38100">
                <a:noFill/>
              </a:ln>
              <a:effectLst/>
            </c:spPr>
            <c:extLst>
              <c:ext xmlns:c16="http://schemas.microsoft.com/office/drawing/2014/chart" uri="{C3380CC4-5D6E-409C-BE32-E72D297353CC}">
                <c16:uniqueId val="{00000018-624E-48F7-89DD-8B500E0BF243}"/>
              </c:ext>
            </c:extLst>
          </c:dPt>
          <c:dPt>
            <c:idx val="5"/>
            <c:invertIfNegative val="0"/>
            <c:bubble3D val="0"/>
            <c:spPr>
              <a:solidFill>
                <a:srgbClr val="2B7758"/>
              </a:solidFill>
              <a:ln w="38100">
                <a:noFill/>
              </a:ln>
              <a:effectLst/>
            </c:spPr>
            <c:extLst>
              <c:ext xmlns:c16="http://schemas.microsoft.com/office/drawing/2014/chart" uri="{C3380CC4-5D6E-409C-BE32-E72D297353CC}">
                <c16:uniqueId val="{00000019-624E-48F7-89DD-8B500E0BF24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Asie</c:v>
                </c:pt>
                <c:pt idx="1">
                  <c:v>Océanie</c:v>
                </c:pt>
                <c:pt idx="2">
                  <c:v>Europe</c:v>
                </c:pt>
                <c:pt idx="3">
                  <c:v>Amérique du Nord et centrale</c:v>
                </c:pt>
                <c:pt idx="4">
                  <c:v>Amérique du Sud</c:v>
                </c:pt>
                <c:pt idx="5">
                  <c:v>Afrique</c:v>
                </c:pt>
              </c:strCache>
            </c:strRef>
          </c:cat>
          <c:val>
            <c:numRef>
              <c:f>Feuil1!$D$2:$D$7</c:f>
              <c:numCache>
                <c:formatCode>General</c:formatCode>
                <c:ptCount val="6"/>
                <c:pt idx="0">
                  <c:v>1.2</c:v>
                </c:pt>
                <c:pt idx="1">
                  <c:v>0.4</c:v>
                </c:pt>
                <c:pt idx="2">
                  <c:v>0.3</c:v>
                </c:pt>
                <c:pt idx="3">
                  <c:v>-0.1</c:v>
                </c:pt>
                <c:pt idx="4">
                  <c:v>-2.6</c:v>
                </c:pt>
                <c:pt idx="5">
                  <c:v>-3.9</c:v>
                </c:pt>
              </c:numCache>
            </c:numRef>
          </c:val>
          <c:extLst>
            <c:ext xmlns:c16="http://schemas.microsoft.com/office/drawing/2014/chart" uri="{C3380CC4-5D6E-409C-BE32-E72D297353CC}">
              <c16:uniqueId val="{00000012-624E-48F7-89DD-8B500E0BF243}"/>
            </c:ext>
          </c:extLst>
        </c:ser>
        <c:dLbls>
          <c:dLblPos val="outEnd"/>
          <c:showLegendKey val="0"/>
          <c:showVal val="1"/>
          <c:showCatName val="0"/>
          <c:showSerName val="0"/>
          <c:showPercent val="0"/>
          <c:showBubbleSize val="0"/>
        </c:dLbls>
        <c:gapWidth val="100"/>
        <c:overlap val="-25"/>
        <c:axId val="1927621775"/>
        <c:axId val="1927623695"/>
      </c:barChart>
      <c:catAx>
        <c:axId val="192762177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400" b="0" i="0" u="none" strike="noStrike" kern="1200" baseline="0">
                <a:solidFill>
                  <a:schemeClr val="tx1"/>
                </a:solidFill>
                <a:latin typeface="+mn-lt"/>
                <a:ea typeface="+mn-ea"/>
                <a:cs typeface="+mn-cs"/>
              </a:defRPr>
            </a:pPr>
            <a:endParaRPr lang="fr-FR"/>
          </a:p>
        </c:txPr>
        <c:crossAx val="1927623695"/>
        <c:crosses val="autoZero"/>
        <c:auto val="1"/>
        <c:lblAlgn val="ctr"/>
        <c:lblOffset val="200"/>
        <c:noMultiLvlLbl val="0"/>
      </c:catAx>
      <c:valAx>
        <c:axId val="1927623695"/>
        <c:scaling>
          <c:orientation val="minMax"/>
        </c:scaling>
        <c:delete val="0"/>
        <c:axPos val="l"/>
        <c:majorGridlines>
          <c:spPr>
            <a:ln w="25400"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fr-FR" i="1" dirty="0">
                    <a:solidFill>
                      <a:schemeClr val="tx1"/>
                    </a:solidFill>
                  </a:rPr>
                  <a:t>Millions d’ha par an</a:t>
                </a:r>
              </a:p>
            </c:rich>
          </c:tx>
          <c:layout>
            <c:manualLayout>
              <c:xMode val="edge"/>
              <c:yMode val="edge"/>
              <c:x val="1.0344477620985182E-3"/>
              <c:y val="0.25847217100299158"/>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1927621775"/>
        <c:crosses val="autoZero"/>
        <c:crossBetween val="between"/>
      </c:valAx>
      <c:spPr>
        <a:noFill/>
        <a:ln>
          <a:noFill/>
        </a:ln>
        <a:effectLst/>
      </c:spPr>
    </c:plotArea>
    <c:legend>
      <c:legendPos val="b"/>
      <c:layout>
        <c:manualLayout>
          <c:xMode val="edge"/>
          <c:yMode val="edge"/>
          <c:x val="0.28998437902426649"/>
          <c:y val="1.6182725634215943E-4"/>
          <c:w val="0.70344068729035125"/>
          <c:h val="5.635851336158039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1990</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6391-40FC-BD07-E27F749C6CF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6391-40FC-BD07-E27F749C6CF3}"/>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6391-40FC-BD07-E27F749C6CF3}"/>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6391-40FC-BD07-E27F749C6CF3}"/>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6391-40FC-BD07-E27F749C6CF3}"/>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6391-40FC-BD07-E27F749C6CF3}"/>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6391-40FC-BD07-E27F749C6CF3}"/>
              </c:ext>
            </c:extLst>
          </c:dPt>
          <c:dPt>
            <c:idx val="7"/>
            <c:invertIfNegative val="0"/>
            <c:bubble3D val="0"/>
            <c:spPr>
              <a:solidFill>
                <a:schemeClr val="bg1">
                  <a:lumMod val="85000"/>
                </a:schemeClr>
              </a:solidFill>
              <a:ln>
                <a:noFill/>
              </a:ln>
              <a:effectLst/>
            </c:spPr>
            <c:extLst>
              <c:ext xmlns:c16="http://schemas.microsoft.com/office/drawing/2014/chart" uri="{C3380CC4-5D6E-409C-BE32-E72D297353CC}">
                <c16:uniqueId val="{0000000F-6391-40FC-BD07-E27F749C6CF3}"/>
              </c:ext>
            </c:extLst>
          </c:dPt>
          <c:errBars>
            <c:errBarType val="both"/>
            <c:errValType val="cust"/>
            <c:noEndCap val="0"/>
            <c:plus>
              <c:numRef>
                <c:f>Feuil1!$F$2:$F$6</c:f>
                <c:numCache>
                  <c:formatCode>General</c:formatCode>
                  <c:ptCount val="5"/>
                  <c:pt idx="0">
                    <c:v>60.7</c:v>
                  </c:pt>
                  <c:pt idx="1">
                    <c:v>10.7</c:v>
                  </c:pt>
                  <c:pt idx="2">
                    <c:v>9.6999999999999993</c:v>
                  </c:pt>
                  <c:pt idx="3">
                    <c:v>58.9</c:v>
                  </c:pt>
                  <c:pt idx="4">
                    <c:v>3.9</c:v>
                  </c:pt>
                </c:numCache>
              </c:numRef>
            </c:plus>
            <c:minus>
              <c:numRef>
                <c:f>Feuil1!$G$2:$G$6</c:f>
                <c:numCache>
                  <c:formatCode>General</c:formatCode>
                  <c:ptCount val="5"/>
                  <c:pt idx="0">
                    <c:v>60.7</c:v>
                  </c:pt>
                  <c:pt idx="1">
                    <c:v>10.7</c:v>
                  </c:pt>
                  <c:pt idx="2">
                    <c:v>9.6999999999999993</c:v>
                  </c:pt>
                  <c:pt idx="3">
                    <c:v>58.9</c:v>
                  </c:pt>
                  <c:pt idx="4">
                    <c:v>3.9</c:v>
                  </c:pt>
                </c:numCache>
              </c:numRef>
            </c:minus>
            <c:spPr>
              <a:noFill/>
              <a:ln w="50800" cap="flat" cmpd="sng" algn="ctr">
                <a:solidFill>
                  <a:schemeClr val="tx1">
                    <a:lumMod val="65000"/>
                    <a:lumOff val="35000"/>
                  </a:schemeClr>
                </a:solidFill>
                <a:round/>
              </a:ln>
              <a:effectLst/>
            </c:spPr>
          </c:errBars>
          <c:cat>
            <c:strRef>
              <c:f>Feuil1!$A$2:$A$6</c:f>
              <c:strCache>
                <c:ptCount val="5"/>
                <c:pt idx="0">
                  <c:v>Mondial</c:v>
                </c:pt>
                <c:pt idx="1">
                  <c:v>Boréal</c:v>
                </c:pt>
                <c:pt idx="2">
                  <c:v>Tempéré</c:v>
                </c:pt>
                <c:pt idx="3">
                  <c:v>Tropical intact</c:v>
                </c:pt>
                <c:pt idx="4">
                  <c:v>Recroissance tropicale</c:v>
                </c:pt>
              </c:strCache>
            </c:strRef>
          </c:cat>
          <c:val>
            <c:numRef>
              <c:f>Feuil1!$B$2:$B$6</c:f>
              <c:numCache>
                <c:formatCode>General</c:formatCode>
                <c:ptCount val="5"/>
                <c:pt idx="0">
                  <c:v>913.2</c:v>
                </c:pt>
                <c:pt idx="1">
                  <c:v>252.4</c:v>
                </c:pt>
                <c:pt idx="2">
                  <c:v>116.5</c:v>
                </c:pt>
                <c:pt idx="3">
                  <c:v>510.7</c:v>
                </c:pt>
                <c:pt idx="4">
                  <c:v>33.6</c:v>
                </c:pt>
              </c:numCache>
            </c:numRef>
          </c:val>
          <c:extLst>
            <c:ext xmlns:c16="http://schemas.microsoft.com/office/drawing/2014/chart" uri="{C3380CC4-5D6E-409C-BE32-E72D297353CC}">
              <c16:uniqueId val="{00000010-6391-40FC-BD07-E27F749C6CF3}"/>
            </c:ext>
          </c:extLst>
        </c:ser>
        <c:ser>
          <c:idx val="1"/>
          <c:order val="1"/>
          <c:tx>
            <c:strRef>
              <c:f>Feuil1!$C$1</c:f>
              <c:strCache>
                <c:ptCount val="1"/>
                <c:pt idx="0">
                  <c:v>2000</c:v>
                </c:pt>
              </c:strCache>
            </c:strRef>
          </c:tx>
          <c:spPr>
            <a:solidFill>
              <a:schemeClr val="bg2">
                <a:lumMod val="75000"/>
              </a:schemeClr>
            </a:solidFill>
            <a:ln>
              <a:noFill/>
            </a:ln>
            <a:effectLst/>
          </c:spPr>
          <c:invertIfNegative val="0"/>
          <c:errBars>
            <c:errBarType val="both"/>
            <c:errValType val="cust"/>
            <c:noEndCap val="0"/>
            <c:plus>
              <c:numRef>
                <c:f>Feuil1!$H$2:$H$6</c:f>
                <c:numCache>
                  <c:formatCode>General</c:formatCode>
                  <c:ptCount val="5"/>
                  <c:pt idx="0">
                    <c:v>56.6</c:v>
                  </c:pt>
                  <c:pt idx="1">
                    <c:v>10.6</c:v>
                  </c:pt>
                  <c:pt idx="2">
                    <c:v>9.8000000000000007</c:v>
                  </c:pt>
                  <c:pt idx="3">
                    <c:v>54.5</c:v>
                  </c:pt>
                  <c:pt idx="4">
                    <c:v>5.6</c:v>
                  </c:pt>
                </c:numCache>
              </c:numRef>
            </c:plus>
            <c:minus>
              <c:numRef>
                <c:f>Feuil1!$I$2:$I$6</c:f>
                <c:numCache>
                  <c:formatCode>General</c:formatCode>
                  <c:ptCount val="5"/>
                  <c:pt idx="0">
                    <c:v>56.6</c:v>
                  </c:pt>
                  <c:pt idx="1">
                    <c:v>10.6</c:v>
                  </c:pt>
                  <c:pt idx="2">
                    <c:v>9.8000000000000007</c:v>
                  </c:pt>
                  <c:pt idx="3">
                    <c:v>54.5</c:v>
                  </c:pt>
                  <c:pt idx="4">
                    <c:v>5.6</c:v>
                  </c:pt>
                </c:numCache>
              </c:numRef>
            </c:minus>
            <c:spPr>
              <a:noFill/>
              <a:ln w="50800" cap="flat" cmpd="sng" algn="ctr">
                <a:solidFill>
                  <a:schemeClr val="tx1">
                    <a:lumMod val="65000"/>
                    <a:lumOff val="35000"/>
                  </a:schemeClr>
                </a:solidFill>
                <a:round/>
              </a:ln>
              <a:effectLst/>
            </c:spPr>
          </c:errBars>
          <c:cat>
            <c:strRef>
              <c:f>Feuil1!$A$2:$A$6</c:f>
              <c:strCache>
                <c:ptCount val="5"/>
                <c:pt idx="0">
                  <c:v>Mondial</c:v>
                </c:pt>
                <c:pt idx="1">
                  <c:v>Boréal</c:v>
                </c:pt>
                <c:pt idx="2">
                  <c:v>Tempéré</c:v>
                </c:pt>
                <c:pt idx="3">
                  <c:v>Tropical intact</c:v>
                </c:pt>
                <c:pt idx="4">
                  <c:v>Recroissance tropicale</c:v>
                </c:pt>
              </c:strCache>
            </c:strRef>
          </c:cat>
          <c:val>
            <c:numRef>
              <c:f>Feuil1!$C$2:$C$6</c:f>
              <c:numCache>
                <c:formatCode>General</c:formatCode>
                <c:ptCount val="5"/>
                <c:pt idx="0">
                  <c:v>885.9</c:v>
                </c:pt>
                <c:pt idx="1">
                  <c:v>257.3</c:v>
                </c:pt>
                <c:pt idx="2">
                  <c:v>120.3</c:v>
                </c:pt>
                <c:pt idx="3">
                  <c:v>462.4</c:v>
                </c:pt>
                <c:pt idx="4">
                  <c:v>45.9</c:v>
                </c:pt>
              </c:numCache>
            </c:numRef>
          </c:val>
          <c:extLst>
            <c:ext xmlns:c16="http://schemas.microsoft.com/office/drawing/2014/chart" uri="{C3380CC4-5D6E-409C-BE32-E72D297353CC}">
              <c16:uniqueId val="{00000011-6391-40FC-BD07-E27F749C6CF3}"/>
            </c:ext>
          </c:extLst>
        </c:ser>
        <c:ser>
          <c:idx val="2"/>
          <c:order val="2"/>
          <c:tx>
            <c:strRef>
              <c:f>Feuil1!$D$1</c:f>
              <c:strCache>
                <c:ptCount val="1"/>
                <c:pt idx="0">
                  <c:v>2010</c:v>
                </c:pt>
              </c:strCache>
            </c:strRef>
          </c:tx>
          <c:spPr>
            <a:solidFill>
              <a:schemeClr val="bg2">
                <a:lumMod val="50000"/>
              </a:schemeClr>
            </a:solidFill>
            <a:ln>
              <a:noFill/>
            </a:ln>
            <a:effectLst/>
          </c:spPr>
          <c:invertIfNegative val="0"/>
          <c:errBars>
            <c:errBarType val="both"/>
            <c:errValType val="cust"/>
            <c:noEndCap val="0"/>
            <c:plus>
              <c:numRef>
                <c:f>Feuil1!$J$2:$J$6</c:f>
                <c:numCache>
                  <c:formatCode>General</c:formatCode>
                  <c:ptCount val="5"/>
                  <c:pt idx="0">
                    <c:v>64.099999999999994</c:v>
                  </c:pt>
                  <c:pt idx="1">
                    <c:v>10.3</c:v>
                  </c:pt>
                  <c:pt idx="2">
                    <c:v>10.199999999999999</c:v>
                  </c:pt>
                  <c:pt idx="3">
                    <c:v>62</c:v>
                  </c:pt>
                  <c:pt idx="4">
                    <c:v>7.4</c:v>
                  </c:pt>
                </c:numCache>
              </c:numRef>
            </c:plus>
            <c:minus>
              <c:numRef>
                <c:f>Feuil1!$K$2:$K$6</c:f>
                <c:numCache>
                  <c:formatCode>General</c:formatCode>
                  <c:ptCount val="5"/>
                  <c:pt idx="0">
                    <c:v>64.099999999999994</c:v>
                  </c:pt>
                  <c:pt idx="1">
                    <c:v>10.3</c:v>
                  </c:pt>
                  <c:pt idx="2">
                    <c:v>10.199999999999999</c:v>
                  </c:pt>
                  <c:pt idx="3">
                    <c:v>62</c:v>
                  </c:pt>
                  <c:pt idx="4">
                    <c:v>7.4</c:v>
                  </c:pt>
                </c:numCache>
              </c:numRef>
            </c:minus>
            <c:spPr>
              <a:noFill/>
              <a:ln w="50800" cap="flat" cmpd="sng" algn="ctr">
                <a:solidFill>
                  <a:schemeClr val="tx1">
                    <a:lumMod val="65000"/>
                    <a:lumOff val="35000"/>
                  </a:schemeClr>
                </a:solidFill>
                <a:round/>
              </a:ln>
              <a:effectLst/>
            </c:spPr>
          </c:errBars>
          <c:cat>
            <c:strRef>
              <c:f>Feuil1!$A$2:$A$6</c:f>
              <c:strCache>
                <c:ptCount val="5"/>
                <c:pt idx="0">
                  <c:v>Mondial</c:v>
                </c:pt>
                <c:pt idx="1">
                  <c:v>Boréal</c:v>
                </c:pt>
                <c:pt idx="2">
                  <c:v>Tempéré</c:v>
                </c:pt>
                <c:pt idx="3">
                  <c:v>Tropical intact</c:v>
                </c:pt>
                <c:pt idx="4">
                  <c:v>Recroissance tropicale</c:v>
                </c:pt>
              </c:strCache>
            </c:strRef>
          </c:cat>
          <c:val>
            <c:numRef>
              <c:f>Feuil1!$D$2:$D$6</c:f>
              <c:numCache>
                <c:formatCode>General</c:formatCode>
                <c:ptCount val="5"/>
                <c:pt idx="0">
                  <c:v>882.1</c:v>
                </c:pt>
                <c:pt idx="1">
                  <c:v>261.8</c:v>
                </c:pt>
                <c:pt idx="2">
                  <c:v>130</c:v>
                </c:pt>
                <c:pt idx="3">
                  <c:v>430.3</c:v>
                </c:pt>
                <c:pt idx="4">
                  <c:v>59.9</c:v>
                </c:pt>
              </c:numCache>
            </c:numRef>
          </c:val>
          <c:extLst>
            <c:ext xmlns:c16="http://schemas.microsoft.com/office/drawing/2014/chart" uri="{C3380CC4-5D6E-409C-BE32-E72D297353CC}">
              <c16:uniqueId val="{00000012-6391-40FC-BD07-E27F749C6CF3}"/>
            </c:ext>
          </c:extLst>
        </c:ser>
        <c:ser>
          <c:idx val="3"/>
          <c:order val="3"/>
          <c:tx>
            <c:strRef>
              <c:f>Feuil1!$E$1</c:f>
              <c:strCache>
                <c:ptCount val="1"/>
                <c:pt idx="0">
                  <c:v>2020</c:v>
                </c:pt>
              </c:strCache>
            </c:strRef>
          </c:tx>
          <c:spPr>
            <a:solidFill>
              <a:schemeClr val="tx1"/>
            </a:solidFill>
            <a:ln>
              <a:noFill/>
            </a:ln>
            <a:effectLst/>
          </c:spPr>
          <c:invertIfNegative val="0"/>
          <c:errBars>
            <c:errBarType val="both"/>
            <c:errValType val="cust"/>
            <c:noEndCap val="0"/>
            <c:plus>
              <c:numRef>
                <c:f>Feuil1!$L$2:$L$6</c:f>
                <c:numCache>
                  <c:formatCode>General</c:formatCode>
                  <c:ptCount val="5"/>
                  <c:pt idx="0">
                    <c:v>61.1</c:v>
                  </c:pt>
                  <c:pt idx="1">
                    <c:v>10.5</c:v>
                  </c:pt>
                  <c:pt idx="2">
                    <c:v>10.1</c:v>
                  </c:pt>
                  <c:pt idx="3">
                    <c:v>58.7</c:v>
                  </c:pt>
                  <c:pt idx="4">
                    <c:v>8.8000000000000007</c:v>
                  </c:pt>
                </c:numCache>
              </c:numRef>
            </c:plus>
            <c:minus>
              <c:numRef>
                <c:f>Feuil1!$M$2:$M$6</c:f>
                <c:numCache>
                  <c:formatCode>General</c:formatCode>
                  <c:ptCount val="5"/>
                  <c:pt idx="0">
                    <c:v>61.1</c:v>
                  </c:pt>
                  <c:pt idx="1">
                    <c:v>10.5</c:v>
                  </c:pt>
                  <c:pt idx="2">
                    <c:v>10.1</c:v>
                  </c:pt>
                  <c:pt idx="3">
                    <c:v>58.7</c:v>
                  </c:pt>
                  <c:pt idx="4">
                    <c:v>8.8000000000000007</c:v>
                  </c:pt>
                </c:numCache>
              </c:numRef>
            </c:minus>
            <c:spPr>
              <a:noFill/>
              <a:ln w="50800" cap="flat" cmpd="sng" algn="ctr">
                <a:solidFill>
                  <a:schemeClr val="tx1">
                    <a:lumMod val="65000"/>
                    <a:lumOff val="35000"/>
                  </a:schemeClr>
                </a:solidFill>
                <a:round/>
              </a:ln>
              <a:effectLst/>
            </c:spPr>
          </c:errBars>
          <c:cat>
            <c:strRef>
              <c:f>Feuil1!$A$2:$A$6</c:f>
              <c:strCache>
                <c:ptCount val="5"/>
                <c:pt idx="0">
                  <c:v>Mondial</c:v>
                </c:pt>
                <c:pt idx="1">
                  <c:v>Boréal</c:v>
                </c:pt>
                <c:pt idx="2">
                  <c:v>Tempéré</c:v>
                </c:pt>
                <c:pt idx="3">
                  <c:v>Tropical intact</c:v>
                </c:pt>
                <c:pt idx="4">
                  <c:v>Recroissance tropicale</c:v>
                </c:pt>
              </c:strCache>
            </c:strRef>
          </c:cat>
          <c:val>
            <c:numRef>
              <c:f>Feuil1!$E$2:$E$6</c:f>
              <c:numCache>
                <c:formatCode>General</c:formatCode>
                <c:ptCount val="5"/>
                <c:pt idx="0">
                  <c:v>869.5</c:v>
                </c:pt>
                <c:pt idx="1">
                  <c:v>264.89999999999998</c:v>
                </c:pt>
                <c:pt idx="2">
                  <c:v>135.80000000000001</c:v>
                </c:pt>
                <c:pt idx="3">
                  <c:v>393.2</c:v>
                </c:pt>
                <c:pt idx="4">
                  <c:v>75.599999999999994</c:v>
                </c:pt>
              </c:numCache>
            </c:numRef>
          </c:val>
          <c:extLst>
            <c:ext xmlns:c16="http://schemas.microsoft.com/office/drawing/2014/chart" uri="{C3380CC4-5D6E-409C-BE32-E72D297353CC}">
              <c16:uniqueId val="{00000013-6391-40FC-BD07-E27F749C6CF3}"/>
            </c:ext>
          </c:extLst>
        </c:ser>
        <c:dLbls>
          <c:showLegendKey val="0"/>
          <c:showVal val="0"/>
          <c:showCatName val="0"/>
          <c:showSerName val="0"/>
          <c:showPercent val="0"/>
          <c:showBubbleSize val="0"/>
        </c:dLbls>
        <c:gapWidth val="100"/>
        <c:overlap val="-20"/>
        <c:axId val="1927621775"/>
        <c:axId val="1927623695"/>
      </c:barChart>
      <c:catAx>
        <c:axId val="192762177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400" b="0" i="0" u="none" strike="noStrike" kern="1200" baseline="0">
                <a:solidFill>
                  <a:schemeClr val="tx1"/>
                </a:solidFill>
                <a:latin typeface="+mn-lt"/>
                <a:ea typeface="+mn-ea"/>
                <a:cs typeface="+mn-cs"/>
              </a:defRPr>
            </a:pPr>
            <a:endParaRPr lang="fr-FR"/>
          </a:p>
        </c:txPr>
        <c:crossAx val="1927623695"/>
        <c:crosses val="autoZero"/>
        <c:auto val="1"/>
        <c:lblAlgn val="ctr"/>
        <c:lblOffset val="100"/>
        <c:noMultiLvlLbl val="0"/>
      </c:catAx>
      <c:valAx>
        <c:axId val="1927623695"/>
        <c:scaling>
          <c:orientation val="minMax"/>
          <c:max val="1000"/>
        </c:scaling>
        <c:delete val="0"/>
        <c:axPos val="l"/>
        <c:majorGridlines>
          <c:spPr>
            <a:ln w="25400"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fr-FR" i="1" dirty="0">
                    <a:solidFill>
                      <a:schemeClr val="tx1"/>
                    </a:solidFill>
                  </a:rPr>
                  <a:t>Pg C</a:t>
                </a:r>
              </a:p>
            </c:rich>
          </c:tx>
          <c:layout>
            <c:manualLayout>
              <c:xMode val="edge"/>
              <c:yMode val="edge"/>
              <c:x val="1.0344477620985182E-3"/>
              <c:y val="0.45058841880125178"/>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19276217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4-4ABF-4CFA-921D-0011C0FC294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4ABF-4CFA-921D-0011C0FC2943}"/>
              </c:ext>
            </c:extLst>
          </c:dPt>
          <c:dPt>
            <c:idx val="2"/>
            <c:invertIfNegative val="0"/>
            <c:bubble3D val="0"/>
            <c:spPr>
              <a:solidFill>
                <a:srgbClr val="8D533E"/>
              </a:solidFill>
              <a:ln>
                <a:noFill/>
              </a:ln>
              <a:effectLst/>
            </c:spPr>
            <c:extLst>
              <c:ext xmlns:c16="http://schemas.microsoft.com/office/drawing/2014/chart" uri="{C3380CC4-5D6E-409C-BE32-E72D297353CC}">
                <c16:uniqueId val="{00000005-4ABF-4CFA-921D-0011C0FC2943}"/>
              </c:ext>
            </c:extLst>
          </c:dPt>
          <c:dPt>
            <c:idx val="3"/>
            <c:invertIfNegative val="0"/>
            <c:bubble3D val="0"/>
            <c:spPr>
              <a:solidFill>
                <a:srgbClr val="8D533E"/>
              </a:solidFill>
              <a:ln>
                <a:noFill/>
              </a:ln>
              <a:effectLst/>
            </c:spPr>
            <c:extLst>
              <c:ext xmlns:c16="http://schemas.microsoft.com/office/drawing/2014/chart" uri="{C3380CC4-5D6E-409C-BE32-E72D297353CC}">
                <c16:uniqueId val="{00000006-4ABF-4CFA-921D-0011C0FC2943}"/>
              </c:ext>
            </c:extLst>
          </c:dPt>
          <c:dPt>
            <c:idx val="4"/>
            <c:invertIfNegative val="0"/>
            <c:bubble3D val="0"/>
            <c:spPr>
              <a:solidFill>
                <a:srgbClr val="8D533E"/>
              </a:solidFill>
              <a:ln>
                <a:noFill/>
              </a:ln>
              <a:effectLst/>
            </c:spPr>
            <c:extLst>
              <c:ext xmlns:c16="http://schemas.microsoft.com/office/drawing/2014/chart" uri="{C3380CC4-5D6E-409C-BE32-E72D297353CC}">
                <c16:uniqueId val="{00000007-4ABF-4CFA-921D-0011C0FC2943}"/>
              </c:ext>
            </c:extLst>
          </c:dPt>
          <c:dPt>
            <c:idx val="5"/>
            <c:invertIfNegative val="0"/>
            <c:bubble3D val="0"/>
            <c:spPr>
              <a:solidFill>
                <a:srgbClr val="8D533E"/>
              </a:solidFill>
              <a:ln>
                <a:noFill/>
              </a:ln>
              <a:effectLst/>
            </c:spPr>
            <c:extLst>
              <c:ext xmlns:c16="http://schemas.microsoft.com/office/drawing/2014/chart" uri="{C3380CC4-5D6E-409C-BE32-E72D297353CC}">
                <c16:uniqueId val="{00000008-4ABF-4CFA-921D-0011C0FC2943}"/>
              </c:ext>
            </c:extLst>
          </c:dPt>
          <c:dPt>
            <c:idx val="6"/>
            <c:invertIfNegative val="0"/>
            <c:bubble3D val="0"/>
            <c:spPr>
              <a:solidFill>
                <a:srgbClr val="8D533E"/>
              </a:solidFill>
              <a:ln>
                <a:noFill/>
              </a:ln>
              <a:effectLst/>
            </c:spPr>
            <c:extLst>
              <c:ext xmlns:c16="http://schemas.microsoft.com/office/drawing/2014/chart" uri="{C3380CC4-5D6E-409C-BE32-E72D297353CC}">
                <c16:uniqueId val="{00000009-4ABF-4CFA-921D-0011C0FC2943}"/>
              </c:ext>
            </c:extLst>
          </c:dPt>
          <c:cat>
            <c:strRef>
              <c:f>Feuil1!$A$2:$A$8</c:f>
              <c:strCache>
                <c:ptCount val="7"/>
                <c:pt idx="0">
                  <c:v>200-300</c:v>
                </c:pt>
                <c:pt idx="1">
                  <c:v>100-200</c:v>
                </c:pt>
                <c:pt idx="2">
                  <c:v>80-100</c:v>
                </c:pt>
                <c:pt idx="3">
                  <c:v>60-80</c:v>
                </c:pt>
                <c:pt idx="4">
                  <c:v>40-60</c:v>
                </c:pt>
                <c:pt idx="5">
                  <c:v>20-40</c:v>
                </c:pt>
                <c:pt idx="6">
                  <c:v>0-20</c:v>
                </c:pt>
              </c:strCache>
            </c:strRef>
          </c:cat>
          <c:val>
            <c:numRef>
              <c:f>Feuil1!$B$2:$B$8</c:f>
              <c:numCache>
                <c:formatCode>General</c:formatCode>
                <c:ptCount val="7"/>
                <c:pt idx="0">
                  <c:v>0.15862068965510001</c:v>
                </c:pt>
                <c:pt idx="1">
                  <c:v>0.24827586206890001</c:v>
                </c:pt>
                <c:pt idx="2">
                  <c:v>7.0000000000000007E-2</c:v>
                </c:pt>
                <c:pt idx="3">
                  <c:v>0.09</c:v>
                </c:pt>
                <c:pt idx="4">
                  <c:v>0.13</c:v>
                </c:pt>
                <c:pt idx="5">
                  <c:v>0.23</c:v>
                </c:pt>
                <c:pt idx="6">
                  <c:v>0.47</c:v>
                </c:pt>
              </c:numCache>
            </c:numRef>
          </c:val>
          <c:extLst>
            <c:ext xmlns:c16="http://schemas.microsoft.com/office/drawing/2014/chart" uri="{C3380CC4-5D6E-409C-BE32-E72D297353CC}">
              <c16:uniqueId val="{00000000-4ABF-4CFA-921D-0011C0FC2943}"/>
            </c:ext>
          </c:extLst>
        </c:ser>
        <c:dLbls>
          <c:showLegendKey val="0"/>
          <c:showVal val="0"/>
          <c:showCatName val="0"/>
          <c:showSerName val="0"/>
          <c:showPercent val="0"/>
          <c:showBubbleSize val="0"/>
        </c:dLbls>
        <c:gapWidth val="15"/>
        <c:axId val="819106223"/>
        <c:axId val="819111503"/>
      </c:barChart>
      <c:catAx>
        <c:axId val="819106223"/>
        <c:scaling>
          <c:orientation val="minMax"/>
        </c:scaling>
        <c:delete val="0"/>
        <c:axPos val="l"/>
        <c:title>
          <c:tx>
            <c:rich>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r>
                  <a:rPr lang="fr-FR" sz="2800" i="1" dirty="0">
                    <a:cs typeface="Arial" panose="020B0604020202020204" pitchFamily="34" charset="0"/>
                  </a:rPr>
                  <a:t>Profondeur</a:t>
                </a:r>
                <a:r>
                  <a:rPr lang="fr-FR" sz="2800" i="1" baseline="0" dirty="0">
                    <a:cs typeface="Arial" panose="020B0604020202020204" pitchFamily="34" charset="0"/>
                  </a:rPr>
                  <a:t> du sol (cm)</a:t>
                </a:r>
                <a:endParaRPr lang="fr-FR" sz="2800" i="1" dirty="0">
                  <a:cs typeface="Arial" panose="020B0604020202020204" pitchFamily="34" charset="0"/>
                </a:endParaRPr>
              </a:p>
            </c:rich>
          </c:tx>
          <c:layout>
            <c:manualLayout>
              <c:xMode val="edge"/>
              <c:yMode val="edge"/>
              <c:x val="3.1995944828913654E-3"/>
              <c:y val="0.13034655489674912"/>
            </c:manualLayout>
          </c:layout>
          <c:overlay val="0"/>
          <c:spPr>
            <a:noFill/>
            <a:ln>
              <a:noFill/>
            </a:ln>
            <a:effectLst/>
          </c:spPr>
          <c:txPr>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11503"/>
        <c:crosses val="autoZero"/>
        <c:auto val="1"/>
        <c:lblAlgn val="ctr"/>
        <c:lblOffset val="100"/>
        <c:noMultiLvlLbl val="0"/>
      </c:catAx>
      <c:valAx>
        <c:axId val="819111503"/>
        <c:scaling>
          <c:orientation val="minMax"/>
        </c:scaling>
        <c:delete val="0"/>
        <c:axPos val="b"/>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06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Surface terrestre</c:v>
                </c:pt>
              </c:strCache>
            </c:strRef>
          </c:tx>
          <c:spPr>
            <a:ln>
              <a:solidFill>
                <a:srgbClr val="8D533E"/>
              </a:solidFill>
            </a:ln>
          </c:spPr>
          <c:dPt>
            <c:idx val="0"/>
            <c:bubble3D val="0"/>
            <c:explosion val="18"/>
            <c:spPr>
              <a:solidFill>
                <a:srgbClr val="2B775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5F0-43DD-86C6-A1DDE5B65D0F}"/>
              </c:ext>
            </c:extLst>
          </c:dPt>
          <c:dPt>
            <c:idx val="1"/>
            <c:bubble3D val="0"/>
            <c:explosion val="5"/>
            <c:spPr>
              <a:solidFill>
                <a:srgbClr val="AF867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5F0-43DD-86C6-A1DDE5B65D0F}"/>
              </c:ext>
            </c:extLst>
          </c:dPt>
          <c:cat>
            <c:strRef>
              <c:f>Feuil1!$A$2:$A$3</c:f>
              <c:strCache>
                <c:ptCount val="2"/>
                <c:pt idx="0">
                  <c:v>forêts</c:v>
                </c:pt>
                <c:pt idx="1">
                  <c:v>autres</c:v>
                </c:pt>
              </c:strCache>
            </c:strRef>
          </c:cat>
          <c:val>
            <c:numRef>
              <c:f>Feuil1!$B$2:$B$3</c:f>
              <c:numCache>
                <c:formatCode>General</c:formatCode>
                <c:ptCount val="2"/>
                <c:pt idx="0">
                  <c:v>0.33333333333333331</c:v>
                </c:pt>
                <c:pt idx="1">
                  <c:v>0.66666666666666663</c:v>
                </c:pt>
              </c:numCache>
            </c:numRef>
          </c:val>
          <c:extLst>
            <c:ext xmlns:c16="http://schemas.microsoft.com/office/drawing/2014/chart" uri="{C3380CC4-5D6E-409C-BE32-E72D297353CC}">
              <c16:uniqueId val="{00000004-05F0-43DD-86C6-A1DDE5B65D0F}"/>
            </c:ext>
          </c:extLst>
        </c:ser>
        <c:dLbls>
          <c:showLegendKey val="0"/>
          <c:showVal val="0"/>
          <c:showCatName val="0"/>
          <c:showSerName val="0"/>
          <c:showPercent val="0"/>
          <c:showBubbleSize val="0"/>
          <c:showLeaderLines val="1"/>
        </c:dLbls>
        <c:firstSliceAng val="261"/>
        <c:holeSize val="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39700" y="768350"/>
            <a:ext cx="6819900" cy="3836988"/>
          </a:xfrm>
          <a:prstGeom prst="rect">
            <a:avLst/>
          </a:prstGeom>
        </p:spPr>
        <p:txBody>
          <a:bodyPr lIns="99048" tIns="49524" rIns="99048" bIns="49524"/>
          <a:lstStyle/>
          <a:p>
            <a:endParaRPr dirty="0"/>
          </a:p>
        </p:txBody>
      </p:sp>
      <p:sp>
        <p:nvSpPr>
          <p:cNvPr id="149" name="Shape 149"/>
          <p:cNvSpPr>
            <a:spLocks noGrp="1"/>
          </p:cNvSpPr>
          <p:nvPr>
            <p:ph type="body" sz="quarter" idx="1"/>
          </p:nvPr>
        </p:nvSpPr>
        <p:spPr>
          <a:xfrm>
            <a:off x="946574" y="4861441"/>
            <a:ext cx="5206153" cy="4605576"/>
          </a:xfrm>
          <a:prstGeom prst="rect">
            <a:avLst/>
          </a:prstGeom>
        </p:spPr>
        <p:txBody>
          <a:bodyPr lIns="99048" tIns="49524" rIns="99048" bIns="49524"/>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rial" panose="020B0604020202020204" pitchFamily="34" charset="0"/>
        <a:ea typeface="+mj-ea"/>
        <a:cs typeface="Arial" panose="020B0604020202020204" pitchFamily="34" charset="0"/>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01768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15549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48673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0186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77783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68680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025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4730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7198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5475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4833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0163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5826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8818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94453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hyperlink" Target="http://www.pepr-faircarbon.fr/" TargetMode="External"/><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r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 coins arrondis">
            <a:extLst>
              <a:ext uri="{FF2B5EF4-FFF2-40B4-BE49-F238E27FC236}">
                <a16:creationId xmlns:a16="http://schemas.microsoft.com/office/drawing/2014/main" id="{76F19E31-6B2A-BE27-B81E-AD06187265DF}"/>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pic>
        <p:nvPicPr>
          <p:cNvPr id="9" name="Logo France 2030">
            <a:extLst>
              <a:ext uri="{FF2B5EF4-FFF2-40B4-BE49-F238E27FC236}">
                <a16:creationId xmlns:a16="http://schemas.microsoft.com/office/drawing/2014/main" id="{9142F881-4010-6397-63FC-780AF0ED13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8" name="Espace réservé du texte 17">
            <a:extLst>
              <a:ext uri="{FF2B5EF4-FFF2-40B4-BE49-F238E27FC236}">
                <a16:creationId xmlns:a16="http://schemas.microsoft.com/office/drawing/2014/main" id="{176A51DD-8FDD-587F-F4FB-1D4899B9E9C7}"/>
              </a:ext>
            </a:extLst>
          </p:cNvPr>
          <p:cNvSpPr>
            <a:spLocks noGrp="1"/>
          </p:cNvSpPr>
          <p:nvPr>
            <p:ph type="body" sz="quarter" idx="22" hasCustomPrompt="1"/>
          </p:nvPr>
        </p:nvSpPr>
        <p:spPr>
          <a:xfrm>
            <a:off x="6350400" y="6206400"/>
            <a:ext cx="17500566" cy="863531"/>
          </a:xfrm>
        </p:spPr>
        <p:txBody>
          <a:bodyPr lIns="50400" tIns="50400" rIns="50400" bIns="50400">
            <a:spAutoFit/>
          </a:bodyPr>
          <a:lstStyle>
            <a:lvl1pPr marL="0" indent="0">
              <a:buNone/>
              <a:defRPr lang="fr-FR" sz="5500" b="1" kern="1200" cap="all" dirty="0" smtClean="0">
                <a:solidFill>
                  <a:schemeClr val="bg1"/>
                </a:solidFill>
                <a:effectLst>
                  <a:outerShdw blurRad="38100" dist="38100" dir="2700000" algn="tl">
                    <a:srgbClr val="000000">
                      <a:alpha val="43137"/>
                    </a:srgbClr>
                  </a:outerShdw>
                </a:effectLst>
                <a:latin typeface="+mj-lt"/>
                <a:ea typeface="+mj-ea"/>
                <a:cs typeface="Arial" panose="020B0604020202020204" pitchFamily="34" charset="0"/>
                <a:sym typeface="Helvetica Neue"/>
              </a:defRPr>
            </a:lvl1pPr>
          </a:lstStyle>
          <a:p>
            <a:pPr lvl="0"/>
            <a:r>
              <a:rPr lang="fr-FR" dirty="0"/>
              <a:t>SOUS-TITRE</a:t>
            </a:r>
          </a:p>
        </p:txBody>
      </p:sp>
      <p:sp>
        <p:nvSpPr>
          <p:cNvPr id="20" name="Espace réservé du texte 19">
            <a:extLst>
              <a:ext uri="{FF2B5EF4-FFF2-40B4-BE49-F238E27FC236}">
                <a16:creationId xmlns:a16="http://schemas.microsoft.com/office/drawing/2014/main" id="{167D5ED4-5F9C-5B45-30D4-9BC2B0D697DD}"/>
              </a:ext>
            </a:extLst>
          </p:cNvPr>
          <p:cNvSpPr>
            <a:spLocks noGrp="1"/>
          </p:cNvSpPr>
          <p:nvPr>
            <p:ph type="body" sz="quarter" idx="23" hasCustomPrompt="1"/>
          </p:nvPr>
        </p:nvSpPr>
        <p:spPr>
          <a:xfrm>
            <a:off x="6408000" y="7668000"/>
            <a:ext cx="12312650" cy="600382"/>
          </a:xfrm>
        </p:spPr>
        <p:txBody>
          <a:bodyPr lIns="50400" tIns="50400" rIns="50400" bIns="50400">
            <a:spAutoFit/>
          </a:bodyPr>
          <a:lstStyle>
            <a:lvl1pPr marL="0" indent="0">
              <a:buNone/>
              <a:defRPr lang="fr-FR" sz="3600" b="0" kern="1200" dirty="0" smtClean="0">
                <a:solidFill>
                  <a:schemeClr val="tx1"/>
                </a:solidFill>
                <a:effectLst>
                  <a:glow rad="139700">
                    <a:schemeClr val="bg1">
                      <a:alpha val="80000"/>
                    </a:schemeClr>
                  </a:glow>
                </a:effectLst>
                <a:latin typeface="+mn-lt"/>
                <a:ea typeface="+mn-ea"/>
                <a:cs typeface="Arial" panose="020B0604020202020204" pitchFamily="34" charset="0"/>
              </a:defRPr>
            </a:lvl1pPr>
          </a:lstStyle>
          <a:p>
            <a:pPr lvl="0"/>
            <a:r>
              <a:rPr lang="fr-FR" dirty="0"/>
              <a:t>Auteur</a:t>
            </a:r>
          </a:p>
        </p:txBody>
      </p:sp>
      <p:sp>
        <p:nvSpPr>
          <p:cNvPr id="3" name="Rectangle 2">
            <a:hlinkClick r:id="rId6"/>
            <a:extLst>
              <a:ext uri="{FF2B5EF4-FFF2-40B4-BE49-F238E27FC236}">
                <a16:creationId xmlns:a16="http://schemas.microsoft.com/office/drawing/2014/main" id="{7A2112EA-EAD7-EFC4-AE16-A239AFAA9403}"/>
              </a:ext>
            </a:extLst>
          </p:cNvPr>
          <p:cNvSpPr/>
          <p:nvPr userDrawn="1"/>
        </p:nvSpPr>
        <p:spPr>
          <a:xfrm>
            <a:off x="19665950" y="12299950"/>
            <a:ext cx="4572000" cy="532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Titre 3">
            <a:extLst>
              <a:ext uri="{FF2B5EF4-FFF2-40B4-BE49-F238E27FC236}">
                <a16:creationId xmlns:a16="http://schemas.microsoft.com/office/drawing/2014/main" id="{B2C3E3D7-7A59-F727-ABC7-E7F7DFAF48E1}"/>
              </a:ext>
            </a:extLst>
          </p:cNvPr>
          <p:cNvSpPr>
            <a:spLocks noGrp="1"/>
          </p:cNvSpPr>
          <p:nvPr>
            <p:ph type="title" hasCustomPrompt="1"/>
          </p:nvPr>
        </p:nvSpPr>
        <p:spPr>
          <a:xfrm>
            <a:off x="4932000" y="4032000"/>
            <a:ext cx="18911843" cy="2031325"/>
          </a:xfrm>
        </p:spPr>
        <p:txBody>
          <a:bodyPr>
            <a:spAutoFit/>
          </a:bodyPr>
          <a:lstStyle>
            <a:lvl1pPr>
              <a:defRPr lang="fr-FR" sz="14000" kern="100" cap="all" dirty="0">
                <a:ln w="38100" cap="rnd" cmpd="sng" algn="ctr">
                  <a:solidFill>
                    <a:srgbClr val="FFFFFF"/>
                  </a:solidFill>
                  <a:prstDash val="solid"/>
                  <a:bevel/>
                </a:ln>
                <a:solidFill>
                  <a:srgbClr val="2B7758"/>
                </a:solidFill>
                <a:effectLst>
                  <a:outerShdw blurRad="38100" dist="38100" dir="2700000" algn="tl">
                    <a:srgbClr val="000000">
                      <a:alpha val="43137"/>
                    </a:srgbClr>
                  </a:outerShdw>
                </a:effectLst>
                <a:latin typeface="Marianne ExtraBold" panose="02000000000000000000" pitchFamily="50" charset="0"/>
                <a:ea typeface="Marianne" panose="02000000000000000000" pitchFamily="50" charset="0"/>
                <a:cs typeface="Arial" panose="020B0604020202020204" pitchFamily="34" charset="0"/>
              </a:defRPr>
            </a:lvl1pPr>
          </a:lstStyle>
          <a:p>
            <a:r>
              <a:rPr lang="fr-FR" dirty="0"/>
              <a:t>TITRE</a:t>
            </a:r>
          </a:p>
        </p:txBody>
      </p:sp>
      <p:sp>
        <p:nvSpPr>
          <p:cNvPr id="12" name="Crédit photo">
            <a:extLst>
              <a:ext uri="{FF2B5EF4-FFF2-40B4-BE49-F238E27FC236}">
                <a16:creationId xmlns:a16="http://schemas.microsoft.com/office/drawing/2014/main" id="{0CFE5FF8-B670-8141-1D5E-F1C714C588A5}"/>
              </a:ext>
            </a:extLst>
          </p:cNvPr>
          <p:cNvSpPr txBox="1"/>
          <p:nvPr userDrawn="1"/>
        </p:nvSpPr>
        <p:spPr>
          <a:xfrm>
            <a:off x="21131407" y="13171594"/>
            <a:ext cx="3022366"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solidFill>
                  <a:schemeClr val="bg1"/>
                </a:solidFill>
                <a:effectLst>
                  <a:glow rad="139700">
                    <a:schemeClr val="tx1">
                      <a:lumMod val="75000"/>
                      <a:lumOff val="25000"/>
                      <a:alpha val="60000"/>
                    </a:schemeClr>
                  </a:glow>
                </a:effectLst>
                <a:latin typeface="+mn-lt"/>
                <a:cs typeface="Arial" panose="020B0604020202020204" pitchFamily="34" charset="0"/>
              </a:rPr>
              <a:t>© INRAE / NICOLAS Bertrand</a:t>
            </a:r>
          </a:p>
        </p:txBody>
      </p:sp>
      <p:sp>
        <p:nvSpPr>
          <p:cNvPr id="14" name="Mois Année">
            <a:extLst>
              <a:ext uri="{FF2B5EF4-FFF2-40B4-BE49-F238E27FC236}">
                <a16:creationId xmlns:a16="http://schemas.microsoft.com/office/drawing/2014/main" id="{BB718F6F-40EA-BC99-28CF-F3F716B7D29E}"/>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chemeClr val="bg1"/>
                </a:solidFill>
                <a:effectLst>
                  <a:glow rad="139700">
                    <a:schemeClr val="tx1">
                      <a:lumMod val="75000"/>
                      <a:lumOff val="25000"/>
                      <a:alpha val="60000"/>
                    </a:schemeClr>
                  </a:glow>
                </a:effectLst>
                <a:uFillTx/>
                <a:latin typeface="+mj-lt"/>
                <a:cs typeface="Arial" panose="020B0604020202020204" pitchFamily="34" charset="0"/>
                <a:sym typeface="Helvetica"/>
              </a:rPr>
              <a:t>Avril 2025</a:t>
            </a:r>
          </a:p>
        </p:txBody>
      </p:sp>
    </p:spTree>
    <p:extLst>
      <p:ext uri="{BB962C8B-B14F-4D97-AF65-F5344CB8AC3E}">
        <p14:creationId xmlns:p14="http://schemas.microsoft.com/office/powerpoint/2010/main" val="41100009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34028E-E17B-FFC0-CA33-72AB684F4CF8}"/>
              </a:ext>
            </a:extLst>
          </p:cNvPr>
          <p:cNvSpPr/>
          <p:nvPr userDrawn="1"/>
        </p:nvSpPr>
        <p:spPr>
          <a:xfrm>
            <a:off x="0" y="0"/>
            <a:ext cx="24384000" cy="2227634"/>
          </a:xfrm>
          <a:prstGeom prst="rect">
            <a:avLst/>
          </a:prstGeom>
          <a:solidFill>
            <a:srgbClr val="2B775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Rectangle 6">
            <a:extLst>
              <a:ext uri="{FF2B5EF4-FFF2-40B4-BE49-F238E27FC236}">
                <a16:creationId xmlns:a16="http://schemas.microsoft.com/office/drawing/2014/main" id="{C82FD242-E4D3-F362-67DE-6DF7B9DEE3C3}"/>
              </a:ext>
            </a:extLst>
          </p:cNvPr>
          <p:cNvSpPr/>
          <p:nvPr userDrawn="1"/>
        </p:nvSpPr>
        <p:spPr>
          <a:xfrm>
            <a:off x="20851693" y="0"/>
            <a:ext cx="3532307" cy="2227634"/>
          </a:xfrm>
          <a:prstGeom prst="rect">
            <a:avLst/>
          </a:prstGeom>
          <a:solidFill>
            <a:schemeClr val="bg1">
              <a:alpha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909053"/>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solidFill>
                  <a:srgbClr val="2B7758"/>
                </a:solidFill>
                <a:latin typeface="Barlow" panose="00000500000000000000" pitchFamily="50" charset="0"/>
                <a:ea typeface="Arial"/>
                <a:cs typeface="Arial"/>
              </a:defRPr>
            </a:lvl1pPr>
          </a:lstStyle>
          <a:p>
            <a:r>
              <a:rPr lang="fr-FR" dirty="0"/>
              <a:t>TITRE DE LA DIAPOSITIVE</a:t>
            </a:r>
          </a:p>
        </p:txBody>
      </p:sp>
      <p:sp>
        <p:nvSpPr>
          <p:cNvPr id="47" name="Titre">
            <a:extLst>
              <a:ext uri="{FF2B5EF4-FFF2-40B4-BE49-F238E27FC236}">
                <a16:creationId xmlns:a16="http://schemas.microsoft.com/office/drawing/2014/main" id="{64153A3B-E75E-A3A6-FA32-0611166EC6E1}"/>
              </a:ext>
            </a:extLst>
          </p:cNvPr>
          <p:cNvSpPr>
            <a:spLocks noGrp="1"/>
          </p:cNvSpPr>
          <p:nvPr>
            <p:ph type="body" sz="quarter" idx="24" hasCustomPrompt="1"/>
          </p:nvPr>
        </p:nvSpPr>
        <p:spPr>
          <a:xfrm>
            <a:off x="1080000" y="316800"/>
            <a:ext cx="17933836" cy="1025114"/>
          </a:xfrm>
        </p:spPr>
        <p:txBody>
          <a:bodyPr wrap="square" lIns="50400" tIns="50400" rIns="50400" bIns="50400">
            <a:spAutoFit/>
          </a:bodyPr>
          <a:lstStyle>
            <a:lvl1pPr marL="0" indent="0">
              <a:lnSpc>
                <a:spcPct val="100000"/>
              </a:lnSpc>
              <a:buNone/>
              <a:defRPr lang="fr-FR" sz="6000" b="1" kern="1200" cap="all" dirty="0">
                <a:ln w="25400">
                  <a:solidFill>
                    <a:schemeClr val="bg1"/>
                  </a:solidFill>
                </a:ln>
                <a:noFill/>
                <a:latin typeface="Marianne ExtraBold" panose="02000000000000000000" pitchFamily="50" charset="0"/>
                <a:ea typeface="+mj-ea"/>
                <a:cs typeface="Arial" panose="020B0604020202020204" pitchFamily="34" charset="0"/>
                <a:sym typeface="Helvetica Neue"/>
              </a:defRPr>
            </a:lvl1pPr>
          </a:lstStyle>
          <a:p>
            <a:pPr lvl="0"/>
            <a:r>
              <a:rPr lang="fr-FR" dirty="0"/>
              <a:t>TITRE</a:t>
            </a:r>
          </a:p>
        </p:txBody>
      </p:sp>
      <p:sp>
        <p:nvSpPr>
          <p:cNvPr id="49" name="Sous-titre">
            <a:extLst>
              <a:ext uri="{FF2B5EF4-FFF2-40B4-BE49-F238E27FC236}">
                <a16:creationId xmlns:a16="http://schemas.microsoft.com/office/drawing/2014/main" id="{113DBC5C-672F-6182-B254-769EFE9C241F}"/>
              </a:ext>
            </a:extLst>
          </p:cNvPr>
          <p:cNvSpPr>
            <a:spLocks noGrp="1"/>
          </p:cNvSpPr>
          <p:nvPr>
            <p:ph type="body" sz="quarter" idx="25" hasCustomPrompt="1"/>
          </p:nvPr>
        </p:nvSpPr>
        <p:spPr>
          <a:xfrm>
            <a:off x="1080000" y="1224000"/>
            <a:ext cx="17933836" cy="717338"/>
          </a:xfrm>
        </p:spPr>
        <p:txBody>
          <a:bodyPr wrap="square" lIns="50400" tIns="50400" rIns="50400" bIns="50400">
            <a:spAutoFit/>
          </a:bodyPr>
          <a:lstStyle>
            <a:lvl1pPr marL="0" indent="0">
              <a:lnSpc>
                <a:spcPct val="100000"/>
              </a:lnSpc>
              <a:buNone/>
              <a:defRPr lang="fr-FR" sz="4000" b="1" kern="1200" cap="all" dirty="0">
                <a:solidFill>
                  <a:srgbClr val="DFEBE6"/>
                </a:solidFill>
                <a:latin typeface="+mj-lt"/>
                <a:ea typeface="+mj-ea"/>
                <a:cs typeface="Arial" panose="020B0604020202020204" pitchFamily="34" charset="0"/>
                <a:sym typeface="Helvetica Neue"/>
              </a:defRPr>
            </a:lvl1pPr>
          </a:lstStyle>
          <a:p>
            <a:pPr lvl="0"/>
            <a:r>
              <a:rPr lang="fr-FR" dirty="0"/>
              <a:t>SOUS-TITRE</a:t>
            </a:r>
          </a:p>
        </p:txBody>
      </p:sp>
      <p:sp>
        <p:nvSpPr>
          <p:cNvPr id="51" name="Titre 1">
            <a:extLst>
              <a:ext uri="{FF2B5EF4-FFF2-40B4-BE49-F238E27FC236}">
                <a16:creationId xmlns:a16="http://schemas.microsoft.com/office/drawing/2014/main" id="{8A0A077F-4682-AD51-A8E3-AAA3C9051033}"/>
              </a:ext>
            </a:extLst>
          </p:cNvPr>
          <p:cNvSpPr>
            <a:spLocks noGrp="1"/>
          </p:cNvSpPr>
          <p:nvPr>
            <p:ph type="body" sz="quarter" idx="26" hasCustomPrompt="1"/>
          </p:nvPr>
        </p:nvSpPr>
        <p:spPr>
          <a:xfrm>
            <a:off x="2700000" y="3600000"/>
            <a:ext cx="20769600"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1</a:t>
            </a:r>
          </a:p>
        </p:txBody>
      </p:sp>
      <p:sp>
        <p:nvSpPr>
          <p:cNvPr id="53" name="Titre 2">
            <a:extLst>
              <a:ext uri="{FF2B5EF4-FFF2-40B4-BE49-F238E27FC236}">
                <a16:creationId xmlns:a16="http://schemas.microsoft.com/office/drawing/2014/main" id="{32683EAA-DF69-46EA-278F-A519D9F40468}"/>
              </a:ext>
            </a:extLst>
          </p:cNvPr>
          <p:cNvSpPr>
            <a:spLocks noGrp="1"/>
          </p:cNvSpPr>
          <p:nvPr>
            <p:ph type="body" sz="quarter" idx="27" hasCustomPrompt="1"/>
          </p:nvPr>
        </p:nvSpPr>
        <p:spPr>
          <a:xfrm>
            <a:off x="2699999" y="5256000"/>
            <a:ext cx="20769599"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2</a:t>
            </a:r>
          </a:p>
        </p:txBody>
      </p:sp>
      <p:sp>
        <p:nvSpPr>
          <p:cNvPr id="55" name="Titre 3">
            <a:extLst>
              <a:ext uri="{FF2B5EF4-FFF2-40B4-BE49-F238E27FC236}">
                <a16:creationId xmlns:a16="http://schemas.microsoft.com/office/drawing/2014/main" id="{114993E5-7BA7-4F92-7156-D832C88736EE}"/>
              </a:ext>
            </a:extLst>
          </p:cNvPr>
          <p:cNvSpPr>
            <a:spLocks noGrp="1"/>
          </p:cNvSpPr>
          <p:nvPr>
            <p:ph type="body" sz="quarter" idx="28" hasCustomPrompt="1"/>
          </p:nvPr>
        </p:nvSpPr>
        <p:spPr>
          <a:xfrm>
            <a:off x="2700000" y="6912000"/>
            <a:ext cx="20769598"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3</a:t>
            </a:r>
          </a:p>
        </p:txBody>
      </p:sp>
      <p:sp>
        <p:nvSpPr>
          <p:cNvPr id="57" name="Titre 4">
            <a:extLst>
              <a:ext uri="{FF2B5EF4-FFF2-40B4-BE49-F238E27FC236}">
                <a16:creationId xmlns:a16="http://schemas.microsoft.com/office/drawing/2014/main" id="{D9B46FE8-5311-1992-7538-BB0C224FA168}"/>
              </a:ext>
            </a:extLst>
          </p:cNvPr>
          <p:cNvSpPr>
            <a:spLocks noGrp="1"/>
          </p:cNvSpPr>
          <p:nvPr>
            <p:ph type="body" sz="quarter" idx="29" hasCustomPrompt="1"/>
          </p:nvPr>
        </p:nvSpPr>
        <p:spPr>
          <a:xfrm>
            <a:off x="2699999" y="8568000"/>
            <a:ext cx="20769597"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4</a:t>
            </a:r>
          </a:p>
        </p:txBody>
      </p:sp>
      <p:sp>
        <p:nvSpPr>
          <p:cNvPr id="59" name="Titre 5">
            <a:extLst>
              <a:ext uri="{FF2B5EF4-FFF2-40B4-BE49-F238E27FC236}">
                <a16:creationId xmlns:a16="http://schemas.microsoft.com/office/drawing/2014/main" id="{4540BAAA-ACB7-B3A7-77E4-19EF52C5485A}"/>
              </a:ext>
            </a:extLst>
          </p:cNvPr>
          <p:cNvSpPr>
            <a:spLocks noGrp="1"/>
          </p:cNvSpPr>
          <p:nvPr>
            <p:ph type="body" sz="quarter" idx="30" hasCustomPrompt="1"/>
          </p:nvPr>
        </p:nvSpPr>
        <p:spPr>
          <a:xfrm>
            <a:off x="2700000" y="11880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6</a:t>
            </a:r>
          </a:p>
        </p:txBody>
      </p:sp>
      <p:sp>
        <p:nvSpPr>
          <p:cNvPr id="2" name="ZoneTexte 1">
            <a:extLst>
              <a:ext uri="{FF2B5EF4-FFF2-40B4-BE49-F238E27FC236}">
                <a16:creationId xmlns:a16="http://schemas.microsoft.com/office/drawing/2014/main" id="{70F8642F-D167-F9A8-1CB9-B962AF1BBDB3}"/>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4" name="Logo France 2030">
            <a:extLst>
              <a:ext uri="{FF2B5EF4-FFF2-40B4-BE49-F238E27FC236}">
                <a16:creationId xmlns:a16="http://schemas.microsoft.com/office/drawing/2014/main" id="{F67A6EC2-22FD-6170-D456-9C5F72A48E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8632" y="508618"/>
            <a:ext cx="2637908" cy="1210396"/>
          </a:xfrm>
          <a:prstGeom prst="rect">
            <a:avLst/>
          </a:prstGeom>
        </p:spPr>
      </p:pic>
      <p:sp>
        <p:nvSpPr>
          <p:cNvPr id="3" name="Titre 5">
            <a:extLst>
              <a:ext uri="{FF2B5EF4-FFF2-40B4-BE49-F238E27FC236}">
                <a16:creationId xmlns:a16="http://schemas.microsoft.com/office/drawing/2014/main" id="{68C8D347-9EA1-C669-F72F-B61D7571C33B}"/>
              </a:ext>
            </a:extLst>
          </p:cNvPr>
          <p:cNvSpPr>
            <a:spLocks noGrp="1"/>
          </p:cNvSpPr>
          <p:nvPr>
            <p:ph type="body" sz="quarter" idx="31" hasCustomPrompt="1"/>
          </p:nvPr>
        </p:nvSpPr>
        <p:spPr>
          <a:xfrm>
            <a:off x="2700000" y="10224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5</a:t>
            </a:r>
          </a:p>
        </p:txBody>
      </p:sp>
    </p:spTree>
    <p:extLst>
      <p:ext uri="{BB962C8B-B14F-4D97-AF65-F5344CB8AC3E}">
        <p14:creationId xmlns:p14="http://schemas.microsoft.com/office/powerpoint/2010/main" val="349508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ndea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51AA95-13F2-925A-43E6-A72036C481E7}"/>
              </a:ext>
            </a:extLst>
          </p:cNvPr>
          <p:cNvSpPr/>
          <p:nvPr userDrawn="1"/>
        </p:nvSpPr>
        <p:spPr>
          <a:xfrm>
            <a:off x="0" y="0"/>
            <a:ext cx="24384000" cy="1188026"/>
          </a:xfrm>
          <a:prstGeom prst="rect">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216000"/>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ln w="25400">
                  <a:noFill/>
                </a:ln>
                <a:solidFill>
                  <a:schemeClr val="bg1"/>
                </a:solidFill>
                <a:latin typeface="+mj-lt"/>
                <a:ea typeface="+mj-ea"/>
                <a:cs typeface="Arial" panose="020B0604020202020204" pitchFamily="34" charset="0"/>
                <a:sym typeface="Helvetica Neue"/>
              </a:defRPr>
            </a:lvl1pPr>
          </a:lstStyle>
          <a:p>
            <a:pPr marL="0" lvl="0" indent="0" algn="l" defTabSz="1828800" rtl="0" eaLnBrk="1" latinLnBrk="0" hangingPunct="1">
              <a:lnSpc>
                <a:spcPct val="100000"/>
              </a:lnSpc>
              <a:spcBef>
                <a:spcPts val="2000"/>
              </a:spcBef>
              <a:buFont typeface="Arial" panose="020B0604020202020204" pitchFamily="34" charset="0"/>
              <a:buNone/>
            </a:pPr>
            <a:r>
              <a:rPr lang="fr-FR" dirty="0"/>
              <a:t>TITRE DE LA DIAPOSITIVE</a:t>
            </a:r>
          </a:p>
        </p:txBody>
      </p:sp>
      <p:sp>
        <p:nvSpPr>
          <p:cNvPr id="9" name="Bouton d’action : accueil 8">
            <a:hlinkClick r:id="rId2" action="ppaction://hlinksldjump" highlightClick="1"/>
            <a:extLst>
              <a:ext uri="{FF2B5EF4-FFF2-40B4-BE49-F238E27FC236}">
                <a16:creationId xmlns:a16="http://schemas.microsoft.com/office/drawing/2014/main" id="{9ECABB6F-29A7-09D0-880C-897553723013}"/>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chemeClr val="bg1">
                <a:alpha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ZoneTexte 2">
            <a:extLst>
              <a:ext uri="{FF2B5EF4-FFF2-40B4-BE49-F238E27FC236}">
                <a16:creationId xmlns:a16="http://schemas.microsoft.com/office/drawing/2014/main" id="{EFAC4E59-0BCD-1651-4A05-13E92D14345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latin typeface="+mj-lt"/>
                <a:cs typeface="Arial" panose="020B0604020202020204" pitchFamily="34" charset="0"/>
              </a:rPr>
              <a:pPr algn="ctr"/>
              <a:t>‹N°›</a:t>
            </a:fld>
            <a:endParaRPr lang="fr-FR" sz="2800" b="1" dirty="0">
              <a:solidFill>
                <a:schemeClr val="bg1"/>
              </a:solidFill>
              <a:latin typeface="+mj-lt"/>
              <a:cs typeface="Arial" panose="020B0604020202020204" pitchFamily="34" charset="0"/>
            </a:endParaRPr>
          </a:p>
        </p:txBody>
      </p:sp>
      <p:sp>
        <p:nvSpPr>
          <p:cNvPr id="4" name="ZoneTexte 3">
            <a:extLst>
              <a:ext uri="{FF2B5EF4-FFF2-40B4-BE49-F238E27FC236}">
                <a16:creationId xmlns:a16="http://schemas.microsoft.com/office/drawing/2014/main" id="{47CED59A-9DB7-ED76-C448-1541B355A2C6}"/>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Tree>
    <p:extLst>
      <p:ext uri="{BB962C8B-B14F-4D97-AF65-F5344CB8AC3E}">
        <p14:creationId xmlns:p14="http://schemas.microsoft.com/office/powerpoint/2010/main" val="169197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res cultivées_Titr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 coins arrondis">
            <a:extLst>
              <a:ext uri="{FF2B5EF4-FFF2-40B4-BE49-F238E27FC236}">
                <a16:creationId xmlns:a16="http://schemas.microsoft.com/office/drawing/2014/main" id="{C4B8AAA5-8145-33E2-BB35-E8BFF901C6CA}"/>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sp>
        <p:nvSpPr>
          <p:cNvPr id="11" name="Titre 10">
            <a:extLst>
              <a:ext uri="{FF2B5EF4-FFF2-40B4-BE49-F238E27FC236}">
                <a16:creationId xmlns:a16="http://schemas.microsoft.com/office/drawing/2014/main" id="{6266EAAD-0AA7-616B-66F0-43DA482872A6}"/>
              </a:ext>
            </a:extLst>
          </p:cNvPr>
          <p:cNvSpPr>
            <a:spLocks noGrp="1"/>
          </p:cNvSpPr>
          <p:nvPr>
            <p:ph type="title" hasCustomPrompt="1"/>
          </p:nvPr>
        </p:nvSpPr>
        <p:spPr>
          <a:xfrm>
            <a:off x="6081487" y="5989201"/>
            <a:ext cx="17622575" cy="1338614"/>
          </a:xfrm>
          <a:prstGeom prst="roundRect">
            <a:avLst/>
          </a:prstGeom>
          <a:solidFill>
            <a:srgbClr val="2B7758"/>
          </a:solidFill>
        </p:spPr>
        <p:txBody>
          <a:bodyPr wrap="square" lIns="288000" tIns="180000" rIns="288000" bIns="180000" anchor="t" anchorCtr="0">
            <a:spAutoFit/>
          </a:bodyPr>
          <a:lstStyle>
            <a:lvl1pPr marL="792000" indent="-792000">
              <a:lnSpc>
                <a:spcPct val="100000"/>
              </a:lnSpc>
              <a:buFont typeface="+mj-lt"/>
              <a:buAutoNum type="arabicPeriod"/>
              <a:defRPr lang="fr-FR" sz="5500" b="1" kern="1200" cap="all" dirty="0">
                <a:solidFill>
                  <a:schemeClr val="bg1"/>
                </a:solidFill>
                <a:latin typeface="+mj-lt"/>
                <a:ea typeface="+mj-ea"/>
                <a:cs typeface="Arial" panose="020B0604020202020204" pitchFamily="34" charset="0"/>
                <a:sym typeface="Helvetica Neue"/>
              </a:defRPr>
            </a:lvl1pPr>
          </a:lstStyle>
          <a:p>
            <a:r>
              <a:rPr lang="fr-FR" dirty="0"/>
              <a:t>TITRE</a:t>
            </a:r>
          </a:p>
        </p:txBody>
      </p:sp>
      <p:sp>
        <p:nvSpPr>
          <p:cNvPr id="3" name="Bouton d’action : accueil 2">
            <a:hlinkClick r:id="rId5" action="ppaction://hlinksldjump" highlightClick="1"/>
            <a:extLst>
              <a:ext uri="{FF2B5EF4-FFF2-40B4-BE49-F238E27FC236}">
                <a16:creationId xmlns:a16="http://schemas.microsoft.com/office/drawing/2014/main" id="{646B4E5E-86BD-B9D8-A2EB-02BCAE8903B5}"/>
              </a:ext>
            </a:extLst>
          </p:cNvPr>
          <p:cNvSpPr>
            <a:spLocks noChangeAspect="1"/>
          </p:cNvSpPr>
          <p:nvPr userDrawn="1"/>
        </p:nvSpPr>
        <p:spPr>
          <a:xfrm>
            <a:off x="23760000" y="612000"/>
            <a:ext cx="432000" cy="432000"/>
          </a:xfrm>
          <a:prstGeom prst="actionButtonHome">
            <a:avLst/>
          </a:prstGeom>
          <a:solidFill>
            <a:schemeClr val="bg1">
              <a:alpha val="80000"/>
            </a:schemeClr>
          </a:solidFill>
          <a:ln w="25400" cap="rnd">
            <a:solidFill>
              <a:srgbClr val="5592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03A3891D-2BF4-7AE7-EC97-3C25B618EAA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effectLst>
                  <a:glow rad="139700">
                    <a:schemeClr val="tx1">
                      <a:lumMod val="75000"/>
                      <a:lumOff val="25000"/>
                      <a:alpha val="60000"/>
                    </a:schemeClr>
                  </a:glow>
                </a:effectLst>
                <a:latin typeface="+mj-lt"/>
                <a:cs typeface="Arial" panose="020B0604020202020204" pitchFamily="34" charset="0"/>
              </a:rPr>
              <a:pPr algn="ctr"/>
              <a:t>‹N°›</a:t>
            </a:fld>
            <a:endParaRPr lang="fr-FR" sz="2800" b="1" dirty="0">
              <a:solidFill>
                <a:schemeClr val="bg1"/>
              </a:solidFill>
              <a:effectLst>
                <a:glow rad="139700">
                  <a:schemeClr val="tx1">
                    <a:lumMod val="75000"/>
                    <a:lumOff val="25000"/>
                    <a:alpha val="60000"/>
                  </a:schemeClr>
                </a:glow>
              </a:effectLst>
              <a:latin typeface="+mj-lt"/>
              <a:cs typeface="Arial" panose="020B0604020202020204" pitchFamily="34" charset="0"/>
            </a:endParaRPr>
          </a:p>
        </p:txBody>
      </p:sp>
      <p:pic>
        <p:nvPicPr>
          <p:cNvPr id="12" name="Logo France 2030">
            <a:extLst>
              <a:ext uri="{FF2B5EF4-FFF2-40B4-BE49-F238E27FC236}">
                <a16:creationId xmlns:a16="http://schemas.microsoft.com/office/drawing/2014/main" id="{15ACCF58-74DA-70CC-C669-CE7245652DA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0" name="Zones agricoles">
            <a:extLst>
              <a:ext uri="{FF2B5EF4-FFF2-40B4-BE49-F238E27FC236}">
                <a16:creationId xmlns:a16="http://schemas.microsoft.com/office/drawing/2014/main" id="{66CF87EB-DD90-B8A1-19F8-7FDA4FDA23F1}"/>
              </a:ext>
            </a:extLst>
          </p:cNvPr>
          <p:cNvSpPr txBox="1">
            <a:spLocks/>
          </p:cNvSpPr>
          <p:nvPr userDrawn="1"/>
        </p:nvSpPr>
        <p:spPr>
          <a:xfrm>
            <a:off x="4932000" y="4428000"/>
            <a:ext cx="18506150" cy="1340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chorCtr="0">
            <a:sp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30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fr-FR" sz="10000" kern="100" cap="all" dirty="0">
                <a:ln w="38100" cap="rnd" cmpd="sng" algn="ctr">
                  <a:solidFill>
                    <a:srgbClr val="FFFFFF"/>
                  </a:solidFill>
                  <a:prstDash val="solid"/>
                  <a:bevel/>
                </a:ln>
                <a:noFill/>
                <a:effectLst>
                  <a:outerShdw blurRad="38100" dist="38100" dir="2700000" algn="tl">
                    <a:srgbClr val="000000">
                      <a:alpha val="43137"/>
                    </a:srgbClr>
                  </a:outerShdw>
                </a:effectLst>
                <a:latin typeface="Marianne ExtraBold" panose="02000000000000000000" pitchFamily="50" charset="0"/>
                <a:ea typeface="Calibri" panose="020F0502020204030204" pitchFamily="34" charset="0"/>
                <a:cs typeface="Arial" panose="020B0604020202020204" pitchFamily="34" charset="0"/>
              </a:rPr>
              <a:t>FORÊTS</a:t>
            </a:r>
            <a:endParaRPr lang="fr-FR" sz="100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Crédit photo">
            <a:extLst>
              <a:ext uri="{FF2B5EF4-FFF2-40B4-BE49-F238E27FC236}">
                <a16:creationId xmlns:a16="http://schemas.microsoft.com/office/drawing/2014/main" id="{D6B7530D-F556-D048-A264-8364222ACFC8}"/>
              </a:ext>
            </a:extLst>
          </p:cNvPr>
          <p:cNvSpPr txBox="1"/>
          <p:nvPr userDrawn="1"/>
        </p:nvSpPr>
        <p:spPr>
          <a:xfrm>
            <a:off x="21131407" y="13171594"/>
            <a:ext cx="3022366"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solidFill>
                  <a:schemeClr val="bg1"/>
                </a:solidFill>
                <a:effectLst>
                  <a:glow rad="139700">
                    <a:schemeClr val="tx1">
                      <a:lumMod val="75000"/>
                      <a:lumOff val="25000"/>
                      <a:alpha val="60000"/>
                    </a:schemeClr>
                  </a:glow>
                </a:effectLst>
                <a:latin typeface="+mn-lt"/>
                <a:cs typeface="Arial" panose="020B0604020202020204" pitchFamily="34" charset="0"/>
              </a:rPr>
              <a:t>© INRAE / NICOLAS Bertrand</a:t>
            </a:r>
          </a:p>
        </p:txBody>
      </p:sp>
      <p:sp>
        <p:nvSpPr>
          <p:cNvPr id="6" name="Mois Année">
            <a:extLst>
              <a:ext uri="{FF2B5EF4-FFF2-40B4-BE49-F238E27FC236}">
                <a16:creationId xmlns:a16="http://schemas.microsoft.com/office/drawing/2014/main" id="{B60F5BCA-36D8-2773-D9F5-5908C5F84332}"/>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chemeClr val="bg1"/>
                </a:solidFill>
                <a:effectLst>
                  <a:glow rad="139700">
                    <a:schemeClr val="tx1">
                      <a:lumMod val="75000"/>
                      <a:lumOff val="25000"/>
                      <a:alpha val="60000"/>
                    </a:schemeClr>
                  </a:glow>
                </a:effectLst>
                <a:uFillTx/>
                <a:latin typeface="+mj-lt"/>
                <a:cs typeface="Arial" panose="020B0604020202020204" pitchFamily="34" charset="0"/>
                <a:sym typeface="Helvetica"/>
              </a:rPr>
              <a:t>Avril 2025</a:t>
            </a:r>
          </a:p>
        </p:txBody>
      </p:sp>
    </p:spTree>
    <p:extLst>
      <p:ext uri="{BB962C8B-B14F-4D97-AF65-F5344CB8AC3E}">
        <p14:creationId xmlns:p14="http://schemas.microsoft.com/office/powerpoint/2010/main" val="23963118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1 lig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188026"/>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7627B439-80EE-D35B-5EB7-949F96495F78}"/>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15" name="Logo C">
            <a:extLst>
              <a:ext uri="{FF2B5EF4-FFF2-40B4-BE49-F238E27FC236}">
                <a16:creationId xmlns:a16="http://schemas.microsoft.com/office/drawing/2014/main" id="{E72FE77D-5642-D772-E513-B849A08011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E81FCD7F-C504-B4EE-76DF-DD933B2B1C31}"/>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196464603"/>
      </p:ext>
    </p:extLst>
  </p:cSld>
  <p:clrMapOvr>
    <a:masterClrMapping/>
  </p:clrMapOvr>
  <p:transition spd="med"/>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908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4" name="Titre de diapositive">
            <a:extLst>
              <a:ext uri="{FF2B5EF4-FFF2-40B4-BE49-F238E27FC236}">
                <a16:creationId xmlns:a16="http://schemas.microsoft.com/office/drawing/2014/main" id="{FEB6F8E1-96D6-FD5A-628A-31141825F08F}"/>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
        <p:nvSpPr>
          <p:cNvPr id="9" name="ZoneTexte 8">
            <a:extLst>
              <a:ext uri="{FF2B5EF4-FFF2-40B4-BE49-F238E27FC236}">
                <a16:creationId xmlns:a16="http://schemas.microsoft.com/office/drawing/2014/main" id="{46E9E0A6-3829-2552-30CD-DE57BE4AE37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22" name="Rectangle 12">
            <a:extLst>
              <a:ext uri="{FF2B5EF4-FFF2-40B4-BE49-F238E27FC236}">
                <a16:creationId xmlns:a16="http://schemas.microsoft.com/office/drawing/2014/main" id="{05488BBE-7D97-F804-9646-448C3B1C90CB}"/>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Logo C">
            <a:extLst>
              <a:ext uri="{FF2B5EF4-FFF2-40B4-BE49-F238E27FC236}">
                <a16:creationId xmlns:a16="http://schemas.microsoft.com/office/drawing/2014/main" id="{23FABCD5-2569-C2E8-51D8-3901913512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Tree>
    <p:extLst>
      <p:ext uri="{BB962C8B-B14F-4D97-AF65-F5344CB8AC3E}">
        <p14:creationId xmlns:p14="http://schemas.microsoft.com/office/powerpoint/2010/main" val="1079459947"/>
      </p:ext>
    </p:extLst>
  </p:cSld>
  <p:clrMapOvr>
    <a:masterClrMapping/>
  </p:clrMapOvr>
  <p:transition spd="med"/>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3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2700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8BE694C1-6987-281E-C32A-7AED0AD6EE5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15" name="Rectangle 12">
            <a:extLst>
              <a:ext uri="{FF2B5EF4-FFF2-40B4-BE49-F238E27FC236}">
                <a16:creationId xmlns:a16="http://schemas.microsoft.com/office/drawing/2014/main" id="{E68E1771-FB1C-F950-092C-4DEF807DFCE0}"/>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14" name="Logo C">
            <a:extLst>
              <a:ext uri="{FF2B5EF4-FFF2-40B4-BE49-F238E27FC236}">
                <a16:creationId xmlns:a16="http://schemas.microsoft.com/office/drawing/2014/main" id="{6E5C66BF-C97F-289B-FF03-CF95162D47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9E851291-3422-8904-3523-9FFE14DA8498}"/>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272024618"/>
      </p:ext>
    </p:extLst>
  </p:cSld>
  <p:clrMapOvr>
    <a:masterClrMapping/>
  </p:clrMapOvr>
  <p:transition spd="med"/>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384B5A-D9D6-C8AD-64FB-136E75902E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a:extLst>
              <a:ext uri="{FF2B5EF4-FFF2-40B4-BE49-F238E27FC236}">
                <a16:creationId xmlns:a16="http://schemas.microsoft.com/office/drawing/2014/main" id="{51A15155-A78D-7D2B-F374-A5B267BDA14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6AE8209-B99D-EB9B-E577-421C6180502C}"/>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cs typeface="Arial" panose="020B0604020202020204" pitchFamily="34" charset="0"/>
              </a:defRPr>
            </a:lvl1pPr>
          </a:lstStyle>
          <a:p>
            <a:fld id="{73B9117F-7E76-4E79-8975-F24CFFABD329}" type="datetimeFigureOut">
              <a:rPr lang="fr-FR" smtClean="0"/>
              <a:pPr/>
              <a:t>19/05/2025</a:t>
            </a:fld>
            <a:endParaRPr lang="fr-FR" dirty="0"/>
          </a:p>
        </p:txBody>
      </p:sp>
      <p:sp>
        <p:nvSpPr>
          <p:cNvPr id="5" name="Espace réservé du pied de page 4">
            <a:extLst>
              <a:ext uri="{FF2B5EF4-FFF2-40B4-BE49-F238E27FC236}">
                <a16:creationId xmlns:a16="http://schemas.microsoft.com/office/drawing/2014/main" id="{C6F2B258-CC1A-5B48-EE81-232B4244F478}"/>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cs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A2164D8D-89B1-1AD3-FCF4-E8256F8476F3}"/>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cs typeface="Arial" panose="020B0604020202020204" pitchFamily="34" charset="0"/>
              </a:defRPr>
            </a:lvl1pPr>
          </a:lstStyle>
          <a:p>
            <a:fld id="{3BEB9E4C-0233-4D64-A86D-7DFB09C50317}" type="slidenum">
              <a:rPr lang="fr-FR" smtClean="0"/>
              <a:pPr/>
              <a:t>‹N°›</a:t>
            </a:fld>
            <a:endParaRPr lang="fr-FR" dirty="0"/>
          </a:p>
        </p:txBody>
      </p:sp>
    </p:spTree>
    <p:extLst>
      <p:ext uri="{BB962C8B-B14F-4D97-AF65-F5344CB8AC3E}">
        <p14:creationId xmlns:p14="http://schemas.microsoft.com/office/powerpoint/2010/main" val="494078312"/>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8" r:id="rId3"/>
    <p:sldLayoutId id="2147483697" r:id="rId4"/>
    <p:sldLayoutId id="2147483693" r:id="rId5"/>
    <p:sldLayoutId id="2147483699" r:id="rId6"/>
    <p:sldLayoutId id="2147483700" r:id="rId7"/>
  </p:sldLayoutIdLst>
  <p:txStyles>
    <p:titleStyle>
      <a:lvl1pPr algn="l" defTabSz="1828800" rtl="0" eaLnBrk="1" latinLnBrk="0" hangingPunct="1">
        <a:lnSpc>
          <a:spcPct val="90000"/>
        </a:lnSpc>
        <a:spcBef>
          <a:spcPct val="0"/>
        </a:spcBef>
        <a:buNone/>
        <a:defRPr sz="14000" b="1" kern="1200">
          <a:solidFill>
            <a:schemeClr val="tx1"/>
          </a:solidFill>
          <a:latin typeface="+mj-lt"/>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Arial" panose="020B0604020202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Arial" panose="020B0604020202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Arial" panose="020B0604020202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emf"/><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 Id="rId9"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chart" Target="../charts/chart3.xml"/><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5.xml"/><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emf"/><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emf"/><Relationship Id="rId10" Type="http://schemas.openxmlformats.org/officeDocument/2006/relationships/image" Target="../media/image46.png"/><Relationship Id="rId4" Type="http://schemas.openxmlformats.org/officeDocument/2006/relationships/image" Target="../media/image40.emf"/><Relationship Id="rId9" Type="http://schemas.openxmlformats.org/officeDocument/2006/relationships/image" Target="../media/image45.sv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emf"/><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emf"/><Relationship Id="rId1" Type="http://schemas.openxmlformats.org/officeDocument/2006/relationships/slideLayout" Target="../slideLayouts/slideLayout5.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emf"/><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3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24.xml"/><Relationship Id="rId4" Type="http://schemas.openxmlformats.org/officeDocument/2006/relationships/slide" Target="slide16.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2.emf"/><Relationship Id="rId5" Type="http://schemas.openxmlformats.org/officeDocument/2006/relationships/image" Target="../media/image41.emf"/><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 Id="rId5" Type="http://schemas.openxmlformats.org/officeDocument/2006/relationships/image" Target="../media/image52.emf"/><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5.emf"/><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5.xml"/><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63.emf"/><Relationship Id="rId4" Type="http://schemas.openxmlformats.org/officeDocument/2006/relationships/image" Target="../media/image6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4.emf"/><Relationship Id="rId4" Type="http://schemas.openxmlformats.org/officeDocument/2006/relationships/image" Target="../media/image64.emf"/></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svg"/></Relationships>
</file>

<file path=ppt/slides/_rels/slide39.xml.rels><?xml version="1.0" encoding="UTF-8" standalone="yes"?>
<Relationships xmlns="http://schemas.openxmlformats.org/package/2006/relationships"><Relationship Id="rId8" Type="http://schemas.openxmlformats.org/officeDocument/2006/relationships/hyperlink" Target="https://doi.org/10.1890/1051-0761(2000)010%5b0423:TVDOSO%5d2.0.CO;2" TargetMode="External"/><Relationship Id="rId13" Type="http://schemas.openxmlformats.org/officeDocument/2006/relationships/hyperlink" Target="https://doi.org/10.1346/CMS-WLS-16" TargetMode="External"/><Relationship Id="rId18" Type="http://schemas.openxmlformats.org/officeDocument/2006/relationships/hyperlink" Target="https://www.ipcc.ch/report/ar6/wg3/downloads/report/IPCC_AR6_WGIII_Chapter07.pdf" TargetMode="External"/><Relationship Id="rId3" Type="http://schemas.openxmlformats.org/officeDocument/2006/relationships/hyperlink" Target="https://www.fao.org/interactive/forest-resources-assessment/2020/en/" TargetMode="External"/><Relationship Id="rId7" Type="http://schemas.openxmlformats.org/officeDocument/2006/relationships/hyperlink" Target="https://www.inrae.fr/sites/default/files/pdf/etude-4-pour-1000-resume-en-francais-pdf-1_0.pdf" TargetMode="External"/><Relationship Id="rId12" Type="http://schemas.openxmlformats.org/officeDocument/2006/relationships/hyperlink" Target="https://doi.org/10.1034/j.1600-0706.2001.930210.x" TargetMode="External"/><Relationship Id="rId17" Type="http://schemas.openxmlformats.org/officeDocument/2006/relationships/hyperlink" Target="https://doi.org/10.5194/essd-13-4881-2021" TargetMode="External"/><Relationship Id="rId2" Type="http://schemas.openxmlformats.org/officeDocument/2006/relationships/hyperlink" Target="https://www.fao.org/4/ad665e/ad665e03.htm" TargetMode="External"/><Relationship Id="rId16" Type="http://schemas.openxmlformats.org/officeDocument/2006/relationships/hyperlink" Target="https://doi.org/10.1038/nature07276" TargetMode="External"/><Relationship Id="rId1" Type="http://schemas.openxmlformats.org/officeDocument/2006/relationships/slideLayout" Target="../slideLayouts/slideLayout3.xml"/><Relationship Id="rId6" Type="http://schemas.openxmlformats.org/officeDocument/2006/relationships/hyperlink" Target="https://doi.org/10.1038/s41558-020-00976-6" TargetMode="External"/><Relationship Id="rId11" Type="http://schemas.openxmlformats.org/officeDocument/2006/relationships/hyperlink" Target="https://doi.org/10.1038/s41586-024-07602-x" TargetMode="External"/><Relationship Id="rId5" Type="http://schemas.openxmlformats.org/officeDocument/2006/relationships/hyperlink" Target="https://doi.org/10.1126/science.1201609" TargetMode="External"/><Relationship Id="rId15" Type="http://schemas.openxmlformats.org/officeDocument/2006/relationships/hyperlink" Target="https://doi.org/10.1046/j.1365-3040.1999.00453.x" TargetMode="External"/><Relationship Id="rId10" Type="http://schemas.openxmlformats.org/officeDocument/2006/relationships/hyperlink" Target="https://foret.ign.fr/api/upload/IGD-2020-c255.pdf" TargetMode="External"/><Relationship Id="rId4" Type="http://schemas.openxmlformats.org/officeDocument/2006/relationships/hyperlink" Target="https://inventaire-forestier.ign.fr/IMG/pdf/memento_2024.pdf" TargetMode="External"/><Relationship Id="rId9" Type="http://schemas.openxmlformats.org/officeDocument/2006/relationships/hyperlink" Target="https://www.ipcc.ch/site/assets/uploads/2018/03/srl-en-1.pdf" TargetMode="External"/><Relationship Id="rId14" Type="http://schemas.openxmlformats.org/officeDocument/2006/relationships/hyperlink" Target="https://doi.org/10.1088/1748-9326/abed0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www.gip-ecofor.org/wp-content/uploads/2023/10/CRREF_rapport-de-synthese_WEB2.pdf" TargetMode="External"/><Relationship Id="rId3" Type="http://schemas.openxmlformats.org/officeDocument/2006/relationships/hyperlink" Target="https://www.citepa.org/wp-content/uploads/2024/12/Citepa_Secten-2024.pdf" TargetMode="External"/><Relationship Id="rId7" Type="http://schemas.openxmlformats.org/officeDocument/2006/relationships/hyperlink" Target="https://www.ipcc.ch/site/assets/uploads/2018/03/srl-en-1.pdf" TargetMode="External"/><Relationship Id="rId2" Type="http://schemas.openxmlformats.org/officeDocument/2006/relationships/hyperlink" Target="https://agriculture.gouv.fr/le-programme-national-de-la-foret-et-du-bois-2016-2026" TargetMode="External"/><Relationship Id="rId1" Type="http://schemas.openxmlformats.org/officeDocument/2006/relationships/slideLayout" Target="../slideLayouts/slideLayout3.xml"/><Relationship Id="rId6" Type="http://schemas.openxmlformats.org/officeDocument/2006/relationships/hyperlink" Target="https://www.jstor.org/stable/42607279" TargetMode="External"/><Relationship Id="rId5" Type="http://schemas.openxmlformats.org/officeDocument/2006/relationships/hyperlink" Target="https://doi.org/10.1016/j.agee.2008.01.014" TargetMode="External"/><Relationship Id="rId4" Type="http://schemas.openxmlformats.org/officeDocument/2006/relationships/hyperlink" Target="https://www.inrae.fr/sites/default/files/pdf/Rapport%20Etude%204p1000.pdf" TargetMode="External"/><Relationship Id="rId9" Type="http://schemas.openxmlformats.org/officeDocument/2006/relationships/hyperlink" Target="https://doi.org/10.1073/pnas.181590111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emf"/><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7.emf"/><Relationship Id="rId7"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emf"/><Relationship Id="rId11" Type="http://schemas.openxmlformats.org/officeDocument/2006/relationships/image" Target="../media/image24.emf"/><Relationship Id="rId5" Type="http://schemas.openxmlformats.org/officeDocument/2006/relationships/image" Target="../media/image19.png"/><Relationship Id="rId10" Type="http://schemas.openxmlformats.org/officeDocument/2006/relationships/image" Target="../media/image23.emf"/><Relationship Id="rId4" Type="http://schemas.openxmlformats.org/officeDocument/2006/relationships/image" Target="../media/image18.emf"/><Relationship Id="rId9"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C735DC5-7AA7-ACA0-6428-B7F9CD5452F6}"/>
              </a:ext>
            </a:extLst>
          </p:cNvPr>
          <p:cNvSpPr>
            <a:spLocks noGrp="1"/>
          </p:cNvSpPr>
          <p:nvPr>
            <p:ph type="body" sz="quarter" idx="23"/>
          </p:nvPr>
        </p:nvSpPr>
        <p:spPr>
          <a:xfrm>
            <a:off x="6408000" y="7668000"/>
            <a:ext cx="12312650" cy="1854059"/>
          </a:xfrm>
        </p:spPr>
        <p:txBody>
          <a:bodyPr/>
          <a:lstStyle/>
          <a:p>
            <a:r>
              <a:rPr lang="fr-FR" dirty="0"/>
              <a:t>Anita </a:t>
            </a:r>
            <a:r>
              <a:rPr lang="fr-FR" cap="small" dirty="0"/>
              <a:t>Van</a:t>
            </a:r>
            <a:r>
              <a:rPr lang="fr-FR" dirty="0"/>
              <a:t> </a:t>
            </a:r>
            <a:r>
              <a:rPr lang="fr-FR" cap="small" dirty="0"/>
              <a:t>Quynh, </a:t>
            </a:r>
            <a:r>
              <a:rPr lang="fr-FR" dirty="0"/>
              <a:t>Pierre </a:t>
            </a:r>
            <a:r>
              <a:rPr lang="fr-FR" cap="small" dirty="0"/>
              <a:t>Barré, </a:t>
            </a:r>
            <a:br>
              <a:rPr lang="fr-FR" cap="small" dirty="0"/>
            </a:br>
            <a:r>
              <a:rPr lang="fr-FR" dirty="0"/>
              <a:t>Nicolas </a:t>
            </a:r>
            <a:r>
              <a:rPr lang="fr-FR" cap="small" dirty="0"/>
              <a:t>Delpierre &amp; </a:t>
            </a:r>
            <a:r>
              <a:rPr lang="fr-FR" dirty="0"/>
              <a:t>Mathieu </a:t>
            </a:r>
            <a:r>
              <a:rPr lang="fr-FR" cap="small" dirty="0"/>
              <a:t>Santonja</a:t>
            </a:r>
          </a:p>
          <a:p>
            <a:endParaRPr lang="fr-FR" dirty="0"/>
          </a:p>
        </p:txBody>
      </p:sp>
      <p:sp>
        <p:nvSpPr>
          <p:cNvPr id="4" name="Titre 3">
            <a:extLst>
              <a:ext uri="{FF2B5EF4-FFF2-40B4-BE49-F238E27FC236}">
                <a16:creationId xmlns:a16="http://schemas.microsoft.com/office/drawing/2014/main" id="{80E11867-1AD2-4474-3464-03872EA7A6BD}"/>
              </a:ext>
            </a:extLst>
          </p:cNvPr>
          <p:cNvSpPr>
            <a:spLocks noGrp="1"/>
          </p:cNvSpPr>
          <p:nvPr>
            <p:ph type="title"/>
          </p:nvPr>
        </p:nvSpPr>
        <p:spPr/>
        <p:txBody>
          <a:bodyPr/>
          <a:lstStyle/>
          <a:p>
            <a:r>
              <a:rPr lang="fr-FR" dirty="0"/>
              <a:t>FORÊTS</a:t>
            </a:r>
          </a:p>
        </p:txBody>
      </p:sp>
    </p:spTree>
    <p:extLst>
      <p:ext uri="{BB962C8B-B14F-4D97-AF65-F5344CB8AC3E}">
        <p14:creationId xmlns:p14="http://schemas.microsoft.com/office/powerpoint/2010/main" val="22095018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80D42-3451-6A63-9E08-7FBC7B43D3A4}"/>
              </a:ext>
            </a:extLst>
          </p:cNvPr>
          <p:cNvSpPr>
            <a:spLocks noGrp="1"/>
          </p:cNvSpPr>
          <p:nvPr>
            <p:ph type="title"/>
          </p:nvPr>
        </p:nvSpPr>
        <p:spPr>
          <a:xfrm>
            <a:off x="6081488" y="5989201"/>
            <a:ext cx="15744039" cy="1338614"/>
          </a:xfrm>
        </p:spPr>
        <p:txBody>
          <a:bodyPr wrap="square">
            <a:spAutoFit/>
          </a:bodyPr>
          <a:lstStyle/>
          <a:p>
            <a:pPr marR="0" lvl="0" algn="l" defTabSz="1828800" rtl="0" eaLnBrk="1" fontAlgn="auto" latinLnBrk="0" hangingPunct="1">
              <a:lnSpc>
                <a:spcPct val="100000"/>
              </a:lnSpc>
              <a:spcBef>
                <a:spcPct val="0"/>
              </a:spcBef>
              <a:spcAft>
                <a:spcPts val="0"/>
              </a:spcAft>
              <a:buClrTx/>
              <a:buSzTx/>
              <a:buFont typeface="+mj-lt"/>
              <a:buAutoNum type="arabicPeriod" startAt="2"/>
              <a:tabLst/>
              <a:defRPr/>
            </a:pPr>
            <a:r>
              <a:rPr lang="fr-FR" dirty="0">
                <a:effectLst/>
              </a:rPr>
              <a:t>Stocks et formes de carbone organique</a:t>
            </a:r>
          </a:p>
        </p:txBody>
      </p:sp>
    </p:spTree>
    <p:extLst>
      <p:ext uri="{BB962C8B-B14F-4D97-AF65-F5344CB8AC3E}">
        <p14:creationId xmlns:p14="http://schemas.microsoft.com/office/powerpoint/2010/main" val="352755123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D4D554F2-0E30-9979-8F60-3F61978F377E}"/>
              </a:ext>
            </a:extLst>
          </p:cNvPr>
          <p:cNvSpPr/>
          <p:nvPr/>
        </p:nvSpPr>
        <p:spPr>
          <a:xfrm>
            <a:off x="-14862" y="9282253"/>
            <a:ext cx="24398862" cy="4433747"/>
          </a:xfrm>
          <a:prstGeom prst="rect">
            <a:avLst/>
          </a:prstGeom>
          <a:gradFill>
            <a:gsLst>
              <a:gs pos="0">
                <a:srgbClr val="E3DCB2"/>
              </a:gs>
              <a:gs pos="79000">
                <a:srgbClr val="D3A26E"/>
              </a:gs>
              <a:gs pos="92000">
                <a:srgbClr val="8A5C32"/>
              </a:gs>
              <a:gs pos="100000">
                <a:srgbClr val="37211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2">
            <a:extLst>
              <a:ext uri="{FF2B5EF4-FFF2-40B4-BE49-F238E27FC236}">
                <a16:creationId xmlns:a16="http://schemas.microsoft.com/office/drawing/2014/main" id="{FB671148-3794-EBDF-D080-5EE0D779C20D}"/>
              </a:ext>
            </a:extLst>
          </p:cNvPr>
          <p:cNvSpPr>
            <a:spLocks noGrp="1"/>
          </p:cNvSpPr>
          <p:nvPr>
            <p:ph type="title"/>
          </p:nvPr>
        </p:nvSpPr>
        <p:spPr/>
        <p:txBody>
          <a:bodyPr/>
          <a:lstStyle/>
          <a:p>
            <a:r>
              <a:rPr lang="fr-FR" dirty="0"/>
              <a:t>Bilan de C forestier : différents stocks</a:t>
            </a:r>
          </a:p>
        </p:txBody>
      </p:sp>
      <p:sp>
        <p:nvSpPr>
          <p:cNvPr id="2" name="ZoneTexte 1">
            <a:extLst>
              <a:ext uri="{FF2B5EF4-FFF2-40B4-BE49-F238E27FC236}">
                <a16:creationId xmlns:a16="http://schemas.microsoft.com/office/drawing/2014/main" id="{6C1B594D-FCD9-F286-E502-27D006D0B69B}"/>
              </a:ext>
            </a:extLst>
          </p:cNvPr>
          <p:cNvSpPr txBox="1"/>
          <p:nvPr/>
        </p:nvSpPr>
        <p:spPr>
          <a:xfrm>
            <a:off x="4184968" y="1937192"/>
            <a:ext cx="4073661" cy="1628055"/>
          </a:xfrm>
          <a:prstGeom prst="roundRect">
            <a:avLst/>
          </a:prstGeom>
          <a:solidFill>
            <a:srgbClr val="2B7758">
              <a:alpha val="10000"/>
            </a:srgbClr>
          </a:solidFill>
          <a:ln w="63500" cap="rnd">
            <a:noFill/>
            <a:prstDash val="sysDot"/>
          </a:ln>
        </p:spPr>
        <p:txBody>
          <a:bodyPr wrap="square" lIns="180000" tIns="180000" rIns="180000" bIns="180000" numCol="1" spcCol="540000" rtlCol="0">
            <a:spAutoFit/>
          </a:bodyPr>
          <a:lstStyle/>
          <a:p>
            <a:r>
              <a:rPr lang="fr-FR" sz="3200" dirty="0">
                <a:cs typeface="Arial" panose="020B0604020202020204" pitchFamily="34" charset="0"/>
              </a:rPr>
              <a:t>Biomasse foliaire</a:t>
            </a:r>
          </a:p>
          <a:p>
            <a:r>
              <a:rPr lang="fr-FR" sz="2000" dirty="0">
                <a:cs typeface="Arial" panose="020B0604020202020204" pitchFamily="34" charset="0"/>
              </a:rPr>
              <a:t>(mesure de surface foliaire et masse surfacique)</a:t>
            </a:r>
          </a:p>
        </p:txBody>
      </p:sp>
      <p:sp>
        <p:nvSpPr>
          <p:cNvPr id="7" name="ZoneTexte 6">
            <a:extLst>
              <a:ext uri="{FF2B5EF4-FFF2-40B4-BE49-F238E27FC236}">
                <a16:creationId xmlns:a16="http://schemas.microsoft.com/office/drawing/2014/main" id="{D2290F2B-BA09-A435-0B0A-F5C16B2DAD83}"/>
              </a:ext>
            </a:extLst>
          </p:cNvPr>
          <p:cNvSpPr txBox="1"/>
          <p:nvPr/>
        </p:nvSpPr>
        <p:spPr>
          <a:xfrm>
            <a:off x="4184967" y="4022934"/>
            <a:ext cx="4968000" cy="1287536"/>
          </a:xfrm>
          <a:prstGeom prst="roundRect">
            <a:avLst/>
          </a:prstGeom>
          <a:solidFill>
            <a:srgbClr val="2B7758">
              <a:alpha val="10000"/>
            </a:srgbClr>
          </a:solidFill>
          <a:ln w="63500" cap="rnd">
            <a:noFill/>
            <a:prstDash val="sysDot"/>
          </a:ln>
        </p:spPr>
        <p:txBody>
          <a:bodyPr wrap="square" lIns="180000" tIns="180000" rIns="180000" bIns="180000" numCol="1" spcCol="540000" rtlCol="0">
            <a:spAutoFit/>
          </a:bodyPr>
          <a:lstStyle/>
          <a:p>
            <a:r>
              <a:rPr lang="fr-FR" sz="3200" dirty="0">
                <a:cs typeface="Arial" panose="020B0604020202020204" pitchFamily="34" charset="0"/>
              </a:rPr>
              <a:t>Biomasse bois sur pied </a:t>
            </a:r>
          </a:p>
          <a:p>
            <a:r>
              <a:rPr lang="fr-FR" sz="2000" dirty="0">
                <a:cs typeface="Arial" panose="020B0604020202020204" pitchFamily="34" charset="0"/>
              </a:rPr>
              <a:t>(mesure par inventaire forestier)</a:t>
            </a:r>
          </a:p>
        </p:txBody>
      </p:sp>
      <p:sp>
        <p:nvSpPr>
          <p:cNvPr id="8" name="ZoneTexte 7">
            <a:extLst>
              <a:ext uri="{FF2B5EF4-FFF2-40B4-BE49-F238E27FC236}">
                <a16:creationId xmlns:a16="http://schemas.microsoft.com/office/drawing/2014/main" id="{CD76F64B-A64C-DF0D-7922-3E0D63ED48BC}"/>
              </a:ext>
            </a:extLst>
          </p:cNvPr>
          <p:cNvSpPr txBox="1"/>
          <p:nvPr/>
        </p:nvSpPr>
        <p:spPr>
          <a:xfrm>
            <a:off x="4184967" y="5768157"/>
            <a:ext cx="3451248" cy="1287536"/>
          </a:xfrm>
          <a:prstGeom prst="roundRect">
            <a:avLst/>
          </a:prstGeom>
          <a:solidFill>
            <a:srgbClr val="2B7758">
              <a:alpha val="10000"/>
            </a:srgbClr>
          </a:solidFill>
          <a:ln w="63500" cap="rnd">
            <a:noFill/>
            <a:prstDash val="sysDot"/>
          </a:ln>
        </p:spPr>
        <p:txBody>
          <a:bodyPr wrap="square" lIns="180000" tIns="180000" rIns="180000" bIns="180000" numCol="1" spcCol="540000" rtlCol="0">
            <a:spAutoFit/>
          </a:bodyPr>
          <a:lstStyle/>
          <a:p>
            <a:r>
              <a:rPr lang="fr-FR" sz="3200" dirty="0">
                <a:cs typeface="Arial" panose="020B0604020202020204" pitchFamily="34" charset="0"/>
              </a:rPr>
              <a:t>Bois mort</a:t>
            </a:r>
          </a:p>
          <a:p>
            <a:r>
              <a:rPr lang="fr-FR" sz="2000" dirty="0">
                <a:cs typeface="Arial" panose="020B0604020202020204" pitchFamily="34" charset="0"/>
              </a:rPr>
              <a:t>(mesure par inventaire )</a:t>
            </a:r>
          </a:p>
        </p:txBody>
      </p:sp>
      <p:sp>
        <p:nvSpPr>
          <p:cNvPr id="9" name="ZoneTexte 8">
            <a:extLst>
              <a:ext uri="{FF2B5EF4-FFF2-40B4-BE49-F238E27FC236}">
                <a16:creationId xmlns:a16="http://schemas.microsoft.com/office/drawing/2014/main" id="{0AFA5F78-3369-FE91-8529-9CF167BD396D}"/>
              </a:ext>
            </a:extLst>
          </p:cNvPr>
          <p:cNvSpPr txBox="1"/>
          <p:nvPr/>
        </p:nvSpPr>
        <p:spPr>
          <a:xfrm>
            <a:off x="4184967" y="7513380"/>
            <a:ext cx="3451248" cy="1287536"/>
          </a:xfrm>
          <a:prstGeom prst="roundRect">
            <a:avLst/>
          </a:prstGeom>
          <a:solidFill>
            <a:srgbClr val="2B7758">
              <a:alpha val="10000"/>
            </a:srgbClr>
          </a:solidFill>
          <a:ln w="63500" cap="rnd">
            <a:noFill/>
            <a:prstDash val="sysDot"/>
          </a:ln>
        </p:spPr>
        <p:txBody>
          <a:bodyPr wrap="square" lIns="180000" tIns="180000" rIns="180000" bIns="180000" numCol="1" spcCol="540000" rtlCol="0">
            <a:spAutoFit/>
          </a:bodyPr>
          <a:lstStyle/>
          <a:p>
            <a:pPr>
              <a:defRPr sz="3000">
                <a:solidFill>
                  <a:srgbClr val="000000"/>
                </a:solidFill>
              </a:defRPr>
            </a:pPr>
            <a:r>
              <a:rPr lang="fr-FR" sz="3200" dirty="0"/>
              <a:t>Litière</a:t>
            </a:r>
          </a:p>
          <a:p>
            <a:pPr>
              <a:defRPr sz="3000">
                <a:solidFill>
                  <a:srgbClr val="000000"/>
                </a:solidFill>
              </a:defRPr>
            </a:pPr>
            <a:r>
              <a:rPr lang="fr-FR" sz="2000" dirty="0"/>
              <a:t>(mesure par inventaire)</a:t>
            </a:r>
          </a:p>
        </p:txBody>
      </p:sp>
      <p:sp>
        <p:nvSpPr>
          <p:cNvPr id="10" name="ZoneTexte 9">
            <a:extLst>
              <a:ext uri="{FF2B5EF4-FFF2-40B4-BE49-F238E27FC236}">
                <a16:creationId xmlns:a16="http://schemas.microsoft.com/office/drawing/2014/main" id="{55C330A2-B4D2-1436-FCCA-D5B760574354}"/>
              </a:ext>
            </a:extLst>
          </p:cNvPr>
          <p:cNvSpPr txBox="1"/>
          <p:nvPr/>
        </p:nvSpPr>
        <p:spPr>
          <a:xfrm>
            <a:off x="4184967" y="9786378"/>
            <a:ext cx="4229460" cy="1287536"/>
          </a:xfrm>
          <a:prstGeom prst="roundRect">
            <a:avLst/>
          </a:prstGeom>
          <a:solidFill>
            <a:srgbClr val="8D533E"/>
          </a:solidFill>
          <a:ln w="63500" cap="rnd">
            <a:noFill/>
            <a:prstDash val="sysDot"/>
          </a:ln>
        </p:spPr>
        <p:txBody>
          <a:bodyPr wrap="square" lIns="180000" tIns="180000" rIns="180000" bIns="180000" numCol="1" spcCol="540000" rtlCol="0">
            <a:spAutoFit/>
          </a:bodyPr>
          <a:lstStyle/>
          <a:p>
            <a:pPr>
              <a:defRPr sz="3000">
                <a:solidFill>
                  <a:srgbClr val="000000"/>
                </a:solidFill>
              </a:defRPr>
            </a:pPr>
            <a:r>
              <a:rPr lang="fr-FR" sz="3200" dirty="0">
                <a:solidFill>
                  <a:schemeClr val="bg1"/>
                </a:solidFill>
              </a:rPr>
              <a:t>Biomasse racinaire</a:t>
            </a:r>
          </a:p>
          <a:p>
            <a:pPr>
              <a:defRPr sz="3000">
                <a:solidFill>
                  <a:srgbClr val="000000"/>
                </a:solidFill>
              </a:defRPr>
            </a:pPr>
            <a:r>
              <a:rPr lang="fr-FR" sz="2000" dirty="0">
                <a:solidFill>
                  <a:schemeClr val="bg1"/>
                </a:solidFill>
              </a:rPr>
              <a:t>(mesure par excavation)</a:t>
            </a:r>
          </a:p>
        </p:txBody>
      </p:sp>
      <p:sp>
        <p:nvSpPr>
          <p:cNvPr id="11" name="ZoneTexte 10">
            <a:extLst>
              <a:ext uri="{FF2B5EF4-FFF2-40B4-BE49-F238E27FC236}">
                <a16:creationId xmlns:a16="http://schemas.microsoft.com/office/drawing/2014/main" id="{824332E1-1CE3-1105-20F0-FCB00BDA6351}"/>
              </a:ext>
            </a:extLst>
          </p:cNvPr>
          <p:cNvSpPr txBox="1"/>
          <p:nvPr/>
        </p:nvSpPr>
        <p:spPr>
          <a:xfrm>
            <a:off x="4184968" y="11485710"/>
            <a:ext cx="6885110" cy="1287536"/>
          </a:xfrm>
          <a:prstGeom prst="roundRect">
            <a:avLst/>
          </a:prstGeom>
          <a:solidFill>
            <a:srgbClr val="8D533E"/>
          </a:solidFill>
          <a:ln w="63500" cap="rnd">
            <a:noFill/>
            <a:prstDash val="sysDot"/>
          </a:ln>
        </p:spPr>
        <p:txBody>
          <a:bodyPr wrap="square" lIns="180000" tIns="180000" rIns="180000" bIns="180000" numCol="1" spcCol="540000" rtlCol="0">
            <a:spAutoFit/>
          </a:bodyPr>
          <a:lstStyle/>
          <a:p>
            <a:pPr>
              <a:defRPr sz="3000">
                <a:solidFill>
                  <a:srgbClr val="000000"/>
                </a:solidFill>
              </a:defRPr>
            </a:pPr>
            <a:r>
              <a:rPr lang="fr-FR" sz="3200" dirty="0">
                <a:solidFill>
                  <a:schemeClr val="bg1"/>
                </a:solidFill>
              </a:rPr>
              <a:t>Matière Organique du Sol (MOS)</a:t>
            </a:r>
          </a:p>
          <a:p>
            <a:pPr>
              <a:defRPr sz="3000">
                <a:solidFill>
                  <a:srgbClr val="000000"/>
                </a:solidFill>
              </a:defRPr>
            </a:pPr>
            <a:r>
              <a:rPr lang="fr-FR" sz="2000" dirty="0">
                <a:solidFill>
                  <a:schemeClr val="bg1"/>
                </a:solidFill>
              </a:rPr>
              <a:t>(mesure par dosage et densité)</a:t>
            </a:r>
          </a:p>
        </p:txBody>
      </p:sp>
      <p:sp>
        <p:nvSpPr>
          <p:cNvPr id="26" name="ZoneTexte 25">
            <a:extLst>
              <a:ext uri="{FF2B5EF4-FFF2-40B4-BE49-F238E27FC236}">
                <a16:creationId xmlns:a16="http://schemas.microsoft.com/office/drawing/2014/main" id="{9266C805-D3FF-CEA1-25C6-991967396D89}"/>
              </a:ext>
            </a:extLst>
          </p:cNvPr>
          <p:cNvSpPr txBox="1"/>
          <p:nvPr/>
        </p:nvSpPr>
        <p:spPr>
          <a:xfrm>
            <a:off x="449460" y="4275369"/>
            <a:ext cx="2641365" cy="1448731"/>
          </a:xfrm>
          <a:prstGeom prst="rect">
            <a:avLst/>
          </a:prstGeom>
          <a:noFill/>
        </p:spPr>
        <p:txBody>
          <a:bodyPr wrap="none" lIns="46800" tIns="46800" rIns="46800" bIns="46800" rtlCol="0">
            <a:spAutoFit/>
          </a:bodyPr>
          <a:lstStyle/>
          <a:p>
            <a:pPr algn="l"/>
            <a:r>
              <a:rPr lang="fr-FR" sz="4400" b="1" dirty="0">
                <a:solidFill>
                  <a:srgbClr val="2B7758"/>
                </a:solidFill>
              </a:rPr>
              <a:t>Biomasse</a:t>
            </a:r>
          </a:p>
          <a:p>
            <a:pPr algn="l"/>
            <a:r>
              <a:rPr lang="fr-FR" sz="4400" b="1" dirty="0">
                <a:solidFill>
                  <a:srgbClr val="2B7758"/>
                </a:solidFill>
              </a:rPr>
              <a:t>aérienne</a:t>
            </a:r>
          </a:p>
        </p:txBody>
      </p:sp>
      <p:sp>
        <p:nvSpPr>
          <p:cNvPr id="27" name="ZoneTexte 26">
            <a:extLst>
              <a:ext uri="{FF2B5EF4-FFF2-40B4-BE49-F238E27FC236}">
                <a16:creationId xmlns:a16="http://schemas.microsoft.com/office/drawing/2014/main" id="{BA88652D-3EB7-EC30-B27E-DC971AF4A5D8}"/>
              </a:ext>
            </a:extLst>
          </p:cNvPr>
          <p:cNvSpPr txBox="1"/>
          <p:nvPr/>
        </p:nvSpPr>
        <p:spPr>
          <a:xfrm>
            <a:off x="449460" y="9755838"/>
            <a:ext cx="3210945" cy="1448731"/>
          </a:xfrm>
          <a:prstGeom prst="rect">
            <a:avLst/>
          </a:prstGeom>
          <a:noFill/>
        </p:spPr>
        <p:txBody>
          <a:bodyPr wrap="none" lIns="46800" tIns="46800" rIns="46800" bIns="46800" rtlCol="0">
            <a:spAutoFit/>
          </a:bodyPr>
          <a:lstStyle/>
          <a:p>
            <a:pPr algn="l"/>
            <a:r>
              <a:rPr lang="fr-FR" sz="4400" b="1" dirty="0">
                <a:solidFill>
                  <a:srgbClr val="8D533E"/>
                </a:solidFill>
              </a:rPr>
              <a:t>Biomasse</a:t>
            </a:r>
          </a:p>
          <a:p>
            <a:pPr algn="l"/>
            <a:r>
              <a:rPr lang="fr-FR" sz="4400" b="1" dirty="0">
                <a:solidFill>
                  <a:srgbClr val="8D533E"/>
                </a:solidFill>
              </a:rPr>
              <a:t>souterraine</a:t>
            </a:r>
          </a:p>
        </p:txBody>
      </p:sp>
      <p:sp>
        <p:nvSpPr>
          <p:cNvPr id="28" name="ZoneTexte 27">
            <a:extLst>
              <a:ext uri="{FF2B5EF4-FFF2-40B4-BE49-F238E27FC236}">
                <a16:creationId xmlns:a16="http://schemas.microsoft.com/office/drawing/2014/main" id="{9C9B3CC2-270D-250F-0AB2-1459AD57E8B5}"/>
              </a:ext>
            </a:extLst>
          </p:cNvPr>
          <p:cNvSpPr txBox="1"/>
          <p:nvPr/>
        </p:nvSpPr>
        <p:spPr>
          <a:xfrm>
            <a:off x="19137887" y="2092468"/>
            <a:ext cx="4826322" cy="1325620"/>
          </a:xfrm>
          <a:prstGeom prst="rect">
            <a:avLst/>
          </a:prstGeom>
          <a:noFill/>
        </p:spPr>
        <p:txBody>
          <a:bodyPr wrap="none" lIns="46800" tIns="46800" rIns="46800" bIns="46800" rtlCol="0">
            <a:spAutoFit/>
          </a:bodyPr>
          <a:lstStyle/>
          <a:p>
            <a:pPr algn="l"/>
            <a:r>
              <a:rPr lang="fr-FR" sz="4000" b="1" dirty="0"/>
              <a:t>Biomasse vivante :</a:t>
            </a:r>
          </a:p>
          <a:p>
            <a:pPr algn="l"/>
            <a:r>
              <a:rPr lang="fr-FR" sz="4000" dirty="0"/>
              <a:t>43 % du stock de C</a:t>
            </a:r>
          </a:p>
        </p:txBody>
      </p:sp>
      <p:sp>
        <p:nvSpPr>
          <p:cNvPr id="29" name="ZoneTexte 28">
            <a:extLst>
              <a:ext uri="{FF2B5EF4-FFF2-40B4-BE49-F238E27FC236}">
                <a16:creationId xmlns:a16="http://schemas.microsoft.com/office/drawing/2014/main" id="{8CE885B1-481E-A34F-938C-3E0E9E3C1880}"/>
              </a:ext>
            </a:extLst>
          </p:cNvPr>
          <p:cNvSpPr txBox="1"/>
          <p:nvPr/>
        </p:nvSpPr>
        <p:spPr>
          <a:xfrm>
            <a:off x="19137887" y="5725206"/>
            <a:ext cx="4524701" cy="1325620"/>
          </a:xfrm>
          <a:prstGeom prst="rect">
            <a:avLst/>
          </a:prstGeom>
          <a:noFill/>
        </p:spPr>
        <p:txBody>
          <a:bodyPr wrap="none" lIns="46800" tIns="46800" rIns="46800" bIns="46800" rtlCol="0">
            <a:spAutoFit/>
          </a:bodyPr>
          <a:lstStyle/>
          <a:p>
            <a:pPr algn="l"/>
            <a:r>
              <a:rPr lang="fr-FR" sz="4000" b="1" dirty="0"/>
              <a:t>Bois mort :</a:t>
            </a:r>
          </a:p>
          <a:p>
            <a:pPr algn="l"/>
            <a:r>
              <a:rPr lang="fr-FR" sz="4000" dirty="0"/>
              <a:t>8 % du stock de C</a:t>
            </a:r>
          </a:p>
        </p:txBody>
      </p:sp>
      <p:sp>
        <p:nvSpPr>
          <p:cNvPr id="30" name="ZoneTexte 29">
            <a:extLst>
              <a:ext uri="{FF2B5EF4-FFF2-40B4-BE49-F238E27FC236}">
                <a16:creationId xmlns:a16="http://schemas.microsoft.com/office/drawing/2014/main" id="{251DA568-6B43-1F30-324C-E2BD97758A20}"/>
              </a:ext>
            </a:extLst>
          </p:cNvPr>
          <p:cNvSpPr txBox="1"/>
          <p:nvPr/>
        </p:nvSpPr>
        <p:spPr>
          <a:xfrm>
            <a:off x="19137887" y="7556699"/>
            <a:ext cx="4524701" cy="1325620"/>
          </a:xfrm>
          <a:prstGeom prst="rect">
            <a:avLst/>
          </a:prstGeom>
          <a:noFill/>
        </p:spPr>
        <p:txBody>
          <a:bodyPr wrap="none" lIns="46800" tIns="46800" rIns="46800" bIns="46800" rtlCol="0">
            <a:spAutoFit/>
          </a:bodyPr>
          <a:lstStyle/>
          <a:p>
            <a:pPr algn="l"/>
            <a:r>
              <a:rPr lang="fr-FR" sz="4000" b="1" dirty="0"/>
              <a:t>Litière :</a:t>
            </a:r>
          </a:p>
          <a:p>
            <a:pPr algn="l"/>
            <a:r>
              <a:rPr lang="fr-FR" sz="4000" dirty="0"/>
              <a:t>5 % du stock de C</a:t>
            </a:r>
          </a:p>
        </p:txBody>
      </p:sp>
      <p:sp>
        <p:nvSpPr>
          <p:cNvPr id="31" name="ZoneTexte 30">
            <a:extLst>
              <a:ext uri="{FF2B5EF4-FFF2-40B4-BE49-F238E27FC236}">
                <a16:creationId xmlns:a16="http://schemas.microsoft.com/office/drawing/2014/main" id="{F499026E-5E55-6617-0B28-26AEF37FA11D}"/>
              </a:ext>
            </a:extLst>
          </p:cNvPr>
          <p:cNvSpPr txBox="1"/>
          <p:nvPr/>
        </p:nvSpPr>
        <p:spPr>
          <a:xfrm>
            <a:off x="19137887" y="11459693"/>
            <a:ext cx="4832478" cy="1325620"/>
          </a:xfrm>
          <a:prstGeom prst="rect">
            <a:avLst/>
          </a:prstGeom>
          <a:noFill/>
        </p:spPr>
        <p:txBody>
          <a:bodyPr wrap="none" lIns="46800" tIns="46800" rIns="46800" bIns="46800" rtlCol="0">
            <a:spAutoFit/>
          </a:bodyPr>
          <a:lstStyle/>
          <a:p>
            <a:pPr algn="l"/>
            <a:r>
              <a:rPr lang="fr-FR" sz="4000" b="1" dirty="0"/>
              <a:t>Sol </a:t>
            </a:r>
            <a:r>
              <a:rPr lang="fr-FR" sz="2800" dirty="0"/>
              <a:t>(1 m de profondeur) </a:t>
            </a:r>
            <a:r>
              <a:rPr lang="fr-FR" sz="4000" b="1" dirty="0"/>
              <a:t>:</a:t>
            </a:r>
          </a:p>
          <a:p>
            <a:pPr algn="l"/>
            <a:r>
              <a:rPr lang="fr-FR" sz="4000" dirty="0"/>
              <a:t>45 % du stock de C</a:t>
            </a:r>
          </a:p>
        </p:txBody>
      </p:sp>
      <p:sp>
        <p:nvSpPr>
          <p:cNvPr id="36" name="Parenthèse ouvrante 35">
            <a:extLst>
              <a:ext uri="{FF2B5EF4-FFF2-40B4-BE49-F238E27FC236}">
                <a16:creationId xmlns:a16="http://schemas.microsoft.com/office/drawing/2014/main" id="{075DE0C7-71A9-2660-73AF-9C64E16BF3BA}"/>
              </a:ext>
            </a:extLst>
          </p:cNvPr>
          <p:cNvSpPr/>
          <p:nvPr/>
        </p:nvSpPr>
        <p:spPr>
          <a:xfrm>
            <a:off x="4030573" y="1789526"/>
            <a:ext cx="251673" cy="7164000"/>
          </a:xfrm>
          <a:prstGeom prst="leftBracket">
            <a:avLst/>
          </a:prstGeom>
          <a:ln w="38100">
            <a:solidFill>
              <a:srgbClr val="2B77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8" name="Parenthèse ouvrante 37">
            <a:extLst>
              <a:ext uri="{FF2B5EF4-FFF2-40B4-BE49-F238E27FC236}">
                <a16:creationId xmlns:a16="http://schemas.microsoft.com/office/drawing/2014/main" id="{EFE6FC5D-A169-9286-7D62-7E9A6C25D444}"/>
              </a:ext>
            </a:extLst>
          </p:cNvPr>
          <p:cNvSpPr/>
          <p:nvPr/>
        </p:nvSpPr>
        <p:spPr>
          <a:xfrm>
            <a:off x="4030573" y="9656115"/>
            <a:ext cx="251673" cy="1584000"/>
          </a:xfrm>
          <a:prstGeom prst="leftBracket">
            <a:avLst/>
          </a:prstGeom>
          <a:ln w="38100">
            <a:solidFill>
              <a:srgbClr val="8D53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47" name="Image 46">
            <a:extLst>
              <a:ext uri="{FF2B5EF4-FFF2-40B4-BE49-F238E27FC236}">
                <a16:creationId xmlns:a16="http://schemas.microsoft.com/office/drawing/2014/main" id="{30D725A3-74E0-E609-1C79-1AAD43E1A0F8}"/>
              </a:ext>
            </a:extLst>
          </p:cNvPr>
          <p:cNvPicPr>
            <a:picLocks noChangeAspect="1"/>
          </p:cNvPicPr>
          <p:nvPr/>
        </p:nvPicPr>
        <p:blipFill>
          <a:blip r:embed="rId3"/>
          <a:stretch>
            <a:fillRect/>
          </a:stretch>
        </p:blipFill>
        <p:spPr>
          <a:xfrm>
            <a:off x="224606" y="7106663"/>
            <a:ext cx="3650363" cy="2240198"/>
          </a:xfrm>
          <a:prstGeom prst="rect">
            <a:avLst/>
          </a:prstGeom>
        </p:spPr>
      </p:pic>
      <p:cxnSp>
        <p:nvCxnSpPr>
          <p:cNvPr id="49" name="Connecteur droit 48">
            <a:extLst>
              <a:ext uri="{FF2B5EF4-FFF2-40B4-BE49-F238E27FC236}">
                <a16:creationId xmlns:a16="http://schemas.microsoft.com/office/drawing/2014/main" id="{70C2E3EB-1A82-3CC2-C1F7-47A55ABD4ABE}"/>
              </a:ext>
            </a:extLst>
          </p:cNvPr>
          <p:cNvCxnSpPr>
            <a:cxnSpLocks/>
            <a:stCxn id="2" idx="3"/>
          </p:cNvCxnSpPr>
          <p:nvPr/>
        </p:nvCxnSpPr>
        <p:spPr>
          <a:xfrm>
            <a:off x="8258629" y="2751220"/>
            <a:ext cx="10700580" cy="50346"/>
          </a:xfrm>
          <a:prstGeom prst="line">
            <a:avLst/>
          </a:prstGeom>
          <a:ln w="76200">
            <a:solidFill>
              <a:srgbClr val="92D050"/>
            </a:solidFill>
            <a:tailEnd type="arrow" w="lg" len="lg"/>
          </a:ln>
        </p:spPr>
        <p:style>
          <a:lnRef idx="1">
            <a:schemeClr val="accent1"/>
          </a:lnRef>
          <a:fillRef idx="0">
            <a:schemeClr val="accent1"/>
          </a:fillRef>
          <a:effectRef idx="0">
            <a:schemeClr val="accent1"/>
          </a:effectRef>
          <a:fontRef idx="minor">
            <a:schemeClr val="tx1"/>
          </a:fontRef>
        </p:style>
      </p:cxnSp>
      <p:sp>
        <p:nvSpPr>
          <p:cNvPr id="50" name="Forme libre : forme 49">
            <a:extLst>
              <a:ext uri="{FF2B5EF4-FFF2-40B4-BE49-F238E27FC236}">
                <a16:creationId xmlns:a16="http://schemas.microsoft.com/office/drawing/2014/main" id="{B3EBEEFC-C68C-7178-5AF4-0B4EC003B826}"/>
              </a:ext>
            </a:extLst>
          </p:cNvPr>
          <p:cNvSpPr/>
          <p:nvPr/>
        </p:nvSpPr>
        <p:spPr>
          <a:xfrm>
            <a:off x="9152967" y="2799677"/>
            <a:ext cx="5573371" cy="1879754"/>
          </a:xfrm>
          <a:custGeom>
            <a:avLst/>
            <a:gdLst>
              <a:gd name="connsiteX0" fmla="*/ 0 w 5583677"/>
              <a:gd name="connsiteY0" fmla="*/ 1556425 h 1556425"/>
              <a:gd name="connsiteX1" fmla="*/ 5583677 w 5583677"/>
              <a:gd name="connsiteY1" fmla="*/ 1556425 h 1556425"/>
              <a:gd name="connsiteX2" fmla="*/ 5583677 w 5583677"/>
              <a:gd name="connsiteY2" fmla="*/ 0 h 1556425"/>
            </a:gdLst>
            <a:ahLst/>
            <a:cxnLst>
              <a:cxn ang="0">
                <a:pos x="connsiteX0" y="connsiteY0"/>
              </a:cxn>
              <a:cxn ang="0">
                <a:pos x="connsiteX1" y="connsiteY1"/>
              </a:cxn>
              <a:cxn ang="0">
                <a:pos x="connsiteX2" y="connsiteY2"/>
              </a:cxn>
            </a:cxnLst>
            <a:rect l="l" t="t" r="r" b="b"/>
            <a:pathLst>
              <a:path w="5583677" h="1556425">
                <a:moveTo>
                  <a:pt x="0" y="1556425"/>
                </a:moveTo>
                <a:lnTo>
                  <a:pt x="5583677" y="1556425"/>
                </a:lnTo>
                <a:lnTo>
                  <a:pt x="5583677" y="0"/>
                </a:lnTo>
              </a:path>
            </a:pathLst>
          </a:cu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Forme libre : forme 50">
            <a:extLst>
              <a:ext uri="{FF2B5EF4-FFF2-40B4-BE49-F238E27FC236}">
                <a16:creationId xmlns:a16="http://schemas.microsoft.com/office/drawing/2014/main" id="{E24B980D-6CE2-1CE3-015C-AFDD9CD69FFA}"/>
              </a:ext>
            </a:extLst>
          </p:cNvPr>
          <p:cNvSpPr/>
          <p:nvPr/>
        </p:nvSpPr>
        <p:spPr>
          <a:xfrm>
            <a:off x="8414427" y="4679431"/>
            <a:ext cx="6311911" cy="5789814"/>
          </a:xfrm>
          <a:custGeom>
            <a:avLst/>
            <a:gdLst>
              <a:gd name="connsiteX0" fmla="*/ 0 w 5583677"/>
              <a:gd name="connsiteY0" fmla="*/ 1556425 h 1556425"/>
              <a:gd name="connsiteX1" fmla="*/ 5583677 w 5583677"/>
              <a:gd name="connsiteY1" fmla="*/ 1556425 h 1556425"/>
              <a:gd name="connsiteX2" fmla="*/ 5583677 w 5583677"/>
              <a:gd name="connsiteY2" fmla="*/ 0 h 1556425"/>
            </a:gdLst>
            <a:ahLst/>
            <a:cxnLst>
              <a:cxn ang="0">
                <a:pos x="connsiteX0" y="connsiteY0"/>
              </a:cxn>
              <a:cxn ang="0">
                <a:pos x="connsiteX1" y="connsiteY1"/>
              </a:cxn>
              <a:cxn ang="0">
                <a:pos x="connsiteX2" y="connsiteY2"/>
              </a:cxn>
            </a:cxnLst>
            <a:rect l="l" t="t" r="r" b="b"/>
            <a:pathLst>
              <a:path w="5583677" h="1556425">
                <a:moveTo>
                  <a:pt x="0" y="1556425"/>
                </a:moveTo>
                <a:lnTo>
                  <a:pt x="5583677" y="1556425"/>
                </a:lnTo>
                <a:lnTo>
                  <a:pt x="5583677" y="0"/>
                </a:lnTo>
              </a:path>
            </a:pathLst>
          </a:cu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2" name="Connecteur droit 51">
            <a:extLst>
              <a:ext uri="{FF2B5EF4-FFF2-40B4-BE49-F238E27FC236}">
                <a16:creationId xmlns:a16="http://schemas.microsoft.com/office/drawing/2014/main" id="{CB5D4BB6-A1CB-3D5C-D9E7-69790C91E8EA}"/>
              </a:ext>
            </a:extLst>
          </p:cNvPr>
          <p:cNvCxnSpPr>
            <a:cxnSpLocks/>
          </p:cNvCxnSpPr>
          <p:nvPr/>
        </p:nvCxnSpPr>
        <p:spPr>
          <a:xfrm>
            <a:off x="7636215" y="6361579"/>
            <a:ext cx="11322994" cy="55495"/>
          </a:xfrm>
          <a:prstGeom prst="line">
            <a:avLst/>
          </a:prstGeom>
          <a:ln w="76200">
            <a:solidFill>
              <a:srgbClr val="8D533E"/>
            </a:solidFill>
            <a:tailEnd type="arrow" w="lg" len="lg"/>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71766FAE-B407-1569-9C1E-D028DBCDF8DD}"/>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11314179" y="5346096"/>
            <a:ext cx="2880000" cy="1944000"/>
          </a:xfrm>
          <a:prstGeom prst="rect">
            <a:avLst/>
          </a:prstGeom>
        </p:spPr>
      </p:pic>
      <p:pic>
        <p:nvPicPr>
          <p:cNvPr id="17" name="Image 16">
            <a:extLst>
              <a:ext uri="{FF2B5EF4-FFF2-40B4-BE49-F238E27FC236}">
                <a16:creationId xmlns:a16="http://schemas.microsoft.com/office/drawing/2014/main" id="{4BBDD9B3-780B-179F-57AF-105CF29C82B3}"/>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11314179" y="3353938"/>
            <a:ext cx="2880000" cy="1944000"/>
          </a:xfrm>
          <a:prstGeom prst="rect">
            <a:avLst/>
          </a:prstGeom>
        </p:spPr>
      </p:pic>
      <p:pic>
        <p:nvPicPr>
          <p:cNvPr id="23" name="Image 22">
            <a:extLst>
              <a:ext uri="{FF2B5EF4-FFF2-40B4-BE49-F238E27FC236}">
                <a16:creationId xmlns:a16="http://schemas.microsoft.com/office/drawing/2014/main" id="{41D5E7E5-A401-341D-97C8-0E1CD9498FF6}"/>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flipH="1">
            <a:off x="11314179" y="9334562"/>
            <a:ext cx="2880000" cy="1944000"/>
          </a:xfrm>
          <a:prstGeom prst="rect">
            <a:avLst/>
          </a:prstGeom>
        </p:spPr>
      </p:pic>
      <p:cxnSp>
        <p:nvCxnSpPr>
          <p:cNvPr id="54" name="Connecteur droit 53">
            <a:extLst>
              <a:ext uri="{FF2B5EF4-FFF2-40B4-BE49-F238E27FC236}">
                <a16:creationId xmlns:a16="http://schemas.microsoft.com/office/drawing/2014/main" id="{4A7F3328-A401-10A5-417C-7993D2642B09}"/>
              </a:ext>
            </a:extLst>
          </p:cNvPr>
          <p:cNvCxnSpPr>
            <a:cxnSpLocks/>
          </p:cNvCxnSpPr>
          <p:nvPr/>
        </p:nvCxnSpPr>
        <p:spPr>
          <a:xfrm>
            <a:off x="7636215" y="8147570"/>
            <a:ext cx="11322994" cy="55495"/>
          </a:xfrm>
          <a:prstGeom prst="line">
            <a:avLst/>
          </a:prstGeom>
          <a:ln w="76200">
            <a:solidFill>
              <a:srgbClr val="8D533E"/>
            </a:solidFill>
            <a:tailEnd type="arrow" w="lg" len="lg"/>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7E784F34-5EC8-443D-7BDE-5A98CEAE0EA2}"/>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11314179" y="7338253"/>
            <a:ext cx="2880000" cy="1944000"/>
          </a:xfrm>
          <a:prstGeom prst="rect">
            <a:avLst/>
          </a:prstGeom>
        </p:spPr>
      </p:pic>
      <p:cxnSp>
        <p:nvCxnSpPr>
          <p:cNvPr id="55" name="Connecteur droit 54">
            <a:extLst>
              <a:ext uri="{FF2B5EF4-FFF2-40B4-BE49-F238E27FC236}">
                <a16:creationId xmlns:a16="http://schemas.microsoft.com/office/drawing/2014/main" id="{E3986CEF-3E02-B8D4-1EF6-DE61D268A552}"/>
              </a:ext>
            </a:extLst>
          </p:cNvPr>
          <p:cNvCxnSpPr>
            <a:cxnSpLocks/>
            <a:stCxn id="11" idx="3"/>
          </p:cNvCxnSpPr>
          <p:nvPr/>
        </p:nvCxnSpPr>
        <p:spPr>
          <a:xfrm>
            <a:off x="11070078" y="12129478"/>
            <a:ext cx="7889131" cy="0"/>
          </a:xfrm>
          <a:prstGeom prst="line">
            <a:avLst/>
          </a:prstGeom>
          <a:ln w="76200">
            <a:solidFill>
              <a:srgbClr val="8D533E"/>
            </a:solidFill>
            <a:tailEnd type="arrow" w="lg" len="lg"/>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A22E0828-B3DE-A694-3F8C-78CAE221F2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8179" y="9294942"/>
            <a:ext cx="2963049" cy="4421057"/>
          </a:xfrm>
          <a:prstGeom prst="rect">
            <a:avLst/>
          </a:prstGeom>
        </p:spPr>
      </p:pic>
      <p:pic>
        <p:nvPicPr>
          <p:cNvPr id="15" name="Image 14">
            <a:extLst>
              <a:ext uri="{FF2B5EF4-FFF2-40B4-BE49-F238E27FC236}">
                <a16:creationId xmlns:a16="http://schemas.microsoft.com/office/drawing/2014/main" id="{A378E493-07FC-BD34-0E3E-3694D01FF4EB}"/>
              </a:ext>
            </a:extLst>
          </p:cNvPr>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14179" y="1361780"/>
            <a:ext cx="2880000" cy="1944000"/>
          </a:xfrm>
          <a:prstGeom prst="rect">
            <a:avLst/>
          </a:prstGeom>
        </p:spPr>
      </p:pic>
      <p:sp>
        <p:nvSpPr>
          <p:cNvPr id="63" name="ZoneTexte 62">
            <a:extLst>
              <a:ext uri="{FF2B5EF4-FFF2-40B4-BE49-F238E27FC236}">
                <a16:creationId xmlns:a16="http://schemas.microsoft.com/office/drawing/2014/main" id="{FABFC88D-8F9F-48BE-B4B8-789FCE90CF1E}"/>
              </a:ext>
            </a:extLst>
          </p:cNvPr>
          <p:cNvSpPr txBox="1"/>
          <p:nvPr/>
        </p:nvSpPr>
        <p:spPr>
          <a:xfrm>
            <a:off x="21848970" y="13233351"/>
            <a:ext cx="2405602" cy="338554"/>
          </a:xfrm>
          <a:prstGeom prst="rect">
            <a:avLst/>
          </a:prstGeom>
          <a:noFill/>
        </p:spPr>
        <p:txBody>
          <a:bodyPr wrap="square">
            <a:spAutoFit/>
          </a:bodyPr>
          <a:lstStyle/>
          <a:p>
            <a:pPr algn="r"/>
            <a:r>
              <a:rPr lang="fr-FR" sz="1600" b="1" dirty="0">
                <a:solidFill>
                  <a:schemeClr val="bg1"/>
                </a:solidFill>
                <a:latin typeface="+mj-lt"/>
                <a:cs typeface="Arial" panose="020B0604020202020204" pitchFamily="34" charset="0"/>
              </a:rPr>
              <a:t>www.pepr-faircarbon.fr</a:t>
            </a:r>
          </a:p>
        </p:txBody>
      </p:sp>
      <p:sp>
        <p:nvSpPr>
          <p:cNvPr id="64" name="ZoneTexte 63">
            <a:extLst>
              <a:ext uri="{FF2B5EF4-FFF2-40B4-BE49-F238E27FC236}">
                <a16:creationId xmlns:a16="http://schemas.microsoft.com/office/drawing/2014/main" id="{380AC867-F2EE-29EF-CD92-91A05A20D36F}"/>
              </a:ext>
            </a:extLst>
          </p:cNvPr>
          <p:cNvSpPr txBox="1"/>
          <p:nvPr/>
        </p:nvSpPr>
        <p:spPr>
          <a:xfrm>
            <a:off x="15085318" y="1316953"/>
            <a:ext cx="8814595"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Pan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2011</a:t>
            </a:r>
            <a:endParaRPr lang="fr-FR" sz="2400" dirty="0">
              <a:solidFill>
                <a:schemeClr val="bg1">
                  <a:lumMod val="65000"/>
                </a:schemeClr>
              </a:solidFill>
              <a:cs typeface="Arial" panose="020B0604020202020204" pitchFamily="34" charset="0"/>
            </a:endParaRPr>
          </a:p>
        </p:txBody>
      </p:sp>
      <p:sp>
        <p:nvSpPr>
          <p:cNvPr id="66" name="ZoneTexte 65">
            <a:extLst>
              <a:ext uri="{FF2B5EF4-FFF2-40B4-BE49-F238E27FC236}">
                <a16:creationId xmlns:a16="http://schemas.microsoft.com/office/drawing/2014/main" id="{C4B79BC1-B9EE-BACC-744D-C754DCBEBD0A}"/>
              </a:ext>
            </a:extLst>
          </p:cNvPr>
          <p:cNvSpPr txBox="1"/>
          <p:nvPr/>
        </p:nvSpPr>
        <p:spPr>
          <a:xfrm>
            <a:off x="11314179" y="11301136"/>
            <a:ext cx="2949312" cy="594227"/>
          </a:xfrm>
          <a:prstGeom prst="rect">
            <a:avLst/>
          </a:prstGeom>
          <a:noFill/>
        </p:spPr>
        <p:txBody>
          <a:bodyPr wrap="square" lIns="50400" tIns="50400" rIns="50400" bIns="50400">
            <a:spAutoFit/>
          </a:bodyPr>
          <a:lstStyle/>
          <a:p>
            <a:pPr algn="r"/>
            <a:r>
              <a:rPr lang="fr-FR" sz="1600" dirty="0">
                <a:solidFill>
                  <a:schemeClr val="bg1">
                    <a:lumMod val="95000"/>
                  </a:schemeClr>
                </a:solidFill>
                <a:latin typeface="+mj-lt"/>
                <a:ea typeface="+mj-ea"/>
                <a:cs typeface="Arial" panose="020B0604020202020204" pitchFamily="34" charset="0"/>
              </a:rPr>
              <a:t>© INRAE / NICOLAS Bertrand, </a:t>
            </a:r>
            <a:br>
              <a:rPr lang="fr-FR" sz="1600" dirty="0">
                <a:solidFill>
                  <a:schemeClr val="bg1">
                    <a:lumMod val="95000"/>
                  </a:schemeClr>
                </a:solidFill>
                <a:latin typeface="+mj-lt"/>
                <a:ea typeface="+mj-ea"/>
                <a:cs typeface="Arial" panose="020B0604020202020204" pitchFamily="34" charset="0"/>
              </a:rPr>
            </a:br>
            <a:r>
              <a:rPr lang="fr-FR" sz="1600" dirty="0">
                <a:solidFill>
                  <a:schemeClr val="bg1">
                    <a:lumMod val="95000"/>
                  </a:schemeClr>
                </a:solidFill>
                <a:latin typeface="+mj-lt"/>
                <a:ea typeface="+mj-ea"/>
                <a:cs typeface="Arial" panose="020B0604020202020204" pitchFamily="34" charset="0"/>
              </a:rPr>
              <a:t>MAITRE Christophe</a:t>
            </a:r>
            <a:endParaRPr lang="fr-FR" sz="1600" dirty="0">
              <a:solidFill>
                <a:schemeClr val="bg1">
                  <a:lumMod val="95000"/>
                </a:schemeClr>
              </a:solidFill>
              <a:cs typeface="Arial" panose="020B0604020202020204" pitchFamily="34" charset="0"/>
            </a:endParaRPr>
          </a:p>
        </p:txBody>
      </p:sp>
    </p:spTree>
    <p:extLst>
      <p:ext uri="{BB962C8B-B14F-4D97-AF65-F5344CB8AC3E}">
        <p14:creationId xmlns:p14="http://schemas.microsoft.com/office/powerpoint/2010/main" val="26892738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4C5CD-4F9C-AA8D-6CAB-52EB9132D3C2}"/>
              </a:ext>
            </a:extLst>
          </p:cNvPr>
          <p:cNvSpPr>
            <a:spLocks noGrp="1"/>
          </p:cNvSpPr>
          <p:nvPr>
            <p:ph type="title"/>
          </p:nvPr>
        </p:nvSpPr>
        <p:spPr>
          <a:xfrm>
            <a:off x="1905000" y="205650"/>
            <a:ext cx="21202650" cy="1625278"/>
          </a:xfrm>
        </p:spPr>
        <p:txBody>
          <a:bodyPr/>
          <a:lstStyle/>
          <a:p>
            <a:r>
              <a:rPr lang="fr-FR" dirty="0"/>
              <a:t>Évolutions récentes des stocks de C dans les différents </a:t>
            </a:r>
            <a:br>
              <a:rPr lang="fr-FR" dirty="0"/>
            </a:br>
            <a:r>
              <a:rPr lang="fr-FR" dirty="0"/>
              <a:t>biomes forestiers</a:t>
            </a:r>
          </a:p>
        </p:txBody>
      </p:sp>
      <p:graphicFrame>
        <p:nvGraphicFramePr>
          <p:cNvPr id="26" name="Graphique 25">
            <a:extLst>
              <a:ext uri="{FF2B5EF4-FFF2-40B4-BE49-F238E27FC236}">
                <a16:creationId xmlns:a16="http://schemas.microsoft.com/office/drawing/2014/main" id="{DC95DE97-2704-6A93-D102-2E452B9E1236}"/>
              </a:ext>
            </a:extLst>
          </p:cNvPr>
          <p:cNvGraphicFramePr/>
          <p:nvPr>
            <p:extLst>
              <p:ext uri="{D42A27DB-BD31-4B8C-83A1-F6EECF244321}">
                <p14:modId xmlns:p14="http://schemas.microsoft.com/office/powerpoint/2010/main" val="4166208490"/>
              </p:ext>
            </p:extLst>
          </p:nvPr>
        </p:nvGraphicFramePr>
        <p:xfrm>
          <a:off x="821704" y="2297259"/>
          <a:ext cx="13867062" cy="9116651"/>
        </p:xfrm>
        <a:graphic>
          <a:graphicData uri="http://schemas.openxmlformats.org/drawingml/2006/chart">
            <c:chart xmlns:c="http://schemas.openxmlformats.org/drawingml/2006/chart" xmlns:r="http://schemas.openxmlformats.org/officeDocument/2006/relationships" r:id="rId2"/>
          </a:graphicData>
        </a:graphic>
      </p:graphicFrame>
      <p:sp>
        <p:nvSpPr>
          <p:cNvPr id="27" name="ZoneTexte 26">
            <a:extLst>
              <a:ext uri="{FF2B5EF4-FFF2-40B4-BE49-F238E27FC236}">
                <a16:creationId xmlns:a16="http://schemas.microsoft.com/office/drawing/2014/main" id="{4E9FF587-2C25-6158-F7D1-E8261B11BFBB}"/>
              </a:ext>
            </a:extLst>
          </p:cNvPr>
          <p:cNvSpPr txBox="1"/>
          <p:nvPr/>
        </p:nvSpPr>
        <p:spPr>
          <a:xfrm>
            <a:off x="964441" y="12051841"/>
            <a:ext cx="13724325" cy="1017844"/>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Stock de carbone forestier total par biome</a:t>
            </a:r>
          </a:p>
          <a:p>
            <a:pPr algn="ct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Pan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2024)</a:t>
            </a:r>
            <a:endParaRPr lang="fr-FR" sz="24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32C62907-BF9B-6407-A808-9B2544FDD730}"/>
              </a:ext>
            </a:extLst>
          </p:cNvPr>
          <p:cNvSpPr txBox="1"/>
          <p:nvPr/>
        </p:nvSpPr>
        <p:spPr>
          <a:xfrm>
            <a:off x="15782162" y="2674333"/>
            <a:ext cx="7526852" cy="2547114"/>
          </a:xfrm>
          <a:prstGeom prst="roundRect">
            <a:avLst>
              <a:gd name="adj" fmla="val 11326"/>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Le </a:t>
            </a:r>
            <a:r>
              <a:rPr lang="fr-FR" sz="4000" b="1" dirty="0">
                <a:solidFill>
                  <a:srgbClr val="2B7758"/>
                </a:solidFill>
                <a:cs typeface="Arial" panose="020B0604020202020204" pitchFamily="34" charset="0"/>
              </a:rPr>
              <a:t>stock</a:t>
            </a:r>
            <a:r>
              <a:rPr lang="fr-FR" sz="4000" b="1" dirty="0">
                <a:cs typeface="Arial" panose="020B0604020202020204" pitchFamily="34" charset="0"/>
              </a:rPr>
              <a:t> principal de carbone forestier est dans les </a:t>
            </a:r>
            <a:r>
              <a:rPr lang="fr-FR" sz="4000" b="1" dirty="0">
                <a:solidFill>
                  <a:srgbClr val="2B7758"/>
                </a:solidFill>
                <a:cs typeface="Arial" panose="020B0604020202020204" pitchFamily="34" charset="0"/>
              </a:rPr>
              <a:t>forêts tropicales (54%)</a:t>
            </a:r>
            <a:r>
              <a:rPr lang="fr-FR" sz="4000" b="1" dirty="0">
                <a:cs typeface="Arial" panose="020B0604020202020204" pitchFamily="34" charset="0"/>
              </a:rPr>
              <a:t>.</a:t>
            </a:r>
          </a:p>
        </p:txBody>
      </p:sp>
      <p:cxnSp>
        <p:nvCxnSpPr>
          <p:cNvPr id="29" name="Connecteur droit avec flèche 28">
            <a:extLst>
              <a:ext uri="{FF2B5EF4-FFF2-40B4-BE49-F238E27FC236}">
                <a16:creationId xmlns:a16="http://schemas.microsoft.com/office/drawing/2014/main" id="{003F8987-D1DA-4365-48E7-09A0CF7A8E83}"/>
              </a:ext>
            </a:extLst>
          </p:cNvPr>
          <p:cNvCxnSpPr>
            <a:cxnSpLocks/>
          </p:cNvCxnSpPr>
          <p:nvPr/>
        </p:nvCxnSpPr>
        <p:spPr>
          <a:xfrm flipH="1">
            <a:off x="15348128" y="332844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D84CFE0B-3F84-2F0B-0432-7A1688068A83}"/>
              </a:ext>
            </a:extLst>
          </p:cNvPr>
          <p:cNvSpPr txBox="1"/>
          <p:nvPr/>
        </p:nvSpPr>
        <p:spPr>
          <a:xfrm>
            <a:off x="15782162" y="6367600"/>
            <a:ext cx="7526852" cy="4962817"/>
          </a:xfrm>
          <a:prstGeom prst="roundRect">
            <a:avLst>
              <a:gd name="adj" fmla="val 5979"/>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 stock de C est en diminution dans les forêts tropicales primaires. </a:t>
            </a:r>
            <a:br>
              <a:rPr lang="fr-FR" sz="4000" dirty="0">
                <a:cs typeface="Arial" panose="020B0604020202020204" pitchFamily="34" charset="0"/>
              </a:rPr>
            </a:br>
            <a:r>
              <a:rPr lang="fr-FR" sz="4000" dirty="0">
                <a:cs typeface="Arial" panose="020B0604020202020204" pitchFamily="34" charset="0"/>
              </a:rPr>
              <a:t>Il augmente dans les néo-forêts tropicales, dans les forêts tempérées et boréales.</a:t>
            </a:r>
          </a:p>
        </p:txBody>
      </p:sp>
      <p:cxnSp>
        <p:nvCxnSpPr>
          <p:cNvPr id="31" name="Connecteur droit avec flèche 30">
            <a:extLst>
              <a:ext uri="{FF2B5EF4-FFF2-40B4-BE49-F238E27FC236}">
                <a16:creationId xmlns:a16="http://schemas.microsoft.com/office/drawing/2014/main" id="{C279D85E-AC35-9A15-6CD6-6C5C7E37F5B0}"/>
              </a:ext>
            </a:extLst>
          </p:cNvPr>
          <p:cNvCxnSpPr>
            <a:cxnSpLocks/>
          </p:cNvCxnSpPr>
          <p:nvPr/>
        </p:nvCxnSpPr>
        <p:spPr>
          <a:xfrm flipH="1">
            <a:off x="15348128" y="706062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850C3094-59CA-151B-565B-1212918EED26}"/>
              </a:ext>
            </a:extLst>
          </p:cNvPr>
          <p:cNvPicPr>
            <a:picLocks noChangeAspect="1"/>
          </p:cNvPicPr>
          <p:nvPr/>
        </p:nvPicPr>
        <p:blipFill>
          <a:blip r:embed="rId3"/>
          <a:stretch>
            <a:fillRect/>
          </a:stretch>
        </p:blipFill>
        <p:spPr>
          <a:xfrm>
            <a:off x="9891262" y="11051416"/>
            <a:ext cx="2146861" cy="770249"/>
          </a:xfrm>
          <a:prstGeom prst="rect">
            <a:avLst/>
          </a:prstGeom>
        </p:spPr>
      </p:pic>
      <p:pic>
        <p:nvPicPr>
          <p:cNvPr id="4" name="Image 3">
            <a:extLst>
              <a:ext uri="{FF2B5EF4-FFF2-40B4-BE49-F238E27FC236}">
                <a16:creationId xmlns:a16="http://schemas.microsoft.com/office/drawing/2014/main" id="{2A184E4A-9194-898D-E421-C017FF2B353F}"/>
              </a:ext>
            </a:extLst>
          </p:cNvPr>
          <p:cNvPicPr>
            <a:picLocks noChangeAspect="1"/>
          </p:cNvPicPr>
          <p:nvPr/>
        </p:nvPicPr>
        <p:blipFill>
          <a:blip r:embed="rId4"/>
          <a:stretch>
            <a:fillRect/>
          </a:stretch>
        </p:blipFill>
        <p:spPr>
          <a:xfrm>
            <a:off x="5468225" y="11035028"/>
            <a:ext cx="1458554" cy="786637"/>
          </a:xfrm>
          <a:prstGeom prst="rect">
            <a:avLst/>
          </a:prstGeom>
        </p:spPr>
      </p:pic>
      <p:pic>
        <p:nvPicPr>
          <p:cNvPr id="5" name="Image 4">
            <a:extLst>
              <a:ext uri="{FF2B5EF4-FFF2-40B4-BE49-F238E27FC236}">
                <a16:creationId xmlns:a16="http://schemas.microsoft.com/office/drawing/2014/main" id="{767EAB6C-F889-A840-1D6D-DE6076A67BBD}"/>
              </a:ext>
            </a:extLst>
          </p:cNvPr>
          <p:cNvPicPr>
            <a:picLocks noChangeAspect="1"/>
          </p:cNvPicPr>
          <p:nvPr/>
        </p:nvPicPr>
        <p:blipFill>
          <a:blip r:embed="rId5"/>
          <a:stretch>
            <a:fillRect/>
          </a:stretch>
        </p:blipFill>
        <p:spPr>
          <a:xfrm>
            <a:off x="8022539" y="11067804"/>
            <a:ext cx="1048849" cy="753861"/>
          </a:xfrm>
          <a:prstGeom prst="rect">
            <a:avLst/>
          </a:prstGeom>
        </p:spPr>
      </p:pic>
      <p:pic>
        <p:nvPicPr>
          <p:cNvPr id="6" name="Image 5">
            <a:extLst>
              <a:ext uri="{FF2B5EF4-FFF2-40B4-BE49-F238E27FC236}">
                <a16:creationId xmlns:a16="http://schemas.microsoft.com/office/drawing/2014/main" id="{BA3F73C2-F62A-7AAF-347B-823EFE1563F5}"/>
              </a:ext>
            </a:extLst>
          </p:cNvPr>
          <p:cNvPicPr>
            <a:picLocks noChangeAspect="1"/>
          </p:cNvPicPr>
          <p:nvPr/>
        </p:nvPicPr>
        <p:blipFill>
          <a:blip r:embed="rId6"/>
          <a:stretch>
            <a:fillRect/>
          </a:stretch>
        </p:blipFill>
        <p:spPr>
          <a:xfrm>
            <a:off x="12953738" y="11440931"/>
            <a:ext cx="819413" cy="639143"/>
          </a:xfrm>
          <a:prstGeom prst="rect">
            <a:avLst/>
          </a:prstGeom>
        </p:spPr>
      </p:pic>
    </p:spTree>
    <p:extLst>
      <p:ext uri="{BB962C8B-B14F-4D97-AF65-F5344CB8AC3E}">
        <p14:creationId xmlns:p14="http://schemas.microsoft.com/office/powerpoint/2010/main" val="377904176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CB37F-F927-D588-6450-19D3D582FECD}"/>
              </a:ext>
            </a:extLst>
          </p:cNvPr>
          <p:cNvSpPr>
            <a:spLocks noGrp="1"/>
          </p:cNvSpPr>
          <p:nvPr>
            <p:ph type="title"/>
          </p:nvPr>
        </p:nvSpPr>
        <p:spPr>
          <a:xfrm>
            <a:off x="1905000" y="205650"/>
            <a:ext cx="21202650" cy="863531"/>
          </a:xfrm>
        </p:spPr>
        <p:txBody>
          <a:bodyPr/>
          <a:lstStyle/>
          <a:p>
            <a:r>
              <a:rPr lang="fr-FR" dirty="0"/>
              <a:t>Stocks de carbone organique des forêts</a:t>
            </a:r>
          </a:p>
        </p:txBody>
      </p:sp>
      <p:sp>
        <p:nvSpPr>
          <p:cNvPr id="211" name="Numéro de diapositive"/>
          <p:cNvSpPr txBox="1">
            <a:spLocks noGrp="1"/>
          </p:cNvSpPr>
          <p:nvPr>
            <p:ph type="sldNum" sz="quarter" idx="4294967295"/>
          </p:nvPr>
        </p:nvSpPr>
        <p:spPr>
          <a:xfrm>
            <a:off x="0" y="13828713"/>
            <a:ext cx="241300" cy="3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dirty="0"/>
          </a:p>
        </p:txBody>
      </p:sp>
      <p:graphicFrame>
        <p:nvGraphicFramePr>
          <p:cNvPr id="22" name="Tableau 21">
            <a:extLst>
              <a:ext uri="{FF2B5EF4-FFF2-40B4-BE49-F238E27FC236}">
                <a16:creationId xmlns:a16="http://schemas.microsoft.com/office/drawing/2014/main" id="{F3692A18-7F63-BFB4-FB6E-32038943AD0C}"/>
              </a:ext>
            </a:extLst>
          </p:cNvPr>
          <p:cNvGraphicFramePr>
            <a:graphicFrameLocks noGrp="1"/>
          </p:cNvGraphicFramePr>
          <p:nvPr>
            <p:extLst>
              <p:ext uri="{D42A27DB-BD31-4B8C-83A1-F6EECF244321}">
                <p14:modId xmlns:p14="http://schemas.microsoft.com/office/powerpoint/2010/main" val="2354756106"/>
              </p:ext>
            </p:extLst>
          </p:nvPr>
        </p:nvGraphicFramePr>
        <p:xfrm>
          <a:off x="2015751" y="1767172"/>
          <a:ext cx="20340000" cy="9180000"/>
        </p:xfrm>
        <a:graphic>
          <a:graphicData uri="http://schemas.openxmlformats.org/drawingml/2006/table">
            <a:tbl>
              <a:tblPr>
                <a:tableStyleId>{5940675A-B579-460E-94D1-54222C63F5DA}</a:tableStyleId>
              </a:tblPr>
              <a:tblGrid>
                <a:gridCol w="7439534">
                  <a:extLst>
                    <a:ext uri="{9D8B030D-6E8A-4147-A177-3AD203B41FA5}">
                      <a16:colId xmlns:a16="http://schemas.microsoft.com/office/drawing/2014/main" val="3431981617"/>
                    </a:ext>
                  </a:extLst>
                </a:gridCol>
                <a:gridCol w="5700466">
                  <a:extLst>
                    <a:ext uri="{9D8B030D-6E8A-4147-A177-3AD203B41FA5}">
                      <a16:colId xmlns:a16="http://schemas.microsoft.com/office/drawing/2014/main" val="3280567856"/>
                    </a:ext>
                  </a:extLst>
                </a:gridCol>
                <a:gridCol w="7200000">
                  <a:extLst>
                    <a:ext uri="{9D8B030D-6E8A-4147-A177-3AD203B41FA5}">
                      <a16:colId xmlns:a16="http://schemas.microsoft.com/office/drawing/2014/main" val="1136303364"/>
                    </a:ext>
                  </a:extLst>
                </a:gridCol>
              </a:tblGrid>
              <a:tr h="936000">
                <a:tc>
                  <a:txBody>
                    <a:bodyPr/>
                    <a:lstStyle/>
                    <a:p>
                      <a:pPr algn="l" fontAlgn="b"/>
                      <a:endParaRPr lang="fr-FR" sz="3600" b="0" i="0" u="none" strike="noStrike" dirty="0">
                        <a:solidFill>
                          <a:srgbClr val="000000"/>
                        </a:solidFill>
                        <a:effectLst/>
                        <a:latin typeface="Marianne" panose="02000000000000000000" pitchFamily="50" charset="0"/>
                        <a:cs typeface="Arial" panose="020B0604020202020204" pitchFamily="34" charset="0"/>
                      </a:endParaRPr>
                    </a:p>
                  </a:txBody>
                  <a:tcPr marL="15757" marR="15757" marT="15757" marB="0" anchor="b">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400" u="none" strike="noStrike" dirty="0">
                          <a:effectLst/>
                          <a:cs typeface="Arial" panose="020B0604020202020204" pitchFamily="34" charset="0"/>
                        </a:rPr>
                        <a:t>Dans le monde</a:t>
                      </a:r>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400" u="none" strike="noStrike" dirty="0">
                          <a:effectLst/>
                          <a:cs typeface="Arial" panose="020B0604020202020204" pitchFamily="34" charset="0"/>
                        </a:rPr>
                        <a:t>En France métropolitaine</a:t>
                      </a:r>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09051"/>
                  </a:ext>
                </a:extLst>
              </a:tr>
              <a:tr h="1620000">
                <a:tc>
                  <a:txBody>
                    <a:bodyPr/>
                    <a:lstStyle/>
                    <a:p>
                      <a:pPr algn="l" fontAlgn="b"/>
                      <a:r>
                        <a:rPr lang="fr-FR" sz="4000" b="1" u="none" strike="noStrike" dirty="0">
                          <a:effectLst/>
                          <a:cs typeface="Arial" panose="020B0604020202020204" pitchFamily="34" charset="0"/>
                        </a:rPr>
                        <a:t>Surface des forêts</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4000" b="1" u="none" strike="noStrike" dirty="0">
                          <a:effectLst/>
                          <a:cs typeface="Arial" panose="020B0604020202020204" pitchFamily="34" charset="0"/>
                        </a:rPr>
                        <a:t>4,17</a:t>
                      </a:r>
                      <a:r>
                        <a:rPr lang="fr-FR" sz="4000" b="0" u="none" strike="noStrike" dirty="0">
                          <a:effectLst/>
                          <a:cs typeface="Arial" panose="020B0604020202020204" pitchFamily="34" charset="0"/>
                        </a:rPr>
                        <a:t>.10</a:t>
                      </a:r>
                      <a:r>
                        <a:rPr lang="fr-FR" sz="4000" b="0" u="none" strike="noStrike" baseline="30000" dirty="0">
                          <a:effectLst/>
                          <a:cs typeface="Arial" panose="020B0604020202020204" pitchFamily="34" charset="0"/>
                        </a:rPr>
                        <a:t>9</a:t>
                      </a:r>
                      <a:r>
                        <a:rPr lang="fr-FR" sz="4000" b="0" u="none" strike="noStrike" dirty="0">
                          <a:effectLst/>
                          <a:cs typeface="Arial" panose="020B0604020202020204" pitchFamily="34" charset="0"/>
                        </a:rPr>
                        <a:t> </a:t>
                      </a:r>
                      <a:r>
                        <a:rPr lang="fr-FR" sz="4000" u="none" strike="noStrike" baseline="0" dirty="0">
                          <a:effectLst/>
                        </a:rPr>
                        <a:t>ha</a:t>
                      </a:r>
                    </a:p>
                    <a:p>
                      <a:pPr marL="0" marR="0" lvl="0" indent="0" algn="ctr" defTabSz="1828800" rtl="0" eaLnBrk="1" fontAlgn="t" latinLnBrk="0" hangingPunct="1">
                        <a:lnSpc>
                          <a:spcPct val="100000"/>
                        </a:lnSpc>
                        <a:spcBef>
                          <a:spcPts val="0"/>
                        </a:spcBef>
                        <a:spcAft>
                          <a:spcPts val="0"/>
                        </a:spcAft>
                        <a:buClrTx/>
                        <a:buSzTx/>
                        <a:buFontTx/>
                        <a:buNone/>
                        <a:tabLst/>
                        <a:defRPr/>
                      </a:pPr>
                      <a:r>
                        <a:rPr lang="fr-FR" sz="2400" b="0" i="0" u="none" strike="noStrike" baseline="0" dirty="0">
                          <a:solidFill>
                            <a:srgbClr val="000000"/>
                          </a:solidFill>
                          <a:effectLst/>
                          <a:latin typeface="Marianne" panose="02000000000000000000" pitchFamily="50" charset="0"/>
                        </a:rPr>
                        <a:t>(1/3 de la surface terrestre mondiale)</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17,5</a:t>
                      </a:r>
                      <a:r>
                        <a:rPr lang="fr-FR" sz="4000" b="0" u="none" strike="noStrike" dirty="0">
                          <a:effectLst/>
                          <a:cs typeface="Arial" panose="020B0604020202020204" pitchFamily="34" charset="0"/>
                        </a:rPr>
                        <a:t>.10</a:t>
                      </a:r>
                      <a:r>
                        <a:rPr lang="fr-FR" sz="4000" b="0" u="none" strike="noStrike" baseline="30000" dirty="0">
                          <a:effectLst/>
                          <a:cs typeface="Arial" panose="020B0604020202020204" pitchFamily="34" charset="0"/>
                        </a:rPr>
                        <a:t>6</a:t>
                      </a:r>
                      <a:r>
                        <a:rPr lang="fr-FR" sz="4000" b="0" u="none" strike="noStrike" dirty="0">
                          <a:effectLst/>
                          <a:cs typeface="Arial" panose="020B0604020202020204" pitchFamily="34" charset="0"/>
                        </a:rPr>
                        <a:t> </a:t>
                      </a:r>
                      <a:r>
                        <a:rPr lang="fr-FR" sz="4000" u="none" strike="noStrike" baseline="0" dirty="0">
                          <a:effectLst/>
                        </a:rPr>
                        <a:t>ha</a:t>
                      </a:r>
                      <a:endParaRPr lang="fr-FR" sz="4000" u="none" strike="noStrike" baseline="30000" dirty="0">
                        <a:effectLst/>
                      </a:endParaRPr>
                    </a:p>
                    <a:p>
                      <a:pPr algn="ctr" fontAlgn="t"/>
                      <a:r>
                        <a:rPr lang="fr-FR" sz="2400" b="0" i="0" u="none" strike="noStrike" baseline="0" dirty="0">
                          <a:solidFill>
                            <a:srgbClr val="000000"/>
                          </a:solidFill>
                          <a:effectLst/>
                          <a:latin typeface="Marianne" panose="02000000000000000000" pitchFamily="50" charset="0"/>
                        </a:rPr>
                        <a:t>(32 % du territoire métropolitain)</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extLst>
                  <a:ext uri="{0D108BD9-81ED-4DB2-BD59-A6C34878D82A}">
                    <a16:rowId xmlns:a16="http://schemas.microsoft.com/office/drawing/2014/main" val="1781512749"/>
                  </a:ext>
                </a:extLst>
              </a:tr>
              <a:tr h="1440000">
                <a:tc>
                  <a:txBody>
                    <a:bodyPr/>
                    <a:lstStyle/>
                    <a:p>
                      <a:pPr algn="l" fontAlgn="b"/>
                      <a:r>
                        <a:rPr lang="fr-FR" sz="4000" b="1" u="none" strike="noStrike" dirty="0">
                          <a:effectLst/>
                          <a:cs typeface="Arial" panose="020B0604020202020204" pitchFamily="34" charset="0"/>
                        </a:rPr>
                        <a:t>Stock total de C</a:t>
                      </a:r>
                      <a:br>
                        <a:rPr lang="fr-FR" sz="4000" b="1" u="none" strike="noStrike" dirty="0">
                          <a:effectLst/>
                          <a:cs typeface="Arial" panose="020B0604020202020204" pitchFamily="34" charset="0"/>
                        </a:rPr>
                      </a:br>
                      <a:r>
                        <a:rPr lang="fr-FR" sz="2800" b="0" u="none" strike="noStrike" dirty="0">
                          <a:effectLst/>
                          <a:cs typeface="Arial" panose="020B0604020202020204" pitchFamily="34" charset="0"/>
                        </a:rPr>
                        <a:t>par unité de surface</a:t>
                      </a:r>
                      <a:endParaRPr lang="fr-FR" sz="28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275</a:t>
                      </a:r>
                      <a:r>
                        <a:rPr lang="fr-FR" sz="4000" u="none" strike="noStrike" dirty="0">
                          <a:effectLst/>
                        </a:rPr>
                        <a:t> </a:t>
                      </a:r>
                      <a:r>
                        <a:rPr lang="fr-FR" sz="4000" u="none" strike="noStrike" kern="1200" baseline="0" dirty="0">
                          <a:solidFill>
                            <a:schemeClr val="tx1"/>
                          </a:solidFill>
                          <a:effectLst/>
                          <a:latin typeface="+mn-lt"/>
                          <a:ea typeface="+mn-ea"/>
                          <a:cs typeface="Arial" panose="020B0604020202020204" pitchFamily="34" charset="0"/>
                        </a:rPr>
                        <a:t>tC.ha</a:t>
                      </a:r>
                      <a:r>
                        <a:rPr lang="fr-FR" sz="4000" u="none" strike="noStrike" kern="1200" baseline="30000" dirty="0">
                          <a:solidFill>
                            <a:schemeClr val="tx1"/>
                          </a:solidFill>
                          <a:effectLst/>
                          <a:latin typeface="+mn-lt"/>
                          <a:ea typeface="+mn-ea"/>
                          <a:cs typeface="Arial" panose="020B0604020202020204" pitchFamily="34" charset="0"/>
                        </a:rPr>
                        <a:t>-1</a:t>
                      </a:r>
                      <a:r>
                        <a:rPr lang="fr-FR" sz="4800" u="none" strike="noStrike" kern="1200" baseline="-20000" dirty="0">
                          <a:solidFill>
                            <a:schemeClr val="tx1"/>
                          </a:solidFill>
                          <a:effectLst/>
                          <a:latin typeface="+mn-lt"/>
                          <a:ea typeface="+mn-ea"/>
                          <a:cs typeface="Arial" panose="020B0604020202020204" pitchFamily="34" charset="0"/>
                        </a:rPr>
                        <a:t> </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83</a:t>
                      </a:r>
                      <a:r>
                        <a:rPr lang="fr-FR" sz="4000" u="none" strike="noStrike" dirty="0">
                          <a:effectLst/>
                        </a:rPr>
                        <a:t> </a:t>
                      </a:r>
                      <a:r>
                        <a:rPr lang="fr-FR" sz="4000" u="none" strike="noStrike" kern="1200" baseline="0" dirty="0">
                          <a:solidFill>
                            <a:schemeClr val="tx1"/>
                          </a:solidFill>
                          <a:effectLst/>
                          <a:latin typeface="+mn-lt"/>
                          <a:ea typeface="+mn-ea"/>
                          <a:cs typeface="Arial" panose="020B0604020202020204" pitchFamily="34" charset="0"/>
                        </a:rPr>
                        <a:t>tC.ha</a:t>
                      </a:r>
                      <a:r>
                        <a:rPr lang="fr-FR" sz="4000" u="none" strike="noStrike" kern="1200" baseline="30000" dirty="0">
                          <a:solidFill>
                            <a:schemeClr val="tx1"/>
                          </a:solidFill>
                          <a:effectLst/>
                          <a:latin typeface="+mn-lt"/>
                          <a:ea typeface="+mn-ea"/>
                          <a:cs typeface="Arial" panose="020B0604020202020204" pitchFamily="34" charset="0"/>
                        </a:rPr>
                        <a:t>-1</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38479"/>
                  </a:ext>
                </a:extLst>
              </a:tr>
              <a:tr h="1440000">
                <a:tc>
                  <a:txBody>
                    <a:bodyPr/>
                    <a:lstStyle/>
                    <a:p>
                      <a:pPr algn="l" fontAlgn="b"/>
                      <a:r>
                        <a:rPr lang="fr-FR" sz="4000" b="1" u="none" strike="noStrike" dirty="0">
                          <a:effectLst/>
                          <a:cs typeface="Arial" panose="020B0604020202020204" pitchFamily="34" charset="0"/>
                        </a:rPr>
                        <a:t>Stock de C dans le sol</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787</a:t>
                      </a:r>
                      <a:r>
                        <a:rPr lang="fr-FR" sz="4000" u="none" strike="noStrike" dirty="0">
                          <a:effectLst/>
                          <a:latin typeface="+mn-lt"/>
                        </a:rPr>
                        <a:t> Gt C </a:t>
                      </a:r>
                      <a:r>
                        <a:rPr lang="fr-FR" sz="4800" u="none" strike="noStrike" kern="1200" baseline="-20000" dirty="0">
                          <a:solidFill>
                            <a:schemeClr val="tx1"/>
                          </a:solidFill>
                          <a:effectLst/>
                          <a:latin typeface="+mn-lt"/>
                          <a:ea typeface="+mn-ea"/>
                          <a:cs typeface="Arial" panose="020B0604020202020204" pitchFamily="34" charset="0"/>
                        </a:rPr>
                        <a:t>(0 - 1 m)</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1 405</a:t>
                      </a:r>
                      <a:r>
                        <a:rPr lang="fr-FR" sz="4000" u="none" strike="noStrike" dirty="0">
                          <a:effectLst/>
                          <a:latin typeface="+mn-lt"/>
                        </a:rPr>
                        <a:t> Mt C </a:t>
                      </a:r>
                      <a:r>
                        <a:rPr lang="fr-FR" sz="4800" u="none" strike="noStrike" baseline="-20000" dirty="0">
                          <a:effectLst/>
                          <a:latin typeface="+mn-lt"/>
                        </a:rPr>
                        <a:t>en 2010 </a:t>
                      </a:r>
                      <a:r>
                        <a:rPr lang="fr-FR" sz="4800" u="none" strike="noStrike" kern="1200" baseline="-20000" dirty="0">
                          <a:solidFill>
                            <a:schemeClr val="tx1"/>
                          </a:solidFill>
                          <a:effectLst/>
                          <a:latin typeface="+mn-lt"/>
                          <a:ea typeface="+mn-ea"/>
                          <a:cs typeface="Arial" panose="020B0604020202020204" pitchFamily="34" charset="0"/>
                        </a:rPr>
                        <a:t>(0 - 30 cm)</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56751112"/>
                  </a:ext>
                </a:extLst>
              </a:tr>
              <a:tr h="1440000">
                <a:tc>
                  <a:txBody>
                    <a:bodyPr/>
                    <a:lstStyle/>
                    <a:p>
                      <a:pPr algn="l" fontAlgn="b"/>
                      <a:r>
                        <a:rPr lang="fr-FR" sz="4000" b="1" i="0" u="none" strike="noStrike" dirty="0">
                          <a:solidFill>
                            <a:srgbClr val="000000"/>
                          </a:solidFill>
                          <a:effectLst/>
                          <a:latin typeface="Marianne" panose="02000000000000000000" pitchFamily="50" charset="0"/>
                        </a:rPr>
                        <a:t>Stock de C dans la biomasse</a:t>
                      </a:r>
                      <a:endParaRPr lang="fr-FR" sz="28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359 </a:t>
                      </a:r>
                      <a:r>
                        <a:rPr lang="fr-FR" sz="4000" u="none" strike="noStrike" dirty="0">
                          <a:effectLst/>
                          <a:latin typeface="+mn-lt"/>
                        </a:rPr>
                        <a:t>Gt C</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1 296</a:t>
                      </a:r>
                      <a:r>
                        <a:rPr lang="fr-FR" sz="4000" u="none" strike="noStrike" dirty="0">
                          <a:effectLst/>
                          <a:latin typeface="+mn-lt"/>
                        </a:rPr>
                        <a:t> Mt C </a:t>
                      </a:r>
                      <a:r>
                        <a:rPr lang="fr-FR" sz="4800" u="none" strike="noStrike" baseline="-20000" dirty="0">
                          <a:effectLst/>
                          <a:latin typeface="+mn-lt"/>
                        </a:rPr>
                        <a:t>en 2010</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8902229"/>
                  </a:ext>
                </a:extLst>
              </a:tr>
              <a:tr h="1440000">
                <a:tc>
                  <a:txBody>
                    <a:bodyPr/>
                    <a:lstStyle/>
                    <a:p>
                      <a:pPr algn="l" fontAlgn="b"/>
                      <a:r>
                        <a:rPr lang="fr-FR" sz="4000" b="1" i="0" u="none" strike="noStrike" dirty="0">
                          <a:solidFill>
                            <a:srgbClr val="000000"/>
                          </a:solidFill>
                          <a:effectLst/>
                          <a:latin typeface="Marianne" panose="02000000000000000000" pitchFamily="50" charset="0"/>
                        </a:rPr>
                        <a:t>Stock total de C</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1 146</a:t>
                      </a:r>
                      <a:r>
                        <a:rPr lang="fr-FR" sz="4000" u="none" strike="noStrike" dirty="0">
                          <a:effectLst/>
                        </a:rPr>
                        <a:t> Gt C</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2,8</a:t>
                      </a:r>
                      <a:r>
                        <a:rPr lang="fr-FR" sz="4000" u="none" strike="noStrike" dirty="0">
                          <a:effectLst/>
                        </a:rPr>
                        <a:t> Gt C</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2716425607"/>
                  </a:ext>
                </a:extLst>
              </a:tr>
              <a:tr h="864000">
                <a:tc>
                  <a:txBody>
                    <a:bodyPr/>
                    <a:lstStyle/>
                    <a:p>
                      <a:pPr algn="r" fontAlgn="b"/>
                      <a:r>
                        <a:rPr lang="fr-FR" sz="2400" b="1" u="none" strike="noStrike" dirty="0">
                          <a:effectLst/>
                          <a:latin typeface="+mn-lt"/>
                          <a:cs typeface="Arial" panose="020B0604020202020204" pitchFamily="34" charset="0"/>
                        </a:rPr>
                        <a:t>Source des données</a:t>
                      </a:r>
                      <a:endParaRPr lang="fr-FR" sz="2400" b="1" i="0" u="none" strike="noStrike" dirty="0">
                        <a:solidFill>
                          <a:srgbClr val="000000"/>
                        </a:solidFill>
                        <a:effectLst/>
                        <a:latin typeface="+mn-lt"/>
                      </a:endParaRPr>
                    </a:p>
                  </a:txBody>
                  <a:tcPr marL="15757" marR="15757" marT="15757"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2400" u="none" strike="noStrike" dirty="0">
                          <a:effectLst/>
                          <a:latin typeface="+mn-lt"/>
                          <a:cs typeface="Arial" panose="020B0604020202020204" pitchFamily="34" charset="0"/>
                        </a:rPr>
                        <a:t>IPCC SRES Land-Use 1998</a:t>
                      </a:r>
                      <a:endParaRPr lang="fr-FR" sz="2400" b="0" i="0" u="none" strike="noStrike" dirty="0">
                        <a:solidFill>
                          <a:srgbClr val="000000"/>
                        </a:solidFill>
                        <a:effectLst/>
                        <a:latin typeface="+mn-lt"/>
                      </a:endParaRPr>
                    </a:p>
                  </a:txBody>
                  <a:tcPr marL="15757" marR="15757" marT="15757"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2400" u="none" strike="noStrike" dirty="0">
                          <a:effectLst/>
                          <a:latin typeface="+mn-lt"/>
                          <a:cs typeface="Arial" panose="020B0604020202020204" pitchFamily="34" charset="0"/>
                        </a:rPr>
                        <a:t>Inventaire forestier de l'IGN</a:t>
                      </a:r>
                      <a:endParaRPr lang="fr-FR" sz="2400" b="0" i="0" u="none" strike="noStrike" dirty="0">
                        <a:solidFill>
                          <a:srgbClr val="000000"/>
                        </a:solidFill>
                        <a:effectLst/>
                        <a:latin typeface="+mn-lt"/>
                      </a:endParaRPr>
                    </a:p>
                  </a:txBody>
                  <a:tcPr marL="15757" marR="15757" marT="15757"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404353"/>
                  </a:ext>
                </a:extLst>
              </a:tr>
            </a:tbl>
          </a:graphicData>
        </a:graphic>
      </p:graphicFrame>
      <p:sp>
        <p:nvSpPr>
          <p:cNvPr id="7" name="ZoneTexte 6">
            <a:extLst>
              <a:ext uri="{FF2B5EF4-FFF2-40B4-BE49-F238E27FC236}">
                <a16:creationId xmlns:a16="http://schemas.microsoft.com/office/drawing/2014/main" id="{A486AB30-280B-0C26-47A9-89CE3634D688}"/>
              </a:ext>
            </a:extLst>
          </p:cNvPr>
          <p:cNvSpPr txBox="1"/>
          <p:nvPr/>
        </p:nvSpPr>
        <p:spPr>
          <a:xfrm>
            <a:off x="6997700" y="1526051"/>
            <a:ext cx="3149600" cy="378783"/>
          </a:xfrm>
          <a:prstGeom prst="rect">
            <a:avLst/>
          </a:prstGeom>
          <a:noFill/>
        </p:spPr>
        <p:txBody>
          <a:bodyPr wrap="square" lIns="50400" tIns="50400" rIns="50400" bIns="50400" rtlCol="0">
            <a:spAutoFit/>
          </a:bodyPr>
          <a:lstStyle/>
          <a:p>
            <a:pPr algn="l"/>
            <a:endParaRPr lang="fr-FR" dirty="0">
              <a:cs typeface="Arial" panose="020B0604020202020204" pitchFamily="34" charset="0"/>
            </a:endParaRPr>
          </a:p>
        </p:txBody>
      </p:sp>
      <p:sp>
        <p:nvSpPr>
          <p:cNvPr id="9" name="ZoneTexte 8">
            <a:extLst>
              <a:ext uri="{FF2B5EF4-FFF2-40B4-BE49-F238E27FC236}">
                <a16:creationId xmlns:a16="http://schemas.microsoft.com/office/drawing/2014/main" id="{588EB213-8717-7772-2F22-2FF77BA92D8A}"/>
              </a:ext>
            </a:extLst>
          </p:cNvPr>
          <p:cNvSpPr txBox="1"/>
          <p:nvPr/>
        </p:nvSpPr>
        <p:spPr>
          <a:xfrm>
            <a:off x="2015750" y="11110517"/>
            <a:ext cx="13023211" cy="2041278"/>
          </a:xfrm>
          <a:prstGeom prst="roundRect">
            <a:avLst>
              <a:gd name="adj" fmla="val 19757"/>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En France métropolitaine, les forêts représentent presque 40 % des stocks de carbone des sols.</a:t>
            </a:r>
          </a:p>
        </p:txBody>
      </p:sp>
      <p:cxnSp>
        <p:nvCxnSpPr>
          <p:cNvPr id="10" name="Connecteur droit avec flèche 9">
            <a:extLst>
              <a:ext uri="{FF2B5EF4-FFF2-40B4-BE49-F238E27FC236}">
                <a16:creationId xmlns:a16="http://schemas.microsoft.com/office/drawing/2014/main" id="{CE47993A-AE0E-B186-471A-20A7EF5B739D}"/>
              </a:ext>
            </a:extLst>
          </p:cNvPr>
          <p:cNvCxnSpPr>
            <a:cxnSpLocks/>
          </p:cNvCxnSpPr>
          <p:nvPr/>
        </p:nvCxnSpPr>
        <p:spPr>
          <a:xfrm flipH="1">
            <a:off x="1581717" y="11842456"/>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F9C13CC-A9E7-47BF-F447-C4A5072F52B4}"/>
              </a:ext>
            </a:extLst>
          </p:cNvPr>
          <p:cNvSpPr>
            <a:spLocks noGrp="1"/>
          </p:cNvSpPr>
          <p:nvPr>
            <p:ph type="title"/>
          </p:nvPr>
        </p:nvSpPr>
        <p:spPr/>
        <p:txBody>
          <a:bodyPr/>
          <a:lstStyle/>
          <a:p>
            <a:r>
              <a:rPr lang="fr-FR" dirty="0"/>
              <a:t>Différentes formes de carbone organique dans les sols</a:t>
            </a:r>
          </a:p>
        </p:txBody>
      </p:sp>
      <p:sp>
        <p:nvSpPr>
          <p:cNvPr id="57" name="ZoneTexte 20">
            <a:extLst>
              <a:ext uri="{FF2B5EF4-FFF2-40B4-BE49-F238E27FC236}">
                <a16:creationId xmlns:a16="http://schemas.microsoft.com/office/drawing/2014/main" id="{068CB874-47A1-C044-6CC3-19EB386A36A1}"/>
              </a:ext>
            </a:extLst>
          </p:cNvPr>
          <p:cNvSpPr txBox="1"/>
          <p:nvPr/>
        </p:nvSpPr>
        <p:spPr>
          <a:xfrm>
            <a:off x="11545154" y="11552976"/>
            <a:ext cx="718145"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200">
                <a:solidFill>
                  <a:srgbClr val="000000"/>
                </a:solidFill>
              </a:defRPr>
            </a:pPr>
            <a:r>
              <a:rPr sz="8000" b="1" dirty="0">
                <a:solidFill>
                  <a:srgbClr val="8D533E"/>
                </a:solidFill>
                <a:cs typeface="Arial" panose="020B0604020202020204" pitchFamily="34" charset="0"/>
              </a:rPr>
              <a:t>+</a:t>
            </a:r>
          </a:p>
        </p:txBody>
      </p:sp>
      <p:sp>
        <p:nvSpPr>
          <p:cNvPr id="2" name="ZoneTexte 1">
            <a:extLst>
              <a:ext uri="{FF2B5EF4-FFF2-40B4-BE49-F238E27FC236}">
                <a16:creationId xmlns:a16="http://schemas.microsoft.com/office/drawing/2014/main" id="{D30689B0-7A15-922D-51BE-4E0BBA2BA7E3}"/>
              </a:ext>
            </a:extLst>
          </p:cNvPr>
          <p:cNvSpPr txBox="1"/>
          <p:nvPr/>
        </p:nvSpPr>
        <p:spPr>
          <a:xfrm>
            <a:off x="720000" y="2160000"/>
            <a:ext cx="6567077" cy="3450163"/>
          </a:xfrm>
          <a:prstGeom prst="roundRect">
            <a:avLst/>
          </a:prstGeom>
          <a:noFill/>
          <a:ln w="63500" cap="rnd">
            <a:solidFill>
              <a:srgbClr val="8D533E"/>
            </a:solidFill>
            <a:prstDash val="sysDot"/>
          </a:ln>
        </p:spPr>
        <p:txBody>
          <a:bodyPr wrap="square" lIns="288000" tIns="288000" rIns="720000" bIns="288000" numCol="1" spcCol="540000" rtlCol="0">
            <a:noAutofit/>
          </a:bodyPr>
          <a:lstStyle>
            <a:defPPr>
              <a:defRPr lang="fr-FR"/>
            </a:defPPr>
            <a:lvl1pPr>
              <a:defRPr sz="3600"/>
            </a:lvl1pPr>
          </a:lstStyle>
          <a:p>
            <a:r>
              <a:rPr lang="fr-FR" b="1" dirty="0">
                <a:cs typeface="Arial" panose="020B0604020202020204" pitchFamily="34" charset="0"/>
              </a:rPr>
              <a:t>Molécules organiques d'origine végétale ou microbienne </a:t>
            </a:r>
            <a:r>
              <a:rPr lang="fr-FR" dirty="0">
                <a:cs typeface="Arial" panose="020B0604020202020204" pitchFamily="34" charset="0"/>
              </a:rPr>
              <a:t>associées aux minéraux donnant la couleur sombre.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60 - 95 %</a:t>
            </a:r>
          </a:p>
        </p:txBody>
      </p:sp>
      <p:sp>
        <p:nvSpPr>
          <p:cNvPr id="4" name="ZoneTexte 3">
            <a:extLst>
              <a:ext uri="{FF2B5EF4-FFF2-40B4-BE49-F238E27FC236}">
                <a16:creationId xmlns:a16="http://schemas.microsoft.com/office/drawing/2014/main" id="{2B6EB4FC-62F7-0052-2C10-430B6E40C47C}"/>
              </a:ext>
            </a:extLst>
          </p:cNvPr>
          <p:cNvSpPr txBox="1"/>
          <p:nvPr/>
        </p:nvSpPr>
        <p:spPr>
          <a:xfrm>
            <a:off x="1292344" y="7480687"/>
            <a:ext cx="6158779" cy="1785600"/>
          </a:xfrm>
          <a:prstGeom prst="roundRect">
            <a:avLst/>
          </a:prstGeom>
          <a:noFill/>
          <a:ln w="63500" cap="rnd">
            <a:solidFill>
              <a:srgbClr val="8D533E"/>
            </a:solidFill>
            <a:prstDash val="sysDot"/>
          </a:ln>
        </p:spPr>
        <p:txBody>
          <a:bodyPr wrap="square" lIns="288000" tIns="288000" rIns="720000" bIns="288000" numCol="1" spcCol="540000" rtlCol="0">
            <a:noAutofit/>
          </a:bodyPr>
          <a:lstStyle/>
          <a:p>
            <a:pPr>
              <a:defRPr sz="3200">
                <a:solidFill>
                  <a:srgbClr val="000000"/>
                </a:solidFill>
              </a:defRPr>
            </a:pPr>
            <a:r>
              <a:rPr lang="fr-FR" sz="3600" dirty="0">
                <a:cs typeface="Arial" panose="020B0604020202020204" pitchFamily="34" charset="0"/>
              </a:rPr>
              <a:t>Matière organique vivante.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1 - 5 % </a:t>
            </a:r>
          </a:p>
        </p:txBody>
      </p:sp>
      <p:sp>
        <p:nvSpPr>
          <p:cNvPr id="5" name="ZoneTexte 4">
            <a:extLst>
              <a:ext uri="{FF2B5EF4-FFF2-40B4-BE49-F238E27FC236}">
                <a16:creationId xmlns:a16="http://schemas.microsoft.com/office/drawing/2014/main" id="{67B1772C-6984-EF5B-34D1-94231A7AFF5D}"/>
              </a:ext>
            </a:extLst>
          </p:cNvPr>
          <p:cNvSpPr txBox="1"/>
          <p:nvPr/>
        </p:nvSpPr>
        <p:spPr>
          <a:xfrm>
            <a:off x="8556717"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6" name="ZoneTexte 5">
            <a:extLst>
              <a:ext uri="{FF2B5EF4-FFF2-40B4-BE49-F238E27FC236}">
                <a16:creationId xmlns:a16="http://schemas.microsoft.com/office/drawing/2014/main" id="{D3183E05-99E5-7D84-0542-F7AAA0123295}"/>
              </a:ext>
            </a:extLst>
          </p:cNvPr>
          <p:cNvSpPr txBox="1"/>
          <p:nvPr/>
        </p:nvSpPr>
        <p:spPr>
          <a:xfrm>
            <a:off x="6117775" y="12677134"/>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Atlas européen de la biodiversité des sols (2013)</a:t>
            </a:r>
          </a:p>
        </p:txBody>
      </p:sp>
      <p:sp>
        <p:nvSpPr>
          <p:cNvPr id="7" name="ZoneTexte 6">
            <a:extLst>
              <a:ext uri="{FF2B5EF4-FFF2-40B4-BE49-F238E27FC236}">
                <a16:creationId xmlns:a16="http://schemas.microsoft.com/office/drawing/2014/main" id="{1C5AFB19-DE54-FB85-B73B-C95C7B6AEA7E}"/>
              </a:ext>
            </a:extLst>
          </p:cNvPr>
          <p:cNvSpPr txBox="1"/>
          <p:nvPr/>
        </p:nvSpPr>
        <p:spPr>
          <a:xfrm>
            <a:off x="13580573"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8" name="ZoneTexte 7">
            <a:extLst>
              <a:ext uri="{FF2B5EF4-FFF2-40B4-BE49-F238E27FC236}">
                <a16:creationId xmlns:a16="http://schemas.microsoft.com/office/drawing/2014/main" id="{A39E21EC-E0C5-37AB-B36D-384157F02E99}"/>
              </a:ext>
            </a:extLst>
          </p:cNvPr>
          <p:cNvSpPr txBox="1"/>
          <p:nvPr/>
        </p:nvSpPr>
        <p:spPr>
          <a:xfrm>
            <a:off x="12803033" y="107836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CHASSÉ Matthieu</a:t>
            </a:r>
          </a:p>
        </p:txBody>
      </p:sp>
      <p:sp>
        <p:nvSpPr>
          <p:cNvPr id="9" name="ZoneTexte 8">
            <a:extLst>
              <a:ext uri="{FF2B5EF4-FFF2-40B4-BE49-F238E27FC236}">
                <a16:creationId xmlns:a16="http://schemas.microsoft.com/office/drawing/2014/main" id="{09FC2FE6-EA17-D635-7A26-5B1A7E19604F}"/>
              </a:ext>
            </a:extLst>
          </p:cNvPr>
          <p:cNvSpPr txBox="1"/>
          <p:nvPr/>
        </p:nvSpPr>
        <p:spPr>
          <a:xfrm>
            <a:off x="12491676" y="11441763"/>
            <a:ext cx="4816800" cy="1869368"/>
          </a:xfrm>
          <a:prstGeom prst="roundRect">
            <a:avLst/>
          </a:prstGeom>
          <a:noFill/>
          <a:ln w="63500" cap="rnd">
            <a:solidFill>
              <a:srgbClr val="8D533E"/>
            </a:solidFill>
            <a:prstDash val="sysDot"/>
            <a:round/>
          </a:ln>
        </p:spPr>
        <p:txBody>
          <a:bodyPr wrap="square" lIns="288000" tIns="288000" rIns="288000" bIns="288000" numCol="1" spcCol="540000" rtlCol="0">
            <a:spAutoFit/>
          </a:bodyPr>
          <a:lstStyle/>
          <a:p>
            <a:pPr>
              <a:defRPr sz="3200">
                <a:solidFill>
                  <a:srgbClr val="000000"/>
                </a:solidFill>
              </a:defRPr>
            </a:pPr>
            <a:r>
              <a:rPr lang="fr-FR" sz="3600" dirty="0">
                <a:cs typeface="Arial" panose="020B0604020202020204" pitchFamily="34" charset="0"/>
              </a:rPr>
              <a:t>du carbone organique dissous. </a:t>
            </a:r>
          </a:p>
        </p:txBody>
      </p:sp>
      <p:sp>
        <p:nvSpPr>
          <p:cNvPr id="11" name="ZoneTexte 10">
            <a:extLst>
              <a:ext uri="{FF2B5EF4-FFF2-40B4-BE49-F238E27FC236}">
                <a16:creationId xmlns:a16="http://schemas.microsoft.com/office/drawing/2014/main" id="{A2C86B80-F136-75F6-A9FA-231AB819CD91}"/>
              </a:ext>
            </a:extLst>
          </p:cNvPr>
          <p:cNvSpPr txBox="1"/>
          <p:nvPr/>
        </p:nvSpPr>
        <p:spPr>
          <a:xfrm>
            <a:off x="17188259" y="2160000"/>
            <a:ext cx="6598502" cy="2884114"/>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b="1" dirty="0">
                <a:cs typeface="Arial" panose="020B0604020202020204" pitchFamily="34" charset="0"/>
              </a:rPr>
              <a:t>Débris végétaux </a:t>
            </a:r>
            <a:r>
              <a:rPr lang="fr-FR" sz="3600" dirty="0">
                <a:cs typeface="Arial" panose="020B0604020202020204" pitchFamily="34" charset="0"/>
              </a:rPr>
              <a:t>en décomposition (flottant dans l'eau du fait de leur densité).</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2" name="ZoneTexte 11">
            <a:extLst>
              <a:ext uri="{FF2B5EF4-FFF2-40B4-BE49-F238E27FC236}">
                <a16:creationId xmlns:a16="http://schemas.microsoft.com/office/drawing/2014/main" id="{791CF95B-F638-07C1-1AB5-D547541CDCD5}"/>
              </a:ext>
            </a:extLst>
          </p:cNvPr>
          <p:cNvSpPr txBox="1"/>
          <p:nvPr/>
        </p:nvSpPr>
        <p:spPr>
          <a:xfrm>
            <a:off x="16446848" y="7683133"/>
            <a:ext cx="6276965" cy="1769791"/>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dirty="0">
                <a:cs typeface="Arial" panose="020B0604020202020204" pitchFamily="34" charset="0"/>
              </a:rPr>
              <a:t>Matière organique pyrogénique.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3" name="ZoneTexte 12">
            <a:extLst>
              <a:ext uri="{FF2B5EF4-FFF2-40B4-BE49-F238E27FC236}">
                <a16:creationId xmlns:a16="http://schemas.microsoft.com/office/drawing/2014/main" id="{FB37D1B0-DE1F-5E12-8727-8F8EDE55F090}"/>
              </a:ext>
            </a:extLst>
          </p:cNvPr>
          <p:cNvSpPr txBox="1"/>
          <p:nvPr/>
        </p:nvSpPr>
        <p:spPr>
          <a:xfrm>
            <a:off x="17633087" y="12239925"/>
            <a:ext cx="1964720" cy="833179"/>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&lt; 1 %</a:t>
            </a:r>
          </a:p>
        </p:txBody>
      </p:sp>
      <p:pic>
        <p:nvPicPr>
          <p:cNvPr id="54" name="Image 14">
            <a:extLst>
              <a:ext uri="{FF2B5EF4-FFF2-40B4-BE49-F238E27FC236}">
                <a16:creationId xmlns:a16="http://schemas.microsoft.com/office/drawing/2014/main" id="{5348A9B6-DDF9-C211-C08F-575816630B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1851" y="9910800"/>
            <a:ext cx="3971470" cy="2760836"/>
          </a:xfrm>
          <a:prstGeom prst="rect">
            <a:avLst/>
          </a:prstGeom>
          <a:ln w="12700">
            <a:miter lim="400000"/>
          </a:ln>
        </p:spPr>
      </p:pic>
      <p:pic>
        <p:nvPicPr>
          <p:cNvPr id="48" name="Picture 4">
            <a:extLst>
              <a:ext uri="{FF2B5EF4-FFF2-40B4-BE49-F238E27FC236}">
                <a16:creationId xmlns:a16="http://schemas.microsoft.com/office/drawing/2014/main" id="{BD394E38-5105-A121-61C3-F88258495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851" y="1800000"/>
            <a:ext cx="6567076" cy="4698253"/>
          </a:xfrm>
          <a:prstGeom prst="rect">
            <a:avLst/>
          </a:prstGeom>
          <a:ln w="12700">
            <a:miter lim="400000"/>
          </a:ln>
        </p:spPr>
      </p:pic>
      <p:pic>
        <p:nvPicPr>
          <p:cNvPr id="52" name="Image 9">
            <a:extLst>
              <a:ext uri="{FF2B5EF4-FFF2-40B4-BE49-F238E27FC236}">
                <a16:creationId xmlns:a16="http://schemas.microsoft.com/office/drawing/2014/main" id="{7699DAA3-B1DE-8B22-84C8-C153FB8D6A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51851" y="6858001"/>
            <a:ext cx="3971470" cy="2873298"/>
          </a:xfrm>
          <a:prstGeom prst="rect">
            <a:avLst/>
          </a:prstGeom>
          <a:ln w="12700">
            <a:miter lim="400000"/>
          </a:ln>
        </p:spPr>
      </p:pic>
      <p:pic>
        <p:nvPicPr>
          <p:cNvPr id="50" name="Picture 6">
            <a:extLst>
              <a:ext uri="{FF2B5EF4-FFF2-40B4-BE49-F238E27FC236}">
                <a16:creationId xmlns:a16="http://schemas.microsoft.com/office/drawing/2014/main" id="{08056686-66E7-A3B4-5AE3-A154609FDD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381200" y="1800000"/>
            <a:ext cx="4656660" cy="4697418"/>
          </a:xfrm>
          <a:prstGeom prst="rect">
            <a:avLst/>
          </a:prstGeom>
          <a:ln w="12700">
            <a:miter lim="400000"/>
          </a:ln>
        </p:spPr>
      </p:pic>
      <p:pic>
        <p:nvPicPr>
          <p:cNvPr id="55" name="Picture 11">
            <a:extLst>
              <a:ext uri="{FF2B5EF4-FFF2-40B4-BE49-F238E27FC236}">
                <a16:creationId xmlns:a16="http://schemas.microsoft.com/office/drawing/2014/main" id="{5DC6D6CF-A5BB-0473-2ADA-F15D24E75FA3}"/>
              </a:ext>
            </a:extLst>
          </p:cNvPr>
          <p:cNvPicPr>
            <a:picLocks noChangeAspect="1"/>
          </p:cNvPicPr>
          <p:nvPr/>
        </p:nvPicPr>
        <p:blipFill>
          <a:blip r:embed="rId6" cstate="print">
            <a:extLst>
              <a:ext uri="{28A0092B-C50C-407E-A947-70E740481C1C}">
                <a14:useLocalDpi xmlns:a14="http://schemas.microsoft.com/office/drawing/2010/main" val="0"/>
              </a:ext>
            </a:extLst>
          </a:blip>
          <a:srcRect t="-104"/>
          <a:stretch/>
        </p:blipFill>
        <p:spPr>
          <a:xfrm>
            <a:off x="10782000" y="6858000"/>
            <a:ext cx="6478320" cy="39256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B6ED953-8364-A385-2BEC-7345B183D2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9613" y="2324297"/>
            <a:ext cx="13948410" cy="7593259"/>
          </a:xfrm>
          <a:prstGeom prst="rect">
            <a:avLst/>
          </a:prstGeom>
        </p:spPr>
      </p:pic>
      <p:sp>
        <p:nvSpPr>
          <p:cNvPr id="247" name="Text Box 3"/>
          <p:cNvSpPr txBox="1"/>
          <p:nvPr/>
        </p:nvSpPr>
        <p:spPr>
          <a:xfrm>
            <a:off x="2997451" y="853604"/>
            <a:ext cx="18389098" cy="769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4400" b="1">
                <a:solidFill>
                  <a:srgbClr val="535353"/>
                </a:solidFill>
                <a:latin typeface="Arial"/>
                <a:ea typeface="Arial"/>
                <a:cs typeface="Arial"/>
                <a:sym typeface="Arial"/>
              </a:defRPr>
            </a:pPr>
            <a:endParaRPr dirty="0"/>
          </a:p>
        </p:txBody>
      </p:sp>
      <p:sp>
        <p:nvSpPr>
          <p:cNvPr id="2" name="Titre 1">
            <a:extLst>
              <a:ext uri="{FF2B5EF4-FFF2-40B4-BE49-F238E27FC236}">
                <a16:creationId xmlns:a16="http://schemas.microsoft.com/office/drawing/2014/main" id="{AC270D34-69A0-C6B1-DC3C-BC4CC653F4DD}"/>
              </a:ext>
            </a:extLst>
          </p:cNvPr>
          <p:cNvSpPr>
            <a:spLocks noGrp="1"/>
          </p:cNvSpPr>
          <p:nvPr>
            <p:ph type="title"/>
          </p:nvPr>
        </p:nvSpPr>
        <p:spPr/>
        <p:txBody>
          <a:bodyPr/>
          <a:lstStyle/>
          <a:p>
            <a:r>
              <a:rPr lang="fr-FR" dirty="0"/>
              <a:t>Distribution verticale du carbone organique dans les forêts</a:t>
            </a:r>
          </a:p>
        </p:txBody>
      </p:sp>
      <p:sp>
        <p:nvSpPr>
          <p:cNvPr id="3" name="ZoneTexte 2">
            <a:extLst>
              <a:ext uri="{FF2B5EF4-FFF2-40B4-BE49-F238E27FC236}">
                <a16:creationId xmlns:a16="http://schemas.microsoft.com/office/drawing/2014/main" id="{F60B070B-5FEE-A32F-1EE4-5454E7A863CB}"/>
              </a:ext>
            </a:extLst>
          </p:cNvPr>
          <p:cNvSpPr txBox="1"/>
          <p:nvPr/>
        </p:nvSpPr>
        <p:spPr>
          <a:xfrm>
            <a:off x="1590302" y="9256408"/>
            <a:ext cx="6003813" cy="2407941"/>
          </a:xfrm>
          <a:prstGeom prst="roundRect">
            <a:avLst/>
          </a:prstGeom>
          <a:solidFill>
            <a:schemeClr val="bg1"/>
          </a:solidFill>
          <a:ln w="63500" cap="rnd">
            <a:solidFill>
              <a:srgbClr val="8D533E"/>
            </a:solidFill>
            <a:prstDash val="sysDot"/>
          </a:ln>
        </p:spPr>
        <p:txBody>
          <a:bodyPr wrap="square" lIns="288000" tIns="288000" rIns="288000" bIns="288000" numCol="1" spcCol="540000" rtlCol="0">
            <a:noAutofit/>
          </a:bodyPr>
          <a:lstStyle/>
          <a:p>
            <a:r>
              <a:rPr lang="fr-FR" sz="3600" b="1" dirty="0">
                <a:cs typeface="Arial" panose="020B0604020202020204" pitchFamily="34" charset="0"/>
              </a:rPr>
              <a:t>Davantage de carbone en surface mais il y en a en profondeur !</a:t>
            </a:r>
          </a:p>
        </p:txBody>
      </p:sp>
      <p:sp>
        <p:nvSpPr>
          <p:cNvPr id="18" name="ZoneTexte 17">
            <a:extLst>
              <a:ext uri="{FF2B5EF4-FFF2-40B4-BE49-F238E27FC236}">
                <a16:creationId xmlns:a16="http://schemas.microsoft.com/office/drawing/2014/main" id="{889F7723-8021-0340-4F5E-B6AEDBFB30C2}"/>
              </a:ext>
            </a:extLst>
          </p:cNvPr>
          <p:cNvSpPr txBox="1"/>
          <p:nvPr/>
        </p:nvSpPr>
        <p:spPr>
          <a:xfrm>
            <a:off x="6393464" y="11083191"/>
            <a:ext cx="7107181" cy="1821214"/>
          </a:xfrm>
          <a:prstGeom prst="rect">
            <a:avLst/>
          </a:prstGeom>
          <a:solidFill>
            <a:srgbClr val="D5E4DE"/>
          </a:solidFill>
        </p:spPr>
        <p:txBody>
          <a:bodyPr wrap="square" lIns="216000" tIns="216000" rIns="216000" bIns="216000" rtlCol="0">
            <a:spAutoFit/>
          </a:bodyPr>
          <a:lstStyle/>
          <a:p>
            <a:r>
              <a:rPr lang="fr-FR" sz="3000" dirty="0">
                <a:cs typeface="Arial" panose="020B0604020202020204" pitchFamily="34" charset="0"/>
              </a:rPr>
              <a:t>Environ 60 % du carbone organique dans le premier mètre du sol, dont </a:t>
            </a:r>
            <a:r>
              <a:rPr lang="fr-FR" sz="3000" b="1" dirty="0">
                <a:cs typeface="Arial" panose="020B0604020202020204" pitchFamily="34" charset="0"/>
              </a:rPr>
              <a:t>50 % dans la couche 0-20 cm</a:t>
            </a:r>
            <a:r>
              <a:rPr lang="fr-FR" sz="3000" dirty="0">
                <a:cs typeface="Arial" panose="020B0604020202020204" pitchFamily="34" charset="0"/>
              </a:rPr>
              <a:t>.</a:t>
            </a:r>
          </a:p>
        </p:txBody>
      </p:sp>
      <p:graphicFrame>
        <p:nvGraphicFramePr>
          <p:cNvPr id="21" name="Graphique 20">
            <a:extLst>
              <a:ext uri="{FF2B5EF4-FFF2-40B4-BE49-F238E27FC236}">
                <a16:creationId xmlns:a16="http://schemas.microsoft.com/office/drawing/2014/main" id="{DDF9D9E3-3EE3-A0EA-2288-438C05CCF988}"/>
              </a:ext>
            </a:extLst>
          </p:cNvPr>
          <p:cNvGraphicFramePr/>
          <p:nvPr>
            <p:extLst>
              <p:ext uri="{D42A27DB-BD31-4B8C-83A1-F6EECF244321}">
                <p14:modId xmlns:p14="http://schemas.microsoft.com/office/powerpoint/2010/main" val="1543855096"/>
              </p:ext>
            </p:extLst>
          </p:nvPr>
        </p:nvGraphicFramePr>
        <p:xfrm>
          <a:off x="15232746" y="3879017"/>
          <a:ext cx="7938506" cy="6064840"/>
        </p:xfrm>
        <a:graphic>
          <a:graphicData uri="http://schemas.openxmlformats.org/drawingml/2006/chart">
            <c:chart xmlns:c="http://schemas.openxmlformats.org/drawingml/2006/chart" xmlns:r="http://schemas.openxmlformats.org/officeDocument/2006/relationships" r:id="rId3"/>
          </a:graphicData>
        </a:graphic>
      </p:graphicFrame>
      <p:sp>
        <p:nvSpPr>
          <p:cNvPr id="22" name="ZoneTexte 21">
            <a:extLst>
              <a:ext uri="{FF2B5EF4-FFF2-40B4-BE49-F238E27FC236}">
                <a16:creationId xmlns:a16="http://schemas.microsoft.com/office/drawing/2014/main" id="{55401929-B1EA-A184-E29F-F96553E4FB51}"/>
              </a:ext>
            </a:extLst>
          </p:cNvPr>
          <p:cNvSpPr txBox="1"/>
          <p:nvPr/>
        </p:nvSpPr>
        <p:spPr>
          <a:xfrm>
            <a:off x="15359450" y="2571742"/>
            <a:ext cx="8041014" cy="1202510"/>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Profil de répartition du carbone organique dans les sols forestiers</a:t>
            </a:r>
          </a:p>
        </p:txBody>
      </p:sp>
      <p:sp>
        <p:nvSpPr>
          <p:cNvPr id="24" name="Rectangle : coins arrondis 23">
            <a:extLst>
              <a:ext uri="{FF2B5EF4-FFF2-40B4-BE49-F238E27FC236}">
                <a16:creationId xmlns:a16="http://schemas.microsoft.com/office/drawing/2014/main" id="{D598DAE2-16C6-65A8-BF05-BAB44212AB22}"/>
              </a:ext>
            </a:extLst>
          </p:cNvPr>
          <p:cNvSpPr/>
          <p:nvPr/>
        </p:nvSpPr>
        <p:spPr>
          <a:xfrm>
            <a:off x="15196957" y="2299349"/>
            <a:ext cx="8303229" cy="9810278"/>
          </a:xfrm>
          <a:prstGeom prst="roundRect">
            <a:avLst>
              <a:gd name="adj" fmla="val 7335"/>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5" name="ZoneTexte 24">
            <a:extLst>
              <a:ext uri="{FF2B5EF4-FFF2-40B4-BE49-F238E27FC236}">
                <a16:creationId xmlns:a16="http://schemas.microsoft.com/office/drawing/2014/main" id="{47296DC9-BCEB-2E50-3BD5-AD86B3407563}"/>
              </a:ext>
            </a:extLst>
          </p:cNvPr>
          <p:cNvSpPr txBox="1"/>
          <p:nvPr/>
        </p:nvSpPr>
        <p:spPr>
          <a:xfrm>
            <a:off x="15633451" y="10261923"/>
            <a:ext cx="7595113" cy="1486779"/>
          </a:xfrm>
          <a:prstGeom prst="rect">
            <a:avLst/>
          </a:prstGeom>
          <a:noFill/>
        </p:spPr>
        <p:txBody>
          <a:bodyPr wrap="square" lIns="50400" tIns="50400" rIns="50400" bIns="50400" rtlCol="0">
            <a:spAutoFit/>
          </a:bodyPr>
          <a:lstStyle/>
          <a:p>
            <a:r>
              <a:rPr lang="fr-FR" sz="3000" dirty="0">
                <a:solidFill>
                  <a:srgbClr val="000000"/>
                </a:solidFill>
                <a:cs typeface="Arial" panose="020B0604020202020204" pitchFamily="34" charset="0"/>
              </a:rPr>
              <a:t>En marron, stock relatif de carbone dans la couche 0-1 m ; en grisé stock relatif rapporté au stock mesuré entre 0 et 1 m.</a:t>
            </a:r>
          </a:p>
        </p:txBody>
      </p:sp>
      <p:sp>
        <p:nvSpPr>
          <p:cNvPr id="26" name="ZoneTexte 25">
            <a:extLst>
              <a:ext uri="{FF2B5EF4-FFF2-40B4-BE49-F238E27FC236}">
                <a16:creationId xmlns:a16="http://schemas.microsoft.com/office/drawing/2014/main" id="{4260ACBD-8EC0-C324-A0C7-F81A58884C01}"/>
              </a:ext>
            </a:extLst>
          </p:cNvPr>
          <p:cNvSpPr txBox="1"/>
          <p:nvPr/>
        </p:nvSpPr>
        <p:spPr>
          <a:xfrm>
            <a:off x="19259507" y="12152892"/>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Jobbagy &amp; Jackson</a:t>
            </a:r>
            <a:r>
              <a:rPr lang="fr-FR" sz="2400" dirty="0">
                <a:solidFill>
                  <a:schemeClr val="bg1">
                    <a:lumMod val="65000"/>
                  </a:schemeClr>
                </a:solidFill>
                <a:latin typeface="+mj-lt"/>
                <a:cs typeface="Arial" panose="020B0604020202020204" pitchFamily="34" charset="0"/>
              </a:rPr>
              <a:t>, 2000)</a:t>
            </a:r>
          </a:p>
        </p:txBody>
      </p:sp>
      <p:sp>
        <p:nvSpPr>
          <p:cNvPr id="27" name="ZoneTexte 26">
            <a:extLst>
              <a:ext uri="{FF2B5EF4-FFF2-40B4-BE49-F238E27FC236}">
                <a16:creationId xmlns:a16="http://schemas.microsoft.com/office/drawing/2014/main" id="{4C50C4C9-4B15-48A9-3F88-21B3A79B7F38}"/>
              </a:ext>
            </a:extLst>
          </p:cNvPr>
          <p:cNvSpPr txBox="1"/>
          <p:nvPr/>
        </p:nvSpPr>
        <p:spPr>
          <a:xfrm>
            <a:off x="10410736" y="9913917"/>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TROLARD-STOLL Fabienne </a:t>
            </a:r>
          </a:p>
        </p:txBody>
      </p:sp>
      <p:sp>
        <p:nvSpPr>
          <p:cNvPr id="6" name="ZoneTexte 5">
            <a:extLst>
              <a:ext uri="{FF2B5EF4-FFF2-40B4-BE49-F238E27FC236}">
                <a16:creationId xmlns:a16="http://schemas.microsoft.com/office/drawing/2014/main" id="{F6EC4702-48A1-19C2-C736-233A467C56DA}"/>
              </a:ext>
            </a:extLst>
          </p:cNvPr>
          <p:cNvSpPr txBox="1"/>
          <p:nvPr/>
        </p:nvSpPr>
        <p:spPr>
          <a:xfrm>
            <a:off x="2767857" y="1748646"/>
            <a:ext cx="12100166" cy="517283"/>
          </a:xfrm>
          <a:prstGeom prst="rect">
            <a:avLst/>
          </a:prstGeom>
          <a:noFill/>
        </p:spPr>
        <p:txBody>
          <a:bodyPr wrap="square" lIns="50400" tIns="50400" rIns="50400" bIns="50400" rtlCol="0">
            <a:spAutoFit/>
          </a:bodyPr>
          <a:lstStyle/>
          <a:p>
            <a:pPr algn="r"/>
            <a:r>
              <a:rPr lang="fr-FR" sz="2700" b="1" dirty="0">
                <a:solidFill>
                  <a:srgbClr val="8D533E"/>
                </a:solidFill>
                <a:latin typeface="+mj-lt"/>
                <a:ea typeface="+mj-ea"/>
                <a:cs typeface="Arial" panose="020B0604020202020204" pitchFamily="34" charset="0"/>
              </a:rPr>
              <a:t>Profil de sol de type gley en forêt de Fougères (Ile et Vilaine)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793BDB1-2FFF-FD38-A3C5-092F676D3302}"/>
              </a:ext>
            </a:extLst>
          </p:cNvPr>
          <p:cNvSpPr>
            <a:spLocks noGrp="1"/>
          </p:cNvSpPr>
          <p:nvPr>
            <p:ph type="title"/>
          </p:nvPr>
        </p:nvSpPr>
        <p:spPr>
          <a:xfrm>
            <a:off x="6081487" y="5989201"/>
            <a:ext cx="11172843" cy="1338614"/>
          </a:xfrm>
        </p:spPr>
        <p:txBody>
          <a:bodyPr/>
          <a:lstStyle/>
          <a:p>
            <a:pPr>
              <a:buFont typeface="+mj-lt"/>
              <a:buAutoNum type="arabicPeriod" startAt="3"/>
            </a:pPr>
            <a:r>
              <a:rPr lang="fr-FR" dirty="0"/>
              <a:t>FLUX DU CARBONE ORGANIQUE</a:t>
            </a:r>
          </a:p>
        </p:txBody>
      </p:sp>
    </p:spTree>
    <p:extLst>
      <p:ext uri="{BB962C8B-B14F-4D97-AF65-F5344CB8AC3E}">
        <p14:creationId xmlns:p14="http://schemas.microsoft.com/office/powerpoint/2010/main" val="192812525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a:extLst>
              <a:ext uri="{FF2B5EF4-FFF2-40B4-BE49-F238E27FC236}">
                <a16:creationId xmlns:a16="http://schemas.microsoft.com/office/drawing/2014/main" id="{DB86E75E-021B-2981-D1FA-9E05D9DD3346}"/>
              </a:ext>
            </a:extLst>
          </p:cNvPr>
          <p:cNvPicPr>
            <a:picLocks noChangeAspect="1"/>
          </p:cNvPicPr>
          <p:nvPr/>
        </p:nvPicPr>
        <p:blipFill>
          <a:blip r:embed="rId2">
            <a:lum bright="10000"/>
          </a:blip>
          <a:stretch>
            <a:fillRect/>
          </a:stretch>
        </p:blipFill>
        <p:spPr>
          <a:xfrm>
            <a:off x="6569381" y="8623850"/>
            <a:ext cx="7944286" cy="5130229"/>
          </a:xfrm>
          <a:prstGeom prst="rect">
            <a:avLst/>
          </a:prstGeom>
        </p:spPr>
      </p:pic>
      <p:pic>
        <p:nvPicPr>
          <p:cNvPr id="101" name="Image 100">
            <a:extLst>
              <a:ext uri="{FF2B5EF4-FFF2-40B4-BE49-F238E27FC236}">
                <a16:creationId xmlns:a16="http://schemas.microsoft.com/office/drawing/2014/main" id="{5BEFFD9E-1C2F-1CAF-3D1C-54B6E17B6EF7}"/>
              </a:ext>
            </a:extLst>
          </p:cNvPr>
          <p:cNvPicPr>
            <a:picLocks noChangeAspect="1"/>
          </p:cNvPicPr>
          <p:nvPr/>
        </p:nvPicPr>
        <p:blipFill>
          <a:blip r:embed="rId3"/>
          <a:stretch>
            <a:fillRect/>
          </a:stretch>
        </p:blipFill>
        <p:spPr>
          <a:xfrm>
            <a:off x="7069749" y="2849621"/>
            <a:ext cx="6711876" cy="6049719"/>
          </a:xfrm>
          <a:prstGeom prst="rect">
            <a:avLst/>
          </a:prstGeom>
        </p:spPr>
      </p:pic>
      <p:sp>
        <p:nvSpPr>
          <p:cNvPr id="14" name="Titre 13">
            <a:extLst>
              <a:ext uri="{FF2B5EF4-FFF2-40B4-BE49-F238E27FC236}">
                <a16:creationId xmlns:a16="http://schemas.microsoft.com/office/drawing/2014/main" id="{B60B7D66-6D8B-2AE7-AE7D-A3437512A826}"/>
              </a:ext>
            </a:extLst>
          </p:cNvPr>
          <p:cNvSpPr>
            <a:spLocks noGrp="1"/>
          </p:cNvSpPr>
          <p:nvPr>
            <p:ph type="title"/>
          </p:nvPr>
        </p:nvSpPr>
        <p:spPr/>
        <p:txBody>
          <a:bodyPr/>
          <a:lstStyle/>
          <a:p>
            <a:r>
              <a:rPr lang="fr-FR" dirty="0"/>
              <a:t>Schéma général des flux de carbone dans les forêts</a:t>
            </a:r>
          </a:p>
        </p:txBody>
      </p:sp>
      <p:grpSp>
        <p:nvGrpSpPr>
          <p:cNvPr id="64" name="Groupe 63">
            <a:extLst>
              <a:ext uri="{FF2B5EF4-FFF2-40B4-BE49-F238E27FC236}">
                <a16:creationId xmlns:a16="http://schemas.microsoft.com/office/drawing/2014/main" id="{0C2D6CFD-A083-D697-6271-5C4E7BD8BC2A}"/>
              </a:ext>
            </a:extLst>
          </p:cNvPr>
          <p:cNvGrpSpPr/>
          <p:nvPr/>
        </p:nvGrpSpPr>
        <p:grpSpPr>
          <a:xfrm flipV="1">
            <a:off x="13142679" y="1334144"/>
            <a:ext cx="2167190" cy="673655"/>
            <a:chOff x="13291131" y="1923824"/>
            <a:chExt cx="2167190" cy="673655"/>
          </a:xfrm>
        </p:grpSpPr>
        <p:cxnSp>
          <p:nvCxnSpPr>
            <p:cNvPr id="61" name="Connecteur droit 60">
              <a:extLst>
                <a:ext uri="{FF2B5EF4-FFF2-40B4-BE49-F238E27FC236}">
                  <a16:creationId xmlns:a16="http://schemas.microsoft.com/office/drawing/2014/main" id="{83434ADD-789C-5320-8469-8E113DEB387A}"/>
                </a:ext>
              </a:extLst>
            </p:cNvPr>
            <p:cNvCxnSpPr>
              <a:cxnSpLocks/>
            </p:cNvCxnSpPr>
            <p:nvPr/>
          </p:nvCxnSpPr>
          <p:spPr>
            <a:xfrm>
              <a:off x="13291131" y="192382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93835B8-ACED-392C-9810-7996B2241DA8}"/>
                </a:ext>
              </a:extLst>
            </p:cNvPr>
            <p:cNvCxnSpPr>
              <a:cxnSpLocks/>
            </p:cNvCxnSpPr>
            <p:nvPr/>
          </p:nvCxnSpPr>
          <p:spPr>
            <a:xfrm>
              <a:off x="13291131" y="230890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EF9EADED-BC5A-6C6D-C7E0-C172504D65ED}"/>
                </a:ext>
              </a:extLst>
            </p:cNvPr>
            <p:cNvCxnSpPr>
              <a:cxnSpLocks/>
            </p:cNvCxnSpPr>
            <p:nvPr/>
          </p:nvCxnSpPr>
          <p:spPr>
            <a:xfrm>
              <a:off x="13291131" y="2597479"/>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Freeform 5">
            <a:extLst>
              <a:ext uri="{FF2B5EF4-FFF2-40B4-BE49-F238E27FC236}">
                <a16:creationId xmlns:a16="http://schemas.microsoft.com/office/drawing/2014/main" id="{CBFFDADF-0C79-EF58-7374-78BF90DEBBEE}"/>
              </a:ext>
            </a:extLst>
          </p:cNvPr>
          <p:cNvSpPr>
            <a:spLocks noEditPoints="1"/>
          </p:cNvSpPr>
          <p:nvPr/>
        </p:nvSpPr>
        <p:spPr bwMode="auto">
          <a:xfrm>
            <a:off x="7622743" y="8691118"/>
            <a:ext cx="6308752" cy="3659894"/>
          </a:xfrm>
          <a:custGeom>
            <a:avLst/>
            <a:gdLst>
              <a:gd name="T0" fmla="*/ 513 w 684"/>
              <a:gd name="T1" fmla="*/ 87 h 364"/>
              <a:gd name="T2" fmla="*/ 478 w 684"/>
              <a:gd name="T3" fmla="*/ 56 h 364"/>
              <a:gd name="T4" fmla="*/ 436 w 684"/>
              <a:gd name="T5" fmla="*/ 41 h 364"/>
              <a:gd name="T6" fmla="*/ 218 w 684"/>
              <a:gd name="T7" fmla="*/ 60 h 364"/>
              <a:gd name="T8" fmla="*/ 213 w 684"/>
              <a:gd name="T9" fmla="*/ 65 h 364"/>
              <a:gd name="T10" fmla="*/ 141 w 684"/>
              <a:gd name="T11" fmla="*/ 84 h 364"/>
              <a:gd name="T12" fmla="*/ 132 w 684"/>
              <a:gd name="T13" fmla="*/ 85 h 364"/>
              <a:gd name="T14" fmla="*/ 141 w 684"/>
              <a:gd name="T15" fmla="*/ 123 h 364"/>
              <a:gd name="T16" fmla="*/ 71 w 684"/>
              <a:gd name="T17" fmla="*/ 146 h 364"/>
              <a:gd name="T18" fmla="*/ 34 w 684"/>
              <a:gd name="T19" fmla="*/ 191 h 364"/>
              <a:gd name="T20" fmla="*/ 122 w 684"/>
              <a:gd name="T21" fmla="*/ 191 h 364"/>
              <a:gd name="T22" fmla="*/ 139 w 684"/>
              <a:gd name="T23" fmla="*/ 184 h 364"/>
              <a:gd name="T24" fmla="*/ 225 w 684"/>
              <a:gd name="T25" fmla="*/ 73 h 364"/>
              <a:gd name="T26" fmla="*/ 185 w 684"/>
              <a:gd name="T27" fmla="*/ 123 h 364"/>
              <a:gd name="T28" fmla="*/ 238 w 684"/>
              <a:gd name="T29" fmla="*/ 126 h 364"/>
              <a:gd name="T30" fmla="*/ 183 w 684"/>
              <a:gd name="T31" fmla="*/ 170 h 364"/>
              <a:gd name="T32" fmla="*/ 249 w 684"/>
              <a:gd name="T33" fmla="*/ 132 h 364"/>
              <a:gd name="T34" fmla="*/ 273 w 684"/>
              <a:gd name="T35" fmla="*/ 145 h 364"/>
              <a:gd name="T36" fmla="*/ 302 w 684"/>
              <a:gd name="T37" fmla="*/ 158 h 364"/>
              <a:gd name="T38" fmla="*/ 338 w 684"/>
              <a:gd name="T39" fmla="*/ 46 h 364"/>
              <a:gd name="T40" fmla="*/ 331 w 684"/>
              <a:gd name="T41" fmla="*/ 73 h 364"/>
              <a:gd name="T42" fmla="*/ 288 w 684"/>
              <a:gd name="T43" fmla="*/ 179 h 364"/>
              <a:gd name="T44" fmla="*/ 189 w 684"/>
              <a:gd name="T45" fmla="*/ 199 h 364"/>
              <a:gd name="T46" fmla="*/ 218 w 684"/>
              <a:gd name="T47" fmla="*/ 230 h 364"/>
              <a:gd name="T48" fmla="*/ 262 w 684"/>
              <a:gd name="T49" fmla="*/ 217 h 364"/>
              <a:gd name="T50" fmla="*/ 259 w 684"/>
              <a:gd name="T51" fmla="*/ 268 h 364"/>
              <a:gd name="T52" fmla="*/ 296 w 684"/>
              <a:gd name="T53" fmla="*/ 279 h 364"/>
              <a:gd name="T54" fmla="*/ 264 w 684"/>
              <a:gd name="T55" fmla="*/ 313 h 364"/>
              <a:gd name="T56" fmla="*/ 282 w 684"/>
              <a:gd name="T57" fmla="*/ 300 h 364"/>
              <a:gd name="T58" fmla="*/ 318 w 684"/>
              <a:gd name="T59" fmla="*/ 289 h 364"/>
              <a:gd name="T60" fmla="*/ 334 w 684"/>
              <a:gd name="T61" fmla="*/ 282 h 364"/>
              <a:gd name="T62" fmla="*/ 334 w 684"/>
              <a:gd name="T63" fmla="*/ 157 h 364"/>
              <a:gd name="T64" fmla="*/ 348 w 684"/>
              <a:gd name="T65" fmla="*/ 144 h 364"/>
              <a:gd name="T66" fmla="*/ 369 w 684"/>
              <a:gd name="T67" fmla="*/ 198 h 364"/>
              <a:gd name="T68" fmla="*/ 411 w 684"/>
              <a:gd name="T69" fmla="*/ 166 h 364"/>
              <a:gd name="T70" fmla="*/ 350 w 684"/>
              <a:gd name="T71" fmla="*/ 219 h 364"/>
              <a:gd name="T72" fmla="*/ 339 w 684"/>
              <a:gd name="T73" fmla="*/ 262 h 364"/>
              <a:gd name="T74" fmla="*/ 382 w 684"/>
              <a:gd name="T75" fmla="*/ 270 h 364"/>
              <a:gd name="T76" fmla="*/ 406 w 684"/>
              <a:gd name="T77" fmla="*/ 211 h 364"/>
              <a:gd name="T78" fmla="*/ 439 w 684"/>
              <a:gd name="T79" fmla="*/ 251 h 364"/>
              <a:gd name="T80" fmla="*/ 472 w 684"/>
              <a:gd name="T81" fmla="*/ 235 h 364"/>
              <a:gd name="T82" fmla="*/ 495 w 684"/>
              <a:gd name="T83" fmla="*/ 202 h 364"/>
              <a:gd name="T84" fmla="*/ 511 w 684"/>
              <a:gd name="T85" fmla="*/ 185 h 364"/>
              <a:gd name="T86" fmla="*/ 439 w 684"/>
              <a:gd name="T87" fmla="*/ 176 h 364"/>
              <a:gd name="T88" fmla="*/ 436 w 684"/>
              <a:gd name="T89" fmla="*/ 123 h 364"/>
              <a:gd name="T90" fmla="*/ 481 w 684"/>
              <a:gd name="T91" fmla="*/ 141 h 364"/>
              <a:gd name="T92" fmla="*/ 472 w 684"/>
              <a:gd name="T93" fmla="*/ 125 h 364"/>
              <a:gd name="T94" fmla="*/ 463 w 684"/>
              <a:gd name="T95" fmla="*/ 93 h 364"/>
              <a:gd name="T96" fmla="*/ 575 w 684"/>
              <a:gd name="T97" fmla="*/ 162 h 364"/>
              <a:gd name="T98" fmla="*/ 609 w 684"/>
              <a:gd name="T99" fmla="*/ 160 h 364"/>
              <a:gd name="T100" fmla="*/ 640 w 684"/>
              <a:gd name="T101" fmla="*/ 133 h 364"/>
              <a:gd name="T102" fmla="*/ 616 w 684"/>
              <a:gd name="T103" fmla="*/ 112 h 364"/>
              <a:gd name="T104" fmla="*/ 296 w 684"/>
              <a:gd name="T105" fmla="*/ 53 h 364"/>
              <a:gd name="T106" fmla="*/ 293 w 684"/>
              <a:gd name="T107" fmla="*/ 20 h 364"/>
              <a:gd name="T108" fmla="*/ 367 w 684"/>
              <a:gd name="T109" fmla="*/ 86 h 364"/>
              <a:gd name="T110" fmla="*/ 365 w 684"/>
              <a:gd name="T111" fmla="*/ 68 h 364"/>
              <a:gd name="T112" fmla="*/ 366 w 684"/>
              <a:gd name="T113" fmla="*/ 47 h 364"/>
              <a:gd name="T114" fmla="*/ 456 w 684"/>
              <a:gd name="T115" fmla="*/ 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4" h="364">
                <a:moveTo>
                  <a:pt x="680" y="136"/>
                </a:moveTo>
                <a:cubicBezTo>
                  <a:pt x="650" y="119"/>
                  <a:pt x="617" y="104"/>
                  <a:pt x="583" y="99"/>
                </a:cubicBezTo>
                <a:cubicBezTo>
                  <a:pt x="566" y="97"/>
                  <a:pt x="550" y="99"/>
                  <a:pt x="533" y="104"/>
                </a:cubicBezTo>
                <a:cubicBezTo>
                  <a:pt x="519" y="108"/>
                  <a:pt x="503" y="102"/>
                  <a:pt x="491" y="95"/>
                </a:cubicBezTo>
                <a:cubicBezTo>
                  <a:pt x="508" y="91"/>
                  <a:pt x="523" y="84"/>
                  <a:pt x="539" y="82"/>
                </a:cubicBezTo>
                <a:cubicBezTo>
                  <a:pt x="531" y="83"/>
                  <a:pt x="522" y="85"/>
                  <a:pt x="513" y="87"/>
                </a:cubicBezTo>
                <a:cubicBezTo>
                  <a:pt x="507" y="89"/>
                  <a:pt x="501" y="90"/>
                  <a:pt x="495" y="92"/>
                </a:cubicBezTo>
                <a:cubicBezTo>
                  <a:pt x="491" y="92"/>
                  <a:pt x="489" y="94"/>
                  <a:pt x="486" y="92"/>
                </a:cubicBezTo>
                <a:cubicBezTo>
                  <a:pt x="483" y="90"/>
                  <a:pt x="480" y="88"/>
                  <a:pt x="478" y="85"/>
                </a:cubicBezTo>
                <a:cubicBezTo>
                  <a:pt x="466" y="76"/>
                  <a:pt x="458" y="63"/>
                  <a:pt x="447" y="53"/>
                </a:cubicBezTo>
                <a:cubicBezTo>
                  <a:pt x="455" y="51"/>
                  <a:pt x="462" y="50"/>
                  <a:pt x="470" y="53"/>
                </a:cubicBezTo>
                <a:cubicBezTo>
                  <a:pt x="472" y="54"/>
                  <a:pt x="475" y="55"/>
                  <a:pt x="478" y="56"/>
                </a:cubicBezTo>
                <a:cubicBezTo>
                  <a:pt x="491" y="59"/>
                  <a:pt x="506" y="53"/>
                  <a:pt x="520" y="52"/>
                </a:cubicBezTo>
                <a:cubicBezTo>
                  <a:pt x="507" y="51"/>
                  <a:pt x="491" y="57"/>
                  <a:pt x="479" y="53"/>
                </a:cubicBezTo>
                <a:cubicBezTo>
                  <a:pt x="476" y="52"/>
                  <a:pt x="472" y="49"/>
                  <a:pt x="470" y="48"/>
                </a:cubicBezTo>
                <a:cubicBezTo>
                  <a:pt x="462" y="44"/>
                  <a:pt x="454" y="45"/>
                  <a:pt x="446" y="46"/>
                </a:cubicBezTo>
                <a:cubicBezTo>
                  <a:pt x="444" y="47"/>
                  <a:pt x="443" y="47"/>
                  <a:pt x="442" y="47"/>
                </a:cubicBezTo>
                <a:cubicBezTo>
                  <a:pt x="440" y="45"/>
                  <a:pt x="438" y="43"/>
                  <a:pt x="436" y="41"/>
                </a:cubicBezTo>
                <a:cubicBezTo>
                  <a:pt x="432" y="38"/>
                  <a:pt x="427" y="34"/>
                  <a:pt x="423" y="31"/>
                </a:cubicBezTo>
                <a:cubicBezTo>
                  <a:pt x="416" y="25"/>
                  <a:pt x="408" y="20"/>
                  <a:pt x="400" y="16"/>
                </a:cubicBezTo>
                <a:cubicBezTo>
                  <a:pt x="388" y="10"/>
                  <a:pt x="376" y="5"/>
                  <a:pt x="363" y="4"/>
                </a:cubicBezTo>
                <a:cubicBezTo>
                  <a:pt x="342" y="3"/>
                  <a:pt x="321" y="2"/>
                  <a:pt x="300" y="1"/>
                </a:cubicBezTo>
                <a:cubicBezTo>
                  <a:pt x="284" y="0"/>
                  <a:pt x="273" y="8"/>
                  <a:pt x="261" y="17"/>
                </a:cubicBezTo>
                <a:cubicBezTo>
                  <a:pt x="244" y="29"/>
                  <a:pt x="231" y="45"/>
                  <a:pt x="218" y="60"/>
                </a:cubicBezTo>
                <a:cubicBezTo>
                  <a:pt x="213" y="55"/>
                  <a:pt x="207" y="50"/>
                  <a:pt x="200" y="49"/>
                </a:cubicBezTo>
                <a:cubicBezTo>
                  <a:pt x="196" y="48"/>
                  <a:pt x="192" y="48"/>
                  <a:pt x="189" y="47"/>
                </a:cubicBezTo>
                <a:cubicBezTo>
                  <a:pt x="176" y="42"/>
                  <a:pt x="165" y="34"/>
                  <a:pt x="154" y="27"/>
                </a:cubicBezTo>
                <a:cubicBezTo>
                  <a:pt x="164" y="35"/>
                  <a:pt x="175" y="44"/>
                  <a:pt x="187" y="50"/>
                </a:cubicBezTo>
                <a:cubicBezTo>
                  <a:pt x="191" y="51"/>
                  <a:pt x="195" y="52"/>
                  <a:pt x="199" y="53"/>
                </a:cubicBezTo>
                <a:cubicBezTo>
                  <a:pt x="202" y="54"/>
                  <a:pt x="215" y="63"/>
                  <a:pt x="213" y="65"/>
                </a:cubicBezTo>
                <a:cubicBezTo>
                  <a:pt x="210" y="69"/>
                  <a:pt x="202" y="70"/>
                  <a:pt x="198" y="71"/>
                </a:cubicBezTo>
                <a:cubicBezTo>
                  <a:pt x="191" y="73"/>
                  <a:pt x="185" y="72"/>
                  <a:pt x="178" y="70"/>
                </a:cubicBezTo>
                <a:cubicBezTo>
                  <a:pt x="163" y="67"/>
                  <a:pt x="149" y="62"/>
                  <a:pt x="133" y="61"/>
                </a:cubicBezTo>
                <a:cubicBezTo>
                  <a:pt x="156" y="64"/>
                  <a:pt x="181" y="81"/>
                  <a:pt x="204" y="73"/>
                </a:cubicBezTo>
                <a:cubicBezTo>
                  <a:pt x="190" y="84"/>
                  <a:pt x="174" y="92"/>
                  <a:pt x="156" y="91"/>
                </a:cubicBezTo>
                <a:cubicBezTo>
                  <a:pt x="150" y="91"/>
                  <a:pt x="146" y="88"/>
                  <a:pt x="141" y="84"/>
                </a:cubicBezTo>
                <a:cubicBezTo>
                  <a:pt x="135" y="78"/>
                  <a:pt x="126" y="74"/>
                  <a:pt x="117" y="72"/>
                </a:cubicBezTo>
                <a:cubicBezTo>
                  <a:pt x="104" y="69"/>
                  <a:pt x="93" y="73"/>
                  <a:pt x="81" y="66"/>
                </a:cubicBezTo>
                <a:cubicBezTo>
                  <a:pt x="66" y="57"/>
                  <a:pt x="53" y="45"/>
                  <a:pt x="38" y="37"/>
                </a:cubicBezTo>
                <a:cubicBezTo>
                  <a:pt x="55" y="47"/>
                  <a:pt x="69" y="64"/>
                  <a:pt x="87" y="72"/>
                </a:cubicBezTo>
                <a:cubicBezTo>
                  <a:pt x="91" y="74"/>
                  <a:pt x="96" y="75"/>
                  <a:pt x="101" y="75"/>
                </a:cubicBezTo>
                <a:cubicBezTo>
                  <a:pt x="113" y="75"/>
                  <a:pt x="123" y="78"/>
                  <a:pt x="132" y="85"/>
                </a:cubicBezTo>
                <a:cubicBezTo>
                  <a:pt x="87" y="79"/>
                  <a:pt x="39" y="102"/>
                  <a:pt x="0" y="124"/>
                </a:cubicBezTo>
                <a:cubicBezTo>
                  <a:pt x="25" y="112"/>
                  <a:pt x="52" y="101"/>
                  <a:pt x="79" y="95"/>
                </a:cubicBezTo>
                <a:cubicBezTo>
                  <a:pt x="94" y="92"/>
                  <a:pt x="110" y="90"/>
                  <a:pt x="125" y="92"/>
                </a:cubicBezTo>
                <a:cubicBezTo>
                  <a:pt x="136" y="94"/>
                  <a:pt x="146" y="100"/>
                  <a:pt x="156" y="101"/>
                </a:cubicBezTo>
                <a:cubicBezTo>
                  <a:pt x="152" y="106"/>
                  <a:pt x="148" y="110"/>
                  <a:pt x="145" y="116"/>
                </a:cubicBezTo>
                <a:cubicBezTo>
                  <a:pt x="143" y="118"/>
                  <a:pt x="142" y="121"/>
                  <a:pt x="141" y="123"/>
                </a:cubicBezTo>
                <a:cubicBezTo>
                  <a:pt x="139" y="127"/>
                  <a:pt x="137" y="126"/>
                  <a:pt x="133" y="127"/>
                </a:cubicBezTo>
                <a:cubicBezTo>
                  <a:pt x="127" y="129"/>
                  <a:pt x="120" y="131"/>
                  <a:pt x="114" y="135"/>
                </a:cubicBezTo>
                <a:cubicBezTo>
                  <a:pt x="111" y="137"/>
                  <a:pt x="108" y="139"/>
                  <a:pt x="106" y="142"/>
                </a:cubicBezTo>
                <a:cubicBezTo>
                  <a:pt x="103" y="141"/>
                  <a:pt x="100" y="140"/>
                  <a:pt x="97" y="140"/>
                </a:cubicBezTo>
                <a:cubicBezTo>
                  <a:pt x="91" y="139"/>
                  <a:pt x="85" y="140"/>
                  <a:pt x="79" y="143"/>
                </a:cubicBezTo>
                <a:cubicBezTo>
                  <a:pt x="76" y="144"/>
                  <a:pt x="74" y="146"/>
                  <a:pt x="71" y="146"/>
                </a:cubicBezTo>
                <a:cubicBezTo>
                  <a:pt x="60" y="148"/>
                  <a:pt x="48" y="144"/>
                  <a:pt x="37" y="145"/>
                </a:cubicBezTo>
                <a:cubicBezTo>
                  <a:pt x="48" y="145"/>
                  <a:pt x="62" y="152"/>
                  <a:pt x="74" y="149"/>
                </a:cubicBezTo>
                <a:cubicBezTo>
                  <a:pt x="77" y="148"/>
                  <a:pt x="79" y="146"/>
                  <a:pt x="82" y="145"/>
                </a:cubicBezTo>
                <a:cubicBezTo>
                  <a:pt x="88" y="143"/>
                  <a:pt x="96" y="144"/>
                  <a:pt x="102" y="146"/>
                </a:cubicBezTo>
                <a:cubicBezTo>
                  <a:pt x="95" y="156"/>
                  <a:pt x="92" y="164"/>
                  <a:pt x="81" y="169"/>
                </a:cubicBezTo>
                <a:cubicBezTo>
                  <a:pt x="66" y="178"/>
                  <a:pt x="49" y="182"/>
                  <a:pt x="34" y="191"/>
                </a:cubicBezTo>
                <a:cubicBezTo>
                  <a:pt x="43" y="186"/>
                  <a:pt x="53" y="182"/>
                  <a:pt x="63" y="179"/>
                </a:cubicBezTo>
                <a:cubicBezTo>
                  <a:pt x="73" y="175"/>
                  <a:pt x="83" y="172"/>
                  <a:pt x="91" y="166"/>
                </a:cubicBezTo>
                <a:cubicBezTo>
                  <a:pt x="97" y="161"/>
                  <a:pt x="100" y="154"/>
                  <a:pt x="105" y="148"/>
                </a:cubicBezTo>
                <a:cubicBezTo>
                  <a:pt x="113" y="138"/>
                  <a:pt x="126" y="134"/>
                  <a:pt x="138" y="132"/>
                </a:cubicBezTo>
                <a:cubicBezTo>
                  <a:pt x="135" y="142"/>
                  <a:pt x="135" y="154"/>
                  <a:pt x="134" y="165"/>
                </a:cubicBezTo>
                <a:cubicBezTo>
                  <a:pt x="132" y="174"/>
                  <a:pt x="128" y="183"/>
                  <a:pt x="122" y="191"/>
                </a:cubicBezTo>
                <a:cubicBezTo>
                  <a:pt x="111" y="209"/>
                  <a:pt x="98" y="226"/>
                  <a:pt x="87" y="245"/>
                </a:cubicBezTo>
                <a:cubicBezTo>
                  <a:pt x="101" y="222"/>
                  <a:pt x="121" y="203"/>
                  <a:pt x="134" y="179"/>
                </a:cubicBezTo>
                <a:cubicBezTo>
                  <a:pt x="138" y="186"/>
                  <a:pt x="137" y="192"/>
                  <a:pt x="138" y="200"/>
                </a:cubicBezTo>
                <a:cubicBezTo>
                  <a:pt x="139" y="210"/>
                  <a:pt x="146" y="218"/>
                  <a:pt x="149" y="227"/>
                </a:cubicBezTo>
                <a:cubicBezTo>
                  <a:pt x="147" y="218"/>
                  <a:pt x="139" y="209"/>
                  <a:pt x="140" y="200"/>
                </a:cubicBezTo>
                <a:cubicBezTo>
                  <a:pt x="140" y="194"/>
                  <a:pt x="140" y="190"/>
                  <a:pt x="139" y="184"/>
                </a:cubicBezTo>
                <a:cubicBezTo>
                  <a:pt x="137" y="180"/>
                  <a:pt x="135" y="178"/>
                  <a:pt x="136" y="174"/>
                </a:cubicBezTo>
                <a:cubicBezTo>
                  <a:pt x="142" y="158"/>
                  <a:pt x="139" y="141"/>
                  <a:pt x="147" y="126"/>
                </a:cubicBezTo>
                <a:cubicBezTo>
                  <a:pt x="152" y="117"/>
                  <a:pt x="159" y="109"/>
                  <a:pt x="167" y="102"/>
                </a:cubicBezTo>
                <a:cubicBezTo>
                  <a:pt x="170" y="99"/>
                  <a:pt x="180" y="99"/>
                  <a:pt x="184" y="98"/>
                </a:cubicBezTo>
                <a:cubicBezTo>
                  <a:pt x="192" y="96"/>
                  <a:pt x="199" y="92"/>
                  <a:pt x="205" y="88"/>
                </a:cubicBezTo>
                <a:cubicBezTo>
                  <a:pt x="213" y="84"/>
                  <a:pt x="219" y="79"/>
                  <a:pt x="225" y="73"/>
                </a:cubicBezTo>
                <a:cubicBezTo>
                  <a:pt x="228" y="71"/>
                  <a:pt x="229" y="70"/>
                  <a:pt x="233" y="71"/>
                </a:cubicBezTo>
                <a:cubicBezTo>
                  <a:pt x="239" y="72"/>
                  <a:pt x="245" y="74"/>
                  <a:pt x="251" y="77"/>
                </a:cubicBezTo>
                <a:cubicBezTo>
                  <a:pt x="242" y="84"/>
                  <a:pt x="236" y="94"/>
                  <a:pt x="228" y="102"/>
                </a:cubicBezTo>
                <a:cubicBezTo>
                  <a:pt x="221" y="108"/>
                  <a:pt x="211" y="112"/>
                  <a:pt x="202" y="115"/>
                </a:cubicBezTo>
                <a:cubicBezTo>
                  <a:pt x="183" y="122"/>
                  <a:pt x="163" y="128"/>
                  <a:pt x="144" y="136"/>
                </a:cubicBezTo>
                <a:cubicBezTo>
                  <a:pt x="157" y="131"/>
                  <a:pt x="171" y="127"/>
                  <a:pt x="185" y="123"/>
                </a:cubicBezTo>
                <a:cubicBezTo>
                  <a:pt x="200" y="118"/>
                  <a:pt x="216" y="115"/>
                  <a:pt x="229" y="106"/>
                </a:cubicBezTo>
                <a:cubicBezTo>
                  <a:pt x="236" y="100"/>
                  <a:pt x="241" y="92"/>
                  <a:pt x="248" y="86"/>
                </a:cubicBezTo>
                <a:cubicBezTo>
                  <a:pt x="259" y="75"/>
                  <a:pt x="274" y="71"/>
                  <a:pt x="288" y="69"/>
                </a:cubicBezTo>
                <a:cubicBezTo>
                  <a:pt x="283" y="84"/>
                  <a:pt x="282" y="99"/>
                  <a:pt x="271" y="111"/>
                </a:cubicBezTo>
                <a:cubicBezTo>
                  <a:pt x="265" y="117"/>
                  <a:pt x="260" y="122"/>
                  <a:pt x="254" y="128"/>
                </a:cubicBezTo>
                <a:cubicBezTo>
                  <a:pt x="249" y="126"/>
                  <a:pt x="244" y="126"/>
                  <a:pt x="238" y="126"/>
                </a:cubicBezTo>
                <a:cubicBezTo>
                  <a:pt x="232" y="126"/>
                  <a:pt x="226" y="127"/>
                  <a:pt x="221" y="130"/>
                </a:cubicBezTo>
                <a:cubicBezTo>
                  <a:pt x="215" y="134"/>
                  <a:pt x="210" y="137"/>
                  <a:pt x="203" y="138"/>
                </a:cubicBezTo>
                <a:cubicBezTo>
                  <a:pt x="190" y="139"/>
                  <a:pt x="177" y="136"/>
                  <a:pt x="163" y="137"/>
                </a:cubicBezTo>
                <a:cubicBezTo>
                  <a:pt x="177" y="137"/>
                  <a:pt x="190" y="141"/>
                  <a:pt x="204" y="140"/>
                </a:cubicBezTo>
                <a:cubicBezTo>
                  <a:pt x="199" y="143"/>
                  <a:pt x="195" y="147"/>
                  <a:pt x="192" y="151"/>
                </a:cubicBezTo>
                <a:cubicBezTo>
                  <a:pt x="188" y="157"/>
                  <a:pt x="187" y="164"/>
                  <a:pt x="183" y="170"/>
                </a:cubicBezTo>
                <a:cubicBezTo>
                  <a:pt x="173" y="181"/>
                  <a:pt x="158" y="186"/>
                  <a:pt x="146" y="195"/>
                </a:cubicBezTo>
                <a:cubicBezTo>
                  <a:pt x="155" y="188"/>
                  <a:pt x="165" y="183"/>
                  <a:pt x="175" y="177"/>
                </a:cubicBezTo>
                <a:cubicBezTo>
                  <a:pt x="180" y="174"/>
                  <a:pt x="185" y="170"/>
                  <a:pt x="187" y="165"/>
                </a:cubicBezTo>
                <a:cubicBezTo>
                  <a:pt x="190" y="159"/>
                  <a:pt x="192" y="154"/>
                  <a:pt x="196" y="149"/>
                </a:cubicBezTo>
                <a:cubicBezTo>
                  <a:pt x="202" y="143"/>
                  <a:pt x="209" y="140"/>
                  <a:pt x="216" y="137"/>
                </a:cubicBezTo>
                <a:cubicBezTo>
                  <a:pt x="227" y="131"/>
                  <a:pt x="237" y="129"/>
                  <a:pt x="249" y="132"/>
                </a:cubicBezTo>
                <a:cubicBezTo>
                  <a:pt x="234" y="147"/>
                  <a:pt x="219" y="165"/>
                  <a:pt x="213" y="186"/>
                </a:cubicBezTo>
                <a:cubicBezTo>
                  <a:pt x="223" y="157"/>
                  <a:pt x="248" y="140"/>
                  <a:pt x="270" y="121"/>
                </a:cubicBezTo>
                <a:cubicBezTo>
                  <a:pt x="272" y="126"/>
                  <a:pt x="272" y="131"/>
                  <a:pt x="271" y="136"/>
                </a:cubicBezTo>
                <a:cubicBezTo>
                  <a:pt x="270" y="138"/>
                  <a:pt x="269" y="140"/>
                  <a:pt x="269" y="143"/>
                </a:cubicBezTo>
                <a:cubicBezTo>
                  <a:pt x="270" y="153"/>
                  <a:pt x="274" y="164"/>
                  <a:pt x="274" y="175"/>
                </a:cubicBezTo>
                <a:cubicBezTo>
                  <a:pt x="275" y="165"/>
                  <a:pt x="273" y="155"/>
                  <a:pt x="273" y="145"/>
                </a:cubicBezTo>
                <a:cubicBezTo>
                  <a:pt x="273" y="139"/>
                  <a:pt x="275" y="137"/>
                  <a:pt x="277" y="133"/>
                </a:cubicBezTo>
                <a:cubicBezTo>
                  <a:pt x="278" y="128"/>
                  <a:pt x="277" y="124"/>
                  <a:pt x="277" y="120"/>
                </a:cubicBezTo>
                <a:cubicBezTo>
                  <a:pt x="276" y="115"/>
                  <a:pt x="279" y="113"/>
                  <a:pt x="283" y="109"/>
                </a:cubicBezTo>
                <a:cubicBezTo>
                  <a:pt x="287" y="103"/>
                  <a:pt x="290" y="97"/>
                  <a:pt x="292" y="90"/>
                </a:cubicBezTo>
                <a:cubicBezTo>
                  <a:pt x="298" y="103"/>
                  <a:pt x="295" y="116"/>
                  <a:pt x="292" y="129"/>
                </a:cubicBezTo>
                <a:cubicBezTo>
                  <a:pt x="290" y="139"/>
                  <a:pt x="300" y="149"/>
                  <a:pt x="302" y="158"/>
                </a:cubicBezTo>
                <a:cubicBezTo>
                  <a:pt x="301" y="149"/>
                  <a:pt x="292" y="139"/>
                  <a:pt x="295" y="130"/>
                </a:cubicBezTo>
                <a:cubicBezTo>
                  <a:pt x="299" y="118"/>
                  <a:pt x="302" y="106"/>
                  <a:pt x="300" y="93"/>
                </a:cubicBezTo>
                <a:cubicBezTo>
                  <a:pt x="299" y="88"/>
                  <a:pt x="295" y="83"/>
                  <a:pt x="296" y="79"/>
                </a:cubicBezTo>
                <a:cubicBezTo>
                  <a:pt x="299" y="73"/>
                  <a:pt x="301" y="67"/>
                  <a:pt x="305" y="62"/>
                </a:cubicBezTo>
                <a:cubicBezTo>
                  <a:pt x="312" y="50"/>
                  <a:pt x="323" y="42"/>
                  <a:pt x="334" y="34"/>
                </a:cubicBezTo>
                <a:cubicBezTo>
                  <a:pt x="336" y="38"/>
                  <a:pt x="337" y="42"/>
                  <a:pt x="338" y="46"/>
                </a:cubicBezTo>
                <a:cubicBezTo>
                  <a:pt x="339" y="48"/>
                  <a:pt x="340" y="51"/>
                  <a:pt x="341" y="53"/>
                </a:cubicBezTo>
                <a:cubicBezTo>
                  <a:pt x="340" y="54"/>
                  <a:pt x="338" y="55"/>
                  <a:pt x="337" y="57"/>
                </a:cubicBezTo>
                <a:cubicBezTo>
                  <a:pt x="330" y="63"/>
                  <a:pt x="325" y="70"/>
                  <a:pt x="325" y="79"/>
                </a:cubicBezTo>
                <a:cubicBezTo>
                  <a:pt x="325" y="94"/>
                  <a:pt x="314" y="108"/>
                  <a:pt x="307" y="120"/>
                </a:cubicBezTo>
                <a:cubicBezTo>
                  <a:pt x="313" y="111"/>
                  <a:pt x="321" y="102"/>
                  <a:pt x="326" y="93"/>
                </a:cubicBezTo>
                <a:cubicBezTo>
                  <a:pt x="329" y="86"/>
                  <a:pt x="329" y="80"/>
                  <a:pt x="331" y="73"/>
                </a:cubicBezTo>
                <a:cubicBezTo>
                  <a:pt x="333" y="68"/>
                  <a:pt x="339" y="63"/>
                  <a:pt x="344" y="60"/>
                </a:cubicBezTo>
                <a:cubicBezTo>
                  <a:pt x="351" y="78"/>
                  <a:pt x="354" y="97"/>
                  <a:pt x="349" y="116"/>
                </a:cubicBezTo>
                <a:cubicBezTo>
                  <a:pt x="347" y="125"/>
                  <a:pt x="343" y="132"/>
                  <a:pt x="337" y="138"/>
                </a:cubicBezTo>
                <a:cubicBezTo>
                  <a:pt x="329" y="146"/>
                  <a:pt x="322" y="156"/>
                  <a:pt x="318" y="167"/>
                </a:cubicBezTo>
                <a:cubicBezTo>
                  <a:pt x="318" y="166"/>
                  <a:pt x="318" y="166"/>
                  <a:pt x="317" y="165"/>
                </a:cubicBezTo>
                <a:cubicBezTo>
                  <a:pt x="307" y="169"/>
                  <a:pt x="297" y="173"/>
                  <a:pt x="288" y="179"/>
                </a:cubicBezTo>
                <a:cubicBezTo>
                  <a:pt x="285" y="181"/>
                  <a:pt x="282" y="183"/>
                  <a:pt x="280" y="185"/>
                </a:cubicBezTo>
                <a:cubicBezTo>
                  <a:pt x="277" y="188"/>
                  <a:pt x="277" y="187"/>
                  <a:pt x="273" y="187"/>
                </a:cubicBezTo>
                <a:cubicBezTo>
                  <a:pt x="267" y="186"/>
                  <a:pt x="260" y="185"/>
                  <a:pt x="255" y="187"/>
                </a:cubicBezTo>
                <a:cubicBezTo>
                  <a:pt x="249" y="189"/>
                  <a:pt x="245" y="193"/>
                  <a:pt x="240" y="196"/>
                </a:cubicBezTo>
                <a:cubicBezTo>
                  <a:pt x="235" y="200"/>
                  <a:pt x="230" y="200"/>
                  <a:pt x="224" y="200"/>
                </a:cubicBezTo>
                <a:cubicBezTo>
                  <a:pt x="212" y="200"/>
                  <a:pt x="200" y="198"/>
                  <a:pt x="189" y="199"/>
                </a:cubicBezTo>
                <a:cubicBezTo>
                  <a:pt x="203" y="198"/>
                  <a:pt x="219" y="204"/>
                  <a:pt x="233" y="202"/>
                </a:cubicBezTo>
                <a:cubicBezTo>
                  <a:pt x="241" y="200"/>
                  <a:pt x="247" y="193"/>
                  <a:pt x="255" y="190"/>
                </a:cubicBezTo>
                <a:cubicBezTo>
                  <a:pt x="261" y="189"/>
                  <a:pt x="268" y="190"/>
                  <a:pt x="274" y="191"/>
                </a:cubicBezTo>
                <a:cubicBezTo>
                  <a:pt x="267" y="199"/>
                  <a:pt x="264" y="208"/>
                  <a:pt x="258" y="216"/>
                </a:cubicBezTo>
                <a:cubicBezTo>
                  <a:pt x="252" y="223"/>
                  <a:pt x="245" y="228"/>
                  <a:pt x="237" y="233"/>
                </a:cubicBezTo>
                <a:cubicBezTo>
                  <a:pt x="237" y="228"/>
                  <a:pt x="221" y="229"/>
                  <a:pt x="218" y="230"/>
                </a:cubicBezTo>
                <a:cubicBezTo>
                  <a:pt x="207" y="232"/>
                  <a:pt x="200" y="227"/>
                  <a:pt x="190" y="225"/>
                </a:cubicBezTo>
                <a:cubicBezTo>
                  <a:pt x="197" y="227"/>
                  <a:pt x="206" y="233"/>
                  <a:pt x="213" y="232"/>
                </a:cubicBezTo>
                <a:cubicBezTo>
                  <a:pt x="222" y="231"/>
                  <a:pt x="228" y="230"/>
                  <a:pt x="235" y="235"/>
                </a:cubicBezTo>
                <a:cubicBezTo>
                  <a:pt x="213" y="249"/>
                  <a:pt x="189" y="262"/>
                  <a:pt x="166" y="277"/>
                </a:cubicBezTo>
                <a:cubicBezTo>
                  <a:pt x="192" y="261"/>
                  <a:pt x="219" y="249"/>
                  <a:pt x="244" y="232"/>
                </a:cubicBezTo>
                <a:cubicBezTo>
                  <a:pt x="251" y="228"/>
                  <a:pt x="257" y="223"/>
                  <a:pt x="262" y="217"/>
                </a:cubicBezTo>
                <a:cubicBezTo>
                  <a:pt x="267" y="210"/>
                  <a:pt x="271" y="202"/>
                  <a:pt x="276" y="196"/>
                </a:cubicBezTo>
                <a:cubicBezTo>
                  <a:pt x="286" y="184"/>
                  <a:pt x="300" y="178"/>
                  <a:pt x="315" y="173"/>
                </a:cubicBezTo>
                <a:cubicBezTo>
                  <a:pt x="310" y="187"/>
                  <a:pt x="306" y="201"/>
                  <a:pt x="304" y="215"/>
                </a:cubicBezTo>
                <a:cubicBezTo>
                  <a:pt x="303" y="221"/>
                  <a:pt x="304" y="226"/>
                  <a:pt x="298" y="228"/>
                </a:cubicBezTo>
                <a:cubicBezTo>
                  <a:pt x="292" y="231"/>
                  <a:pt x="286" y="234"/>
                  <a:pt x="281" y="239"/>
                </a:cubicBezTo>
                <a:cubicBezTo>
                  <a:pt x="272" y="248"/>
                  <a:pt x="269" y="260"/>
                  <a:pt x="259" y="268"/>
                </a:cubicBezTo>
                <a:cubicBezTo>
                  <a:pt x="248" y="275"/>
                  <a:pt x="237" y="280"/>
                  <a:pt x="227" y="288"/>
                </a:cubicBezTo>
                <a:cubicBezTo>
                  <a:pt x="240" y="279"/>
                  <a:pt x="256" y="275"/>
                  <a:pt x="268" y="264"/>
                </a:cubicBezTo>
                <a:cubicBezTo>
                  <a:pt x="274" y="258"/>
                  <a:pt x="276" y="249"/>
                  <a:pt x="282" y="244"/>
                </a:cubicBezTo>
                <a:cubicBezTo>
                  <a:pt x="287" y="239"/>
                  <a:pt x="294" y="235"/>
                  <a:pt x="301" y="233"/>
                </a:cubicBezTo>
                <a:cubicBezTo>
                  <a:pt x="299" y="246"/>
                  <a:pt x="298" y="259"/>
                  <a:pt x="297" y="272"/>
                </a:cubicBezTo>
                <a:cubicBezTo>
                  <a:pt x="296" y="274"/>
                  <a:pt x="296" y="276"/>
                  <a:pt x="296" y="279"/>
                </a:cubicBezTo>
                <a:cubicBezTo>
                  <a:pt x="295" y="280"/>
                  <a:pt x="293" y="282"/>
                  <a:pt x="292" y="283"/>
                </a:cubicBezTo>
                <a:cubicBezTo>
                  <a:pt x="288" y="288"/>
                  <a:pt x="284" y="292"/>
                  <a:pt x="281" y="297"/>
                </a:cubicBezTo>
                <a:cubicBezTo>
                  <a:pt x="280" y="300"/>
                  <a:pt x="277" y="300"/>
                  <a:pt x="273" y="302"/>
                </a:cubicBezTo>
                <a:cubicBezTo>
                  <a:pt x="269" y="303"/>
                  <a:pt x="266" y="306"/>
                  <a:pt x="264" y="310"/>
                </a:cubicBezTo>
                <a:cubicBezTo>
                  <a:pt x="259" y="318"/>
                  <a:pt x="249" y="320"/>
                  <a:pt x="241" y="324"/>
                </a:cubicBezTo>
                <a:cubicBezTo>
                  <a:pt x="248" y="321"/>
                  <a:pt x="259" y="320"/>
                  <a:pt x="264" y="313"/>
                </a:cubicBezTo>
                <a:cubicBezTo>
                  <a:pt x="268" y="307"/>
                  <a:pt x="272" y="304"/>
                  <a:pt x="279" y="302"/>
                </a:cubicBezTo>
                <a:cubicBezTo>
                  <a:pt x="277" y="308"/>
                  <a:pt x="277" y="313"/>
                  <a:pt x="276" y="319"/>
                </a:cubicBezTo>
                <a:cubicBezTo>
                  <a:pt x="275" y="325"/>
                  <a:pt x="272" y="330"/>
                  <a:pt x="268" y="335"/>
                </a:cubicBezTo>
                <a:cubicBezTo>
                  <a:pt x="261" y="345"/>
                  <a:pt x="252" y="354"/>
                  <a:pt x="246" y="364"/>
                </a:cubicBezTo>
                <a:cubicBezTo>
                  <a:pt x="255" y="351"/>
                  <a:pt x="270" y="339"/>
                  <a:pt x="276" y="324"/>
                </a:cubicBezTo>
                <a:cubicBezTo>
                  <a:pt x="279" y="316"/>
                  <a:pt x="279" y="307"/>
                  <a:pt x="282" y="300"/>
                </a:cubicBezTo>
                <a:cubicBezTo>
                  <a:pt x="286" y="293"/>
                  <a:pt x="291" y="288"/>
                  <a:pt x="296" y="283"/>
                </a:cubicBezTo>
                <a:cubicBezTo>
                  <a:pt x="295" y="293"/>
                  <a:pt x="295" y="304"/>
                  <a:pt x="295" y="315"/>
                </a:cubicBezTo>
                <a:cubicBezTo>
                  <a:pt x="296" y="298"/>
                  <a:pt x="298" y="280"/>
                  <a:pt x="301" y="263"/>
                </a:cubicBezTo>
                <a:cubicBezTo>
                  <a:pt x="307" y="269"/>
                  <a:pt x="308" y="275"/>
                  <a:pt x="312" y="283"/>
                </a:cubicBezTo>
                <a:cubicBezTo>
                  <a:pt x="315" y="291"/>
                  <a:pt x="325" y="297"/>
                  <a:pt x="330" y="304"/>
                </a:cubicBezTo>
                <a:cubicBezTo>
                  <a:pt x="327" y="299"/>
                  <a:pt x="322" y="294"/>
                  <a:pt x="318" y="289"/>
                </a:cubicBezTo>
                <a:cubicBezTo>
                  <a:pt x="313" y="284"/>
                  <a:pt x="313" y="279"/>
                  <a:pt x="310" y="272"/>
                </a:cubicBezTo>
                <a:cubicBezTo>
                  <a:pt x="308" y="267"/>
                  <a:pt x="305" y="264"/>
                  <a:pt x="301" y="260"/>
                </a:cubicBezTo>
                <a:cubicBezTo>
                  <a:pt x="302" y="251"/>
                  <a:pt x="304" y="243"/>
                  <a:pt x="306" y="234"/>
                </a:cubicBezTo>
                <a:cubicBezTo>
                  <a:pt x="309" y="237"/>
                  <a:pt x="311" y="241"/>
                  <a:pt x="313" y="245"/>
                </a:cubicBezTo>
                <a:cubicBezTo>
                  <a:pt x="314" y="249"/>
                  <a:pt x="314" y="252"/>
                  <a:pt x="316" y="256"/>
                </a:cubicBezTo>
                <a:cubicBezTo>
                  <a:pt x="322" y="265"/>
                  <a:pt x="330" y="272"/>
                  <a:pt x="334" y="282"/>
                </a:cubicBezTo>
                <a:cubicBezTo>
                  <a:pt x="331" y="272"/>
                  <a:pt x="323" y="264"/>
                  <a:pt x="319" y="255"/>
                </a:cubicBezTo>
                <a:cubicBezTo>
                  <a:pt x="317" y="251"/>
                  <a:pt x="317" y="248"/>
                  <a:pt x="317" y="244"/>
                </a:cubicBezTo>
                <a:cubicBezTo>
                  <a:pt x="315" y="239"/>
                  <a:pt x="312" y="234"/>
                  <a:pt x="309" y="229"/>
                </a:cubicBezTo>
                <a:cubicBezTo>
                  <a:pt x="306" y="225"/>
                  <a:pt x="309" y="219"/>
                  <a:pt x="311" y="214"/>
                </a:cubicBezTo>
                <a:cubicBezTo>
                  <a:pt x="312" y="207"/>
                  <a:pt x="315" y="200"/>
                  <a:pt x="317" y="193"/>
                </a:cubicBezTo>
                <a:cubicBezTo>
                  <a:pt x="321" y="180"/>
                  <a:pt x="327" y="168"/>
                  <a:pt x="334" y="157"/>
                </a:cubicBezTo>
                <a:cubicBezTo>
                  <a:pt x="340" y="164"/>
                  <a:pt x="340" y="170"/>
                  <a:pt x="342" y="178"/>
                </a:cubicBezTo>
                <a:cubicBezTo>
                  <a:pt x="344" y="188"/>
                  <a:pt x="352" y="195"/>
                  <a:pt x="356" y="204"/>
                </a:cubicBezTo>
                <a:cubicBezTo>
                  <a:pt x="353" y="196"/>
                  <a:pt x="346" y="188"/>
                  <a:pt x="346" y="179"/>
                </a:cubicBezTo>
                <a:cubicBezTo>
                  <a:pt x="345" y="173"/>
                  <a:pt x="346" y="167"/>
                  <a:pt x="344" y="161"/>
                </a:cubicBezTo>
                <a:cubicBezTo>
                  <a:pt x="342" y="158"/>
                  <a:pt x="341" y="155"/>
                  <a:pt x="339" y="152"/>
                </a:cubicBezTo>
                <a:cubicBezTo>
                  <a:pt x="342" y="149"/>
                  <a:pt x="345" y="147"/>
                  <a:pt x="348" y="144"/>
                </a:cubicBezTo>
                <a:cubicBezTo>
                  <a:pt x="357" y="135"/>
                  <a:pt x="362" y="124"/>
                  <a:pt x="365" y="112"/>
                </a:cubicBezTo>
                <a:cubicBezTo>
                  <a:pt x="368" y="119"/>
                  <a:pt x="372" y="126"/>
                  <a:pt x="377" y="132"/>
                </a:cubicBezTo>
                <a:cubicBezTo>
                  <a:pt x="379" y="136"/>
                  <a:pt x="382" y="139"/>
                  <a:pt x="385" y="142"/>
                </a:cubicBezTo>
                <a:cubicBezTo>
                  <a:pt x="383" y="145"/>
                  <a:pt x="381" y="149"/>
                  <a:pt x="380" y="153"/>
                </a:cubicBezTo>
                <a:cubicBezTo>
                  <a:pt x="378" y="161"/>
                  <a:pt x="380" y="169"/>
                  <a:pt x="377" y="176"/>
                </a:cubicBezTo>
                <a:cubicBezTo>
                  <a:pt x="374" y="184"/>
                  <a:pt x="371" y="191"/>
                  <a:pt x="369" y="198"/>
                </a:cubicBezTo>
                <a:cubicBezTo>
                  <a:pt x="374" y="188"/>
                  <a:pt x="380" y="178"/>
                  <a:pt x="383" y="167"/>
                </a:cubicBezTo>
                <a:cubicBezTo>
                  <a:pt x="383" y="166"/>
                  <a:pt x="383" y="164"/>
                  <a:pt x="384" y="163"/>
                </a:cubicBezTo>
                <a:cubicBezTo>
                  <a:pt x="384" y="160"/>
                  <a:pt x="384" y="156"/>
                  <a:pt x="385" y="153"/>
                </a:cubicBezTo>
                <a:cubicBezTo>
                  <a:pt x="386" y="151"/>
                  <a:pt x="390" y="148"/>
                  <a:pt x="390" y="146"/>
                </a:cubicBezTo>
                <a:cubicBezTo>
                  <a:pt x="396" y="151"/>
                  <a:pt x="402" y="155"/>
                  <a:pt x="409" y="159"/>
                </a:cubicBezTo>
                <a:cubicBezTo>
                  <a:pt x="413" y="162"/>
                  <a:pt x="413" y="161"/>
                  <a:pt x="411" y="166"/>
                </a:cubicBezTo>
                <a:cubicBezTo>
                  <a:pt x="410" y="169"/>
                  <a:pt x="408" y="172"/>
                  <a:pt x="407" y="175"/>
                </a:cubicBezTo>
                <a:cubicBezTo>
                  <a:pt x="404" y="183"/>
                  <a:pt x="402" y="190"/>
                  <a:pt x="401" y="197"/>
                </a:cubicBezTo>
                <a:cubicBezTo>
                  <a:pt x="396" y="200"/>
                  <a:pt x="391" y="203"/>
                  <a:pt x="386" y="207"/>
                </a:cubicBezTo>
                <a:cubicBezTo>
                  <a:pt x="384" y="209"/>
                  <a:pt x="382" y="213"/>
                  <a:pt x="379" y="212"/>
                </a:cubicBezTo>
                <a:cubicBezTo>
                  <a:pt x="376" y="212"/>
                  <a:pt x="373" y="211"/>
                  <a:pt x="369" y="211"/>
                </a:cubicBezTo>
                <a:cubicBezTo>
                  <a:pt x="362" y="212"/>
                  <a:pt x="356" y="215"/>
                  <a:pt x="350" y="219"/>
                </a:cubicBezTo>
                <a:cubicBezTo>
                  <a:pt x="339" y="227"/>
                  <a:pt x="322" y="222"/>
                  <a:pt x="310" y="223"/>
                </a:cubicBezTo>
                <a:cubicBezTo>
                  <a:pt x="321" y="223"/>
                  <a:pt x="332" y="226"/>
                  <a:pt x="343" y="225"/>
                </a:cubicBezTo>
                <a:cubicBezTo>
                  <a:pt x="349" y="225"/>
                  <a:pt x="354" y="221"/>
                  <a:pt x="360" y="219"/>
                </a:cubicBezTo>
                <a:cubicBezTo>
                  <a:pt x="365" y="216"/>
                  <a:pt x="372" y="217"/>
                  <a:pt x="377" y="218"/>
                </a:cubicBezTo>
                <a:cubicBezTo>
                  <a:pt x="373" y="228"/>
                  <a:pt x="368" y="235"/>
                  <a:pt x="360" y="243"/>
                </a:cubicBezTo>
                <a:cubicBezTo>
                  <a:pt x="354" y="249"/>
                  <a:pt x="346" y="256"/>
                  <a:pt x="339" y="262"/>
                </a:cubicBezTo>
                <a:cubicBezTo>
                  <a:pt x="351" y="253"/>
                  <a:pt x="364" y="244"/>
                  <a:pt x="374" y="233"/>
                </a:cubicBezTo>
                <a:cubicBezTo>
                  <a:pt x="379" y="227"/>
                  <a:pt x="381" y="220"/>
                  <a:pt x="386" y="215"/>
                </a:cubicBezTo>
                <a:cubicBezTo>
                  <a:pt x="390" y="210"/>
                  <a:pt x="395" y="207"/>
                  <a:pt x="401" y="205"/>
                </a:cubicBezTo>
                <a:cubicBezTo>
                  <a:pt x="401" y="212"/>
                  <a:pt x="403" y="220"/>
                  <a:pt x="404" y="227"/>
                </a:cubicBezTo>
                <a:cubicBezTo>
                  <a:pt x="404" y="238"/>
                  <a:pt x="399" y="250"/>
                  <a:pt x="396" y="260"/>
                </a:cubicBezTo>
                <a:cubicBezTo>
                  <a:pt x="390" y="262"/>
                  <a:pt x="386" y="264"/>
                  <a:pt x="382" y="270"/>
                </a:cubicBezTo>
                <a:cubicBezTo>
                  <a:pt x="378" y="277"/>
                  <a:pt x="369" y="278"/>
                  <a:pt x="362" y="282"/>
                </a:cubicBezTo>
                <a:cubicBezTo>
                  <a:pt x="368" y="279"/>
                  <a:pt x="377" y="278"/>
                  <a:pt x="382" y="273"/>
                </a:cubicBezTo>
                <a:cubicBezTo>
                  <a:pt x="386" y="267"/>
                  <a:pt x="389" y="266"/>
                  <a:pt x="395" y="263"/>
                </a:cubicBezTo>
                <a:cubicBezTo>
                  <a:pt x="389" y="284"/>
                  <a:pt x="383" y="306"/>
                  <a:pt x="385" y="327"/>
                </a:cubicBezTo>
                <a:cubicBezTo>
                  <a:pt x="384" y="296"/>
                  <a:pt x="397" y="269"/>
                  <a:pt x="406" y="240"/>
                </a:cubicBezTo>
                <a:cubicBezTo>
                  <a:pt x="409" y="229"/>
                  <a:pt x="407" y="222"/>
                  <a:pt x="406" y="211"/>
                </a:cubicBezTo>
                <a:cubicBezTo>
                  <a:pt x="405" y="194"/>
                  <a:pt x="411" y="179"/>
                  <a:pt x="419" y="165"/>
                </a:cubicBezTo>
                <a:cubicBezTo>
                  <a:pt x="425" y="169"/>
                  <a:pt x="430" y="176"/>
                  <a:pt x="434" y="182"/>
                </a:cubicBezTo>
                <a:cubicBezTo>
                  <a:pt x="437" y="187"/>
                  <a:pt x="441" y="190"/>
                  <a:pt x="440" y="196"/>
                </a:cubicBezTo>
                <a:cubicBezTo>
                  <a:pt x="439" y="203"/>
                  <a:pt x="438" y="210"/>
                  <a:pt x="439" y="216"/>
                </a:cubicBezTo>
                <a:cubicBezTo>
                  <a:pt x="439" y="222"/>
                  <a:pt x="441" y="228"/>
                  <a:pt x="443" y="234"/>
                </a:cubicBezTo>
                <a:cubicBezTo>
                  <a:pt x="444" y="239"/>
                  <a:pt x="441" y="246"/>
                  <a:pt x="439" y="251"/>
                </a:cubicBezTo>
                <a:cubicBezTo>
                  <a:pt x="435" y="263"/>
                  <a:pt x="429" y="275"/>
                  <a:pt x="429" y="288"/>
                </a:cubicBezTo>
                <a:cubicBezTo>
                  <a:pt x="430" y="273"/>
                  <a:pt x="439" y="259"/>
                  <a:pt x="444" y="245"/>
                </a:cubicBezTo>
                <a:cubicBezTo>
                  <a:pt x="447" y="237"/>
                  <a:pt x="446" y="232"/>
                  <a:pt x="444" y="224"/>
                </a:cubicBezTo>
                <a:cubicBezTo>
                  <a:pt x="442" y="216"/>
                  <a:pt x="443" y="207"/>
                  <a:pt x="445" y="198"/>
                </a:cubicBezTo>
                <a:cubicBezTo>
                  <a:pt x="461" y="223"/>
                  <a:pt x="476" y="254"/>
                  <a:pt x="501" y="272"/>
                </a:cubicBezTo>
                <a:cubicBezTo>
                  <a:pt x="489" y="262"/>
                  <a:pt x="480" y="248"/>
                  <a:pt x="472" y="235"/>
                </a:cubicBezTo>
                <a:cubicBezTo>
                  <a:pt x="462" y="218"/>
                  <a:pt x="453" y="200"/>
                  <a:pt x="443" y="183"/>
                </a:cubicBezTo>
                <a:cubicBezTo>
                  <a:pt x="461" y="181"/>
                  <a:pt x="483" y="187"/>
                  <a:pt x="493" y="204"/>
                </a:cubicBezTo>
                <a:cubicBezTo>
                  <a:pt x="496" y="210"/>
                  <a:pt x="495" y="215"/>
                  <a:pt x="496" y="222"/>
                </a:cubicBezTo>
                <a:cubicBezTo>
                  <a:pt x="498" y="231"/>
                  <a:pt x="506" y="238"/>
                  <a:pt x="509" y="246"/>
                </a:cubicBezTo>
                <a:cubicBezTo>
                  <a:pt x="506" y="238"/>
                  <a:pt x="499" y="230"/>
                  <a:pt x="498" y="222"/>
                </a:cubicBezTo>
                <a:cubicBezTo>
                  <a:pt x="497" y="215"/>
                  <a:pt x="498" y="209"/>
                  <a:pt x="495" y="202"/>
                </a:cubicBezTo>
                <a:cubicBezTo>
                  <a:pt x="505" y="207"/>
                  <a:pt x="517" y="207"/>
                  <a:pt x="528" y="207"/>
                </a:cubicBezTo>
                <a:cubicBezTo>
                  <a:pt x="538" y="207"/>
                  <a:pt x="548" y="208"/>
                  <a:pt x="558" y="210"/>
                </a:cubicBezTo>
                <a:cubicBezTo>
                  <a:pt x="543" y="206"/>
                  <a:pt x="527" y="206"/>
                  <a:pt x="512" y="204"/>
                </a:cubicBezTo>
                <a:cubicBezTo>
                  <a:pt x="498" y="201"/>
                  <a:pt x="492" y="196"/>
                  <a:pt x="481" y="187"/>
                </a:cubicBezTo>
                <a:cubicBezTo>
                  <a:pt x="487" y="184"/>
                  <a:pt x="494" y="181"/>
                  <a:pt x="501" y="183"/>
                </a:cubicBezTo>
                <a:cubicBezTo>
                  <a:pt x="505" y="183"/>
                  <a:pt x="508" y="184"/>
                  <a:pt x="511" y="185"/>
                </a:cubicBezTo>
                <a:cubicBezTo>
                  <a:pt x="525" y="186"/>
                  <a:pt x="538" y="176"/>
                  <a:pt x="551" y="173"/>
                </a:cubicBezTo>
                <a:cubicBezTo>
                  <a:pt x="536" y="175"/>
                  <a:pt x="522" y="185"/>
                  <a:pt x="507" y="180"/>
                </a:cubicBezTo>
                <a:cubicBezTo>
                  <a:pt x="497" y="176"/>
                  <a:pt x="487" y="177"/>
                  <a:pt x="477" y="182"/>
                </a:cubicBezTo>
                <a:cubicBezTo>
                  <a:pt x="473" y="184"/>
                  <a:pt x="467" y="179"/>
                  <a:pt x="462" y="178"/>
                </a:cubicBezTo>
                <a:cubicBezTo>
                  <a:pt x="456" y="177"/>
                  <a:pt x="450" y="176"/>
                  <a:pt x="444" y="176"/>
                </a:cubicBezTo>
                <a:cubicBezTo>
                  <a:pt x="442" y="176"/>
                  <a:pt x="440" y="176"/>
                  <a:pt x="439" y="176"/>
                </a:cubicBezTo>
                <a:cubicBezTo>
                  <a:pt x="437" y="174"/>
                  <a:pt x="436" y="172"/>
                  <a:pt x="435" y="170"/>
                </a:cubicBezTo>
                <a:cubicBezTo>
                  <a:pt x="432" y="166"/>
                  <a:pt x="429" y="163"/>
                  <a:pt x="426" y="160"/>
                </a:cubicBezTo>
                <a:cubicBezTo>
                  <a:pt x="418" y="153"/>
                  <a:pt x="410" y="149"/>
                  <a:pt x="402" y="143"/>
                </a:cubicBezTo>
                <a:cubicBezTo>
                  <a:pt x="384" y="129"/>
                  <a:pt x="376" y="107"/>
                  <a:pt x="369" y="85"/>
                </a:cubicBezTo>
                <a:cubicBezTo>
                  <a:pt x="391" y="88"/>
                  <a:pt x="411" y="97"/>
                  <a:pt x="427" y="112"/>
                </a:cubicBezTo>
                <a:cubicBezTo>
                  <a:pt x="431" y="115"/>
                  <a:pt x="434" y="119"/>
                  <a:pt x="436" y="123"/>
                </a:cubicBezTo>
                <a:cubicBezTo>
                  <a:pt x="439" y="129"/>
                  <a:pt x="438" y="134"/>
                  <a:pt x="440" y="139"/>
                </a:cubicBezTo>
                <a:cubicBezTo>
                  <a:pt x="443" y="148"/>
                  <a:pt x="449" y="155"/>
                  <a:pt x="453" y="163"/>
                </a:cubicBezTo>
                <a:cubicBezTo>
                  <a:pt x="451" y="158"/>
                  <a:pt x="449" y="153"/>
                  <a:pt x="447" y="149"/>
                </a:cubicBezTo>
                <a:cubicBezTo>
                  <a:pt x="445" y="145"/>
                  <a:pt x="443" y="141"/>
                  <a:pt x="442" y="137"/>
                </a:cubicBezTo>
                <a:cubicBezTo>
                  <a:pt x="442" y="133"/>
                  <a:pt x="442" y="129"/>
                  <a:pt x="441" y="125"/>
                </a:cubicBezTo>
                <a:cubicBezTo>
                  <a:pt x="452" y="135"/>
                  <a:pt x="468" y="137"/>
                  <a:pt x="481" y="141"/>
                </a:cubicBezTo>
                <a:cubicBezTo>
                  <a:pt x="495" y="144"/>
                  <a:pt x="508" y="147"/>
                  <a:pt x="521" y="152"/>
                </a:cubicBezTo>
                <a:cubicBezTo>
                  <a:pt x="504" y="144"/>
                  <a:pt x="485" y="140"/>
                  <a:pt x="467" y="134"/>
                </a:cubicBezTo>
                <a:cubicBezTo>
                  <a:pt x="474" y="129"/>
                  <a:pt x="478" y="129"/>
                  <a:pt x="486" y="128"/>
                </a:cubicBezTo>
                <a:cubicBezTo>
                  <a:pt x="495" y="127"/>
                  <a:pt x="502" y="118"/>
                  <a:pt x="510" y="114"/>
                </a:cubicBezTo>
                <a:cubicBezTo>
                  <a:pt x="502" y="117"/>
                  <a:pt x="495" y="124"/>
                  <a:pt x="487" y="125"/>
                </a:cubicBezTo>
                <a:cubicBezTo>
                  <a:pt x="482" y="125"/>
                  <a:pt x="477" y="123"/>
                  <a:pt x="472" y="125"/>
                </a:cubicBezTo>
                <a:cubicBezTo>
                  <a:pt x="468" y="126"/>
                  <a:pt x="464" y="128"/>
                  <a:pt x="461" y="131"/>
                </a:cubicBezTo>
                <a:cubicBezTo>
                  <a:pt x="461" y="131"/>
                  <a:pt x="461" y="132"/>
                  <a:pt x="461" y="132"/>
                </a:cubicBezTo>
                <a:cubicBezTo>
                  <a:pt x="449" y="127"/>
                  <a:pt x="441" y="120"/>
                  <a:pt x="434" y="110"/>
                </a:cubicBezTo>
                <a:cubicBezTo>
                  <a:pt x="433" y="111"/>
                  <a:pt x="423" y="101"/>
                  <a:pt x="421" y="100"/>
                </a:cubicBezTo>
                <a:cubicBezTo>
                  <a:pt x="429" y="96"/>
                  <a:pt x="438" y="92"/>
                  <a:pt x="447" y="91"/>
                </a:cubicBezTo>
                <a:cubicBezTo>
                  <a:pt x="453" y="91"/>
                  <a:pt x="458" y="92"/>
                  <a:pt x="463" y="93"/>
                </a:cubicBezTo>
                <a:cubicBezTo>
                  <a:pt x="467" y="94"/>
                  <a:pt x="470" y="97"/>
                  <a:pt x="474" y="99"/>
                </a:cubicBezTo>
                <a:cubicBezTo>
                  <a:pt x="483" y="106"/>
                  <a:pt x="494" y="110"/>
                  <a:pt x="505" y="113"/>
                </a:cubicBezTo>
                <a:cubicBezTo>
                  <a:pt x="514" y="115"/>
                  <a:pt x="523" y="114"/>
                  <a:pt x="532" y="116"/>
                </a:cubicBezTo>
                <a:cubicBezTo>
                  <a:pt x="541" y="117"/>
                  <a:pt x="551" y="120"/>
                  <a:pt x="558" y="126"/>
                </a:cubicBezTo>
                <a:cubicBezTo>
                  <a:pt x="565" y="130"/>
                  <a:pt x="573" y="140"/>
                  <a:pt x="576" y="148"/>
                </a:cubicBezTo>
                <a:cubicBezTo>
                  <a:pt x="577" y="153"/>
                  <a:pt x="577" y="157"/>
                  <a:pt x="575" y="162"/>
                </a:cubicBezTo>
                <a:cubicBezTo>
                  <a:pt x="574" y="167"/>
                  <a:pt x="575" y="172"/>
                  <a:pt x="576" y="177"/>
                </a:cubicBezTo>
                <a:cubicBezTo>
                  <a:pt x="578" y="186"/>
                  <a:pt x="581" y="195"/>
                  <a:pt x="582" y="204"/>
                </a:cubicBezTo>
                <a:cubicBezTo>
                  <a:pt x="581" y="195"/>
                  <a:pt x="579" y="186"/>
                  <a:pt x="577" y="177"/>
                </a:cubicBezTo>
                <a:cubicBezTo>
                  <a:pt x="576" y="172"/>
                  <a:pt x="576" y="167"/>
                  <a:pt x="577" y="162"/>
                </a:cubicBezTo>
                <a:cubicBezTo>
                  <a:pt x="579" y="157"/>
                  <a:pt x="579" y="152"/>
                  <a:pt x="578" y="147"/>
                </a:cubicBezTo>
                <a:cubicBezTo>
                  <a:pt x="587" y="154"/>
                  <a:pt x="599" y="157"/>
                  <a:pt x="609" y="160"/>
                </a:cubicBezTo>
                <a:cubicBezTo>
                  <a:pt x="619" y="163"/>
                  <a:pt x="628" y="166"/>
                  <a:pt x="637" y="171"/>
                </a:cubicBezTo>
                <a:cubicBezTo>
                  <a:pt x="623" y="163"/>
                  <a:pt x="608" y="159"/>
                  <a:pt x="593" y="153"/>
                </a:cubicBezTo>
                <a:cubicBezTo>
                  <a:pt x="581" y="147"/>
                  <a:pt x="577" y="140"/>
                  <a:pt x="569" y="130"/>
                </a:cubicBezTo>
                <a:cubicBezTo>
                  <a:pt x="576" y="128"/>
                  <a:pt x="583" y="127"/>
                  <a:pt x="589" y="130"/>
                </a:cubicBezTo>
                <a:cubicBezTo>
                  <a:pt x="593" y="132"/>
                  <a:pt x="596" y="134"/>
                  <a:pt x="600" y="135"/>
                </a:cubicBezTo>
                <a:cubicBezTo>
                  <a:pt x="613" y="139"/>
                  <a:pt x="627" y="133"/>
                  <a:pt x="640" y="133"/>
                </a:cubicBezTo>
                <a:cubicBezTo>
                  <a:pt x="627" y="131"/>
                  <a:pt x="611" y="136"/>
                  <a:pt x="600" y="131"/>
                </a:cubicBezTo>
                <a:cubicBezTo>
                  <a:pt x="592" y="127"/>
                  <a:pt x="585" y="122"/>
                  <a:pt x="576" y="122"/>
                </a:cubicBezTo>
                <a:cubicBezTo>
                  <a:pt x="573" y="122"/>
                  <a:pt x="571" y="123"/>
                  <a:pt x="568" y="123"/>
                </a:cubicBezTo>
                <a:cubicBezTo>
                  <a:pt x="564" y="124"/>
                  <a:pt x="564" y="124"/>
                  <a:pt x="560" y="121"/>
                </a:cubicBezTo>
                <a:cubicBezTo>
                  <a:pt x="554" y="116"/>
                  <a:pt x="548" y="113"/>
                  <a:pt x="541" y="111"/>
                </a:cubicBezTo>
                <a:cubicBezTo>
                  <a:pt x="565" y="101"/>
                  <a:pt x="592" y="106"/>
                  <a:pt x="616" y="112"/>
                </a:cubicBezTo>
                <a:cubicBezTo>
                  <a:pt x="639" y="118"/>
                  <a:pt x="662" y="127"/>
                  <a:pt x="684" y="138"/>
                </a:cubicBezTo>
                <a:cubicBezTo>
                  <a:pt x="683" y="137"/>
                  <a:pt x="682" y="136"/>
                  <a:pt x="680" y="136"/>
                </a:cubicBezTo>
                <a:cubicBezTo>
                  <a:pt x="678" y="135"/>
                  <a:pt x="683" y="137"/>
                  <a:pt x="680" y="136"/>
                </a:cubicBezTo>
                <a:close/>
                <a:moveTo>
                  <a:pt x="329" y="19"/>
                </a:moveTo>
                <a:cubicBezTo>
                  <a:pt x="321" y="25"/>
                  <a:pt x="313" y="31"/>
                  <a:pt x="306" y="39"/>
                </a:cubicBezTo>
                <a:cubicBezTo>
                  <a:pt x="302" y="43"/>
                  <a:pt x="299" y="48"/>
                  <a:pt x="296" y="53"/>
                </a:cubicBezTo>
                <a:cubicBezTo>
                  <a:pt x="295" y="55"/>
                  <a:pt x="293" y="57"/>
                  <a:pt x="292" y="59"/>
                </a:cubicBezTo>
                <a:cubicBezTo>
                  <a:pt x="291" y="62"/>
                  <a:pt x="290" y="62"/>
                  <a:pt x="286" y="62"/>
                </a:cubicBezTo>
                <a:cubicBezTo>
                  <a:pt x="278" y="64"/>
                  <a:pt x="269" y="66"/>
                  <a:pt x="261" y="70"/>
                </a:cubicBezTo>
                <a:cubicBezTo>
                  <a:pt x="256" y="73"/>
                  <a:pt x="255" y="71"/>
                  <a:pt x="249" y="69"/>
                </a:cubicBezTo>
                <a:cubicBezTo>
                  <a:pt x="244" y="67"/>
                  <a:pt x="239" y="66"/>
                  <a:pt x="234" y="65"/>
                </a:cubicBezTo>
                <a:cubicBezTo>
                  <a:pt x="251" y="47"/>
                  <a:pt x="270" y="29"/>
                  <a:pt x="293" y="20"/>
                </a:cubicBezTo>
                <a:cubicBezTo>
                  <a:pt x="302" y="18"/>
                  <a:pt x="310" y="16"/>
                  <a:pt x="319" y="17"/>
                </a:cubicBezTo>
                <a:cubicBezTo>
                  <a:pt x="320" y="17"/>
                  <a:pt x="330" y="18"/>
                  <a:pt x="329" y="19"/>
                </a:cubicBezTo>
                <a:cubicBezTo>
                  <a:pt x="326" y="20"/>
                  <a:pt x="329" y="18"/>
                  <a:pt x="329" y="19"/>
                </a:cubicBezTo>
                <a:close/>
                <a:moveTo>
                  <a:pt x="367" y="86"/>
                </a:moveTo>
                <a:cubicBezTo>
                  <a:pt x="367" y="85"/>
                  <a:pt x="367" y="85"/>
                  <a:pt x="368" y="85"/>
                </a:cubicBezTo>
                <a:cubicBezTo>
                  <a:pt x="368" y="85"/>
                  <a:pt x="367" y="85"/>
                  <a:pt x="367" y="86"/>
                </a:cubicBezTo>
                <a:close/>
                <a:moveTo>
                  <a:pt x="456" y="87"/>
                </a:moveTo>
                <a:cubicBezTo>
                  <a:pt x="442" y="84"/>
                  <a:pt x="428" y="89"/>
                  <a:pt x="415" y="95"/>
                </a:cubicBezTo>
                <a:cubicBezTo>
                  <a:pt x="415" y="95"/>
                  <a:pt x="416" y="95"/>
                  <a:pt x="416" y="96"/>
                </a:cubicBezTo>
                <a:cubicBezTo>
                  <a:pt x="403" y="87"/>
                  <a:pt x="389" y="81"/>
                  <a:pt x="374" y="78"/>
                </a:cubicBezTo>
                <a:cubicBezTo>
                  <a:pt x="372" y="78"/>
                  <a:pt x="370" y="77"/>
                  <a:pt x="367" y="77"/>
                </a:cubicBezTo>
                <a:cubicBezTo>
                  <a:pt x="366" y="77"/>
                  <a:pt x="365" y="70"/>
                  <a:pt x="365" y="68"/>
                </a:cubicBezTo>
                <a:cubicBezTo>
                  <a:pt x="364" y="63"/>
                  <a:pt x="363" y="58"/>
                  <a:pt x="361" y="53"/>
                </a:cubicBezTo>
                <a:cubicBezTo>
                  <a:pt x="369" y="52"/>
                  <a:pt x="373" y="55"/>
                  <a:pt x="380" y="58"/>
                </a:cubicBezTo>
                <a:cubicBezTo>
                  <a:pt x="388" y="62"/>
                  <a:pt x="398" y="58"/>
                  <a:pt x="407" y="59"/>
                </a:cubicBezTo>
                <a:cubicBezTo>
                  <a:pt x="400" y="57"/>
                  <a:pt x="391" y="59"/>
                  <a:pt x="384" y="56"/>
                </a:cubicBezTo>
                <a:cubicBezTo>
                  <a:pt x="382" y="56"/>
                  <a:pt x="381" y="55"/>
                  <a:pt x="380" y="55"/>
                </a:cubicBezTo>
                <a:cubicBezTo>
                  <a:pt x="376" y="51"/>
                  <a:pt x="372" y="48"/>
                  <a:pt x="366" y="47"/>
                </a:cubicBezTo>
                <a:cubicBezTo>
                  <a:pt x="361" y="47"/>
                  <a:pt x="360" y="48"/>
                  <a:pt x="358" y="43"/>
                </a:cubicBezTo>
                <a:cubicBezTo>
                  <a:pt x="356" y="38"/>
                  <a:pt x="356" y="32"/>
                  <a:pt x="354" y="27"/>
                </a:cubicBezTo>
                <a:cubicBezTo>
                  <a:pt x="350" y="16"/>
                  <a:pt x="373" y="26"/>
                  <a:pt x="377" y="27"/>
                </a:cubicBezTo>
                <a:cubicBezTo>
                  <a:pt x="410" y="39"/>
                  <a:pt x="434" y="63"/>
                  <a:pt x="459" y="87"/>
                </a:cubicBezTo>
                <a:cubicBezTo>
                  <a:pt x="458" y="87"/>
                  <a:pt x="457" y="87"/>
                  <a:pt x="456" y="87"/>
                </a:cubicBezTo>
                <a:cubicBezTo>
                  <a:pt x="452" y="86"/>
                  <a:pt x="457" y="87"/>
                  <a:pt x="456" y="87"/>
                </a:cubicBezTo>
                <a:close/>
              </a:path>
            </a:pathLst>
          </a:custGeom>
          <a:gradFill>
            <a:gsLst>
              <a:gs pos="0">
                <a:srgbClr val="905E36"/>
              </a:gs>
              <a:gs pos="70000">
                <a:srgbClr val="372116"/>
              </a:gs>
            </a:gsLst>
            <a:lin ang="5400000" scaled="1"/>
          </a:gradFill>
          <a:ln w="41275">
            <a:gradFill>
              <a:gsLst>
                <a:gs pos="0">
                  <a:srgbClr val="905E36"/>
                </a:gs>
                <a:gs pos="75000">
                  <a:srgbClr val="372116"/>
                </a:gs>
              </a:gsLst>
              <a:lin ang="5400000" scaled="1"/>
            </a:gradFill>
          </a:ln>
        </p:spPr>
        <p:txBody>
          <a:bodyPr vert="horz" wrap="square" lIns="91440" tIns="45720" rIns="91440" bIns="45720" numCol="1" anchor="t" anchorCtr="0" compatLnSpc="1">
            <a:prstTxWarp prst="textNoShape">
              <a:avLst/>
            </a:prstTxWarp>
          </a:bodyPr>
          <a:lstStyle/>
          <a:p>
            <a:endParaRPr lang="fr-FR" dirty="0"/>
          </a:p>
        </p:txBody>
      </p:sp>
      <p:sp>
        <p:nvSpPr>
          <p:cNvPr id="51" name="ZoneTexte 50">
            <a:extLst>
              <a:ext uri="{FF2B5EF4-FFF2-40B4-BE49-F238E27FC236}">
                <a16:creationId xmlns:a16="http://schemas.microsoft.com/office/drawing/2014/main" id="{0AF51F40-38AE-696D-668D-502897B20E81}"/>
              </a:ext>
            </a:extLst>
          </p:cNvPr>
          <p:cNvSpPr txBox="1"/>
          <p:nvPr/>
        </p:nvSpPr>
        <p:spPr>
          <a:xfrm>
            <a:off x="7658791" y="3808432"/>
            <a:ext cx="491350" cy="648512"/>
          </a:xfrm>
          <a:prstGeom prst="rect">
            <a:avLst/>
          </a:prstGeom>
          <a:solidFill>
            <a:schemeClr val="bg1"/>
          </a:solidFill>
        </p:spPr>
        <p:txBody>
          <a:bodyPr wrap="square" lIns="46800" tIns="46800" rIns="46800" bIns="46800" rtlCol="0">
            <a:spAutoFit/>
          </a:bodyPr>
          <a:lstStyle/>
          <a:p>
            <a:pPr algn="l"/>
            <a:r>
              <a:rPr lang="fr-FR" sz="3600" b="1" dirty="0">
                <a:solidFill>
                  <a:srgbClr val="0079BF"/>
                </a:solidFill>
                <a:cs typeface="Arial" panose="020B0604020202020204" pitchFamily="34" charset="0"/>
              </a:rPr>
              <a:t>1</a:t>
            </a:r>
            <a:endParaRPr lang="fr-FR" sz="3600" b="1" baseline="-25000" dirty="0">
              <a:solidFill>
                <a:srgbClr val="0079BF"/>
              </a:solidFill>
              <a:cs typeface="Arial" panose="020B0604020202020204" pitchFamily="34" charset="0"/>
            </a:endParaRPr>
          </a:p>
        </p:txBody>
      </p:sp>
      <p:sp>
        <p:nvSpPr>
          <p:cNvPr id="52" name="Ligne de connexion">
            <a:extLst>
              <a:ext uri="{FF2B5EF4-FFF2-40B4-BE49-F238E27FC236}">
                <a16:creationId xmlns:a16="http://schemas.microsoft.com/office/drawing/2014/main" id="{C99A1CDB-3F9A-D23E-B02A-913C4243F40A}"/>
              </a:ext>
            </a:extLst>
          </p:cNvPr>
          <p:cNvSpPr/>
          <p:nvPr/>
        </p:nvSpPr>
        <p:spPr>
          <a:xfrm flipH="1">
            <a:off x="9266894" y="5400325"/>
            <a:ext cx="1256973" cy="2821486"/>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7 w 27316"/>
              <a:gd name="connsiteY0" fmla="*/ 31438 h 31438"/>
              <a:gd name="connsiteX1" fmla="*/ 27316 w 27316"/>
              <a:gd name="connsiteY1" fmla="*/ 0 h 31438"/>
              <a:gd name="connsiteX0" fmla="*/ 1169 w 28478"/>
              <a:gd name="connsiteY0" fmla="*/ 31438 h 31438"/>
              <a:gd name="connsiteX1" fmla="*/ 28478 w 28478"/>
              <a:gd name="connsiteY1" fmla="*/ 0 h 31438"/>
              <a:gd name="connsiteX0" fmla="*/ 1261 w 27395"/>
              <a:gd name="connsiteY0" fmla="*/ 30896 h 30896"/>
              <a:gd name="connsiteX1" fmla="*/ 27395 w 27395"/>
              <a:gd name="connsiteY1" fmla="*/ 0 h 30896"/>
              <a:gd name="connsiteX0" fmla="*/ 1566 w 27700"/>
              <a:gd name="connsiteY0" fmla="*/ 30896 h 30896"/>
              <a:gd name="connsiteX1" fmla="*/ 27700 w 27700"/>
              <a:gd name="connsiteY1" fmla="*/ 0 h 30896"/>
            </a:gdLst>
            <a:ahLst/>
            <a:cxnLst>
              <a:cxn ang="0">
                <a:pos x="connsiteX0" y="connsiteY0"/>
              </a:cxn>
              <a:cxn ang="0">
                <a:pos x="connsiteX1" y="connsiteY1"/>
              </a:cxn>
            </a:cxnLst>
            <a:rect l="l" t="t" r="r" b="b"/>
            <a:pathLst>
              <a:path w="27700" h="30896" extrusionOk="0">
                <a:moveTo>
                  <a:pt x="1566" y="30896"/>
                </a:moveTo>
                <a:cubicBezTo>
                  <a:pt x="-3192" y="16063"/>
                  <a:pt x="2161" y="6543"/>
                  <a:pt x="2770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3" name="Ligne de connexion">
            <a:extLst>
              <a:ext uri="{FF2B5EF4-FFF2-40B4-BE49-F238E27FC236}">
                <a16:creationId xmlns:a16="http://schemas.microsoft.com/office/drawing/2014/main" id="{A7C92F6F-2026-358B-2DF2-EDA70C5B1E7B}"/>
              </a:ext>
            </a:extLst>
          </p:cNvPr>
          <p:cNvSpPr/>
          <p:nvPr/>
        </p:nvSpPr>
        <p:spPr>
          <a:xfrm>
            <a:off x="7457129" y="3119425"/>
            <a:ext cx="939536" cy="2477160"/>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5" name="Ligne de connexion">
            <a:extLst>
              <a:ext uri="{FF2B5EF4-FFF2-40B4-BE49-F238E27FC236}">
                <a16:creationId xmlns:a16="http://schemas.microsoft.com/office/drawing/2014/main" id="{4E15BDCB-710C-CF8C-6F57-3657E41055AF}"/>
              </a:ext>
            </a:extLst>
          </p:cNvPr>
          <p:cNvSpPr/>
          <p:nvPr/>
        </p:nvSpPr>
        <p:spPr>
          <a:xfrm flipH="1">
            <a:off x="9444704" y="5499291"/>
            <a:ext cx="1511000" cy="4429693"/>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1927 w 30244"/>
              <a:gd name="connsiteY0" fmla="*/ 23136 h 23136"/>
              <a:gd name="connsiteX1" fmla="*/ 30244 w 30244"/>
              <a:gd name="connsiteY1" fmla="*/ 0 h 23136"/>
              <a:gd name="connsiteX0" fmla="*/ 1462 w 36496"/>
              <a:gd name="connsiteY0" fmla="*/ 21969 h 21969"/>
              <a:gd name="connsiteX1" fmla="*/ 36496 w 36496"/>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4362"/>
              <a:gd name="connsiteY0" fmla="*/ 22339 h 22339"/>
              <a:gd name="connsiteX1" fmla="*/ 34362 w 34362"/>
              <a:gd name="connsiteY1" fmla="*/ 0 h 22339"/>
              <a:gd name="connsiteX0" fmla="*/ 0 w 33858"/>
              <a:gd name="connsiteY0" fmla="*/ 22806 h 22806"/>
              <a:gd name="connsiteX1" fmla="*/ 33858 w 33858"/>
              <a:gd name="connsiteY1" fmla="*/ 0 h 22806"/>
              <a:gd name="connsiteX0" fmla="*/ 0 w 33298"/>
              <a:gd name="connsiteY0" fmla="*/ 22612 h 22612"/>
              <a:gd name="connsiteX1" fmla="*/ 33298 w 33298"/>
              <a:gd name="connsiteY1" fmla="*/ 0 h 22612"/>
            </a:gdLst>
            <a:ahLst/>
            <a:cxnLst>
              <a:cxn ang="0">
                <a:pos x="connsiteX0" y="connsiteY0"/>
              </a:cxn>
              <a:cxn ang="0">
                <a:pos x="connsiteX1" y="connsiteY1"/>
              </a:cxn>
            </a:cxnLst>
            <a:rect l="l" t="t" r="r" b="b"/>
            <a:pathLst>
              <a:path w="33298" h="22612" extrusionOk="0">
                <a:moveTo>
                  <a:pt x="0" y="22612"/>
                </a:moveTo>
                <a:cubicBezTo>
                  <a:pt x="4142" y="5369"/>
                  <a:pt x="8095" y="3771"/>
                  <a:pt x="33298"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6" name="ZoneTexte 55">
            <a:extLst>
              <a:ext uri="{FF2B5EF4-FFF2-40B4-BE49-F238E27FC236}">
                <a16:creationId xmlns:a16="http://schemas.microsoft.com/office/drawing/2014/main" id="{D208B066-53D9-D40A-E5CA-9978A03FF4EC}"/>
              </a:ext>
            </a:extLst>
          </p:cNvPr>
          <p:cNvSpPr txBox="1"/>
          <p:nvPr/>
        </p:nvSpPr>
        <p:spPr>
          <a:xfrm>
            <a:off x="8033408" y="2368798"/>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57" name="ZoneTexte 56">
            <a:extLst>
              <a:ext uri="{FF2B5EF4-FFF2-40B4-BE49-F238E27FC236}">
                <a16:creationId xmlns:a16="http://schemas.microsoft.com/office/drawing/2014/main" id="{2F932AC3-AC39-E18E-CAC4-3CA657D487B3}"/>
              </a:ext>
            </a:extLst>
          </p:cNvPr>
          <p:cNvSpPr txBox="1"/>
          <p:nvPr/>
        </p:nvSpPr>
        <p:spPr>
          <a:xfrm>
            <a:off x="10002761" y="5137030"/>
            <a:ext cx="491350" cy="648512"/>
          </a:xfrm>
          <a:prstGeom prst="rect">
            <a:avLst/>
          </a:prstGeom>
          <a:noFill/>
        </p:spPr>
        <p:txBody>
          <a:bodyPr wrap="square" lIns="46800" tIns="46800" rIns="46800" bIns="46800" rtlCol="0">
            <a:spAutoFit/>
          </a:bodyPr>
          <a:lstStyle/>
          <a:p>
            <a:pPr algn="l"/>
            <a:r>
              <a:rPr lang="fr-FR" sz="3600" b="1" dirty="0">
                <a:solidFill>
                  <a:srgbClr val="0079BF"/>
                </a:solidFill>
                <a:cs typeface="Arial" panose="020B0604020202020204" pitchFamily="34" charset="0"/>
              </a:rPr>
              <a:t>2</a:t>
            </a:r>
            <a:endParaRPr lang="fr-FR" sz="3600" b="1" baseline="-25000" dirty="0">
              <a:solidFill>
                <a:srgbClr val="0079BF"/>
              </a:solidFill>
              <a:cs typeface="Arial" panose="020B0604020202020204" pitchFamily="34" charset="0"/>
            </a:endParaRPr>
          </a:p>
        </p:txBody>
      </p:sp>
      <p:pic>
        <p:nvPicPr>
          <p:cNvPr id="66" name="Image 65">
            <a:extLst>
              <a:ext uri="{FF2B5EF4-FFF2-40B4-BE49-F238E27FC236}">
                <a16:creationId xmlns:a16="http://schemas.microsoft.com/office/drawing/2014/main" id="{9AB5D2B3-A19A-E4E5-79C1-C1B592180569}"/>
              </a:ext>
            </a:extLst>
          </p:cNvPr>
          <p:cNvPicPr>
            <a:picLocks noChangeAspect="1"/>
          </p:cNvPicPr>
          <p:nvPr/>
        </p:nvPicPr>
        <p:blipFill>
          <a:blip r:embed="rId4"/>
          <a:stretch>
            <a:fillRect/>
          </a:stretch>
        </p:blipFill>
        <p:spPr>
          <a:xfrm rot="3194487">
            <a:off x="7166642" y="8300567"/>
            <a:ext cx="1057786" cy="1077489"/>
          </a:xfrm>
          <a:prstGeom prst="rect">
            <a:avLst/>
          </a:prstGeom>
        </p:spPr>
      </p:pic>
      <p:sp>
        <p:nvSpPr>
          <p:cNvPr id="67" name="Ligne de connexion">
            <a:extLst>
              <a:ext uri="{FF2B5EF4-FFF2-40B4-BE49-F238E27FC236}">
                <a16:creationId xmlns:a16="http://schemas.microsoft.com/office/drawing/2014/main" id="{35D46219-613E-28C6-1375-5794D944B4F5}"/>
              </a:ext>
            </a:extLst>
          </p:cNvPr>
          <p:cNvSpPr/>
          <p:nvPr/>
        </p:nvSpPr>
        <p:spPr>
          <a:xfrm>
            <a:off x="8023157" y="6952373"/>
            <a:ext cx="497062" cy="1367550"/>
          </a:xfrm>
          <a:custGeom>
            <a:avLst/>
            <a:gdLst>
              <a:gd name="connsiteX0" fmla="*/ 8015 w 22171"/>
              <a:gd name="connsiteY0" fmla="*/ 17017 h 17017"/>
              <a:gd name="connsiteX1" fmla="*/ 22171 w 22171"/>
              <a:gd name="connsiteY1" fmla="*/ 0 h 17017"/>
              <a:gd name="connsiteX0" fmla="*/ 0 w 14156"/>
              <a:gd name="connsiteY0" fmla="*/ 17017 h 17017"/>
              <a:gd name="connsiteX1" fmla="*/ 14156 w 14156"/>
              <a:gd name="connsiteY1" fmla="*/ 0 h 17017"/>
              <a:gd name="connsiteX0" fmla="*/ 0 w 14156"/>
              <a:gd name="connsiteY0" fmla="*/ 17017 h 17017"/>
              <a:gd name="connsiteX1" fmla="*/ 14156 w 14156"/>
              <a:gd name="connsiteY1" fmla="*/ 0 h 17017"/>
              <a:gd name="connsiteX0" fmla="*/ 0 w 14156"/>
              <a:gd name="connsiteY0" fmla="*/ 19354 h 19354"/>
              <a:gd name="connsiteX1" fmla="*/ 14156 w 14156"/>
              <a:gd name="connsiteY1" fmla="*/ 0 h 19354"/>
            </a:gdLst>
            <a:ahLst/>
            <a:cxnLst>
              <a:cxn ang="0">
                <a:pos x="connsiteX0" y="connsiteY0"/>
              </a:cxn>
              <a:cxn ang="0">
                <a:pos x="connsiteX1" y="connsiteY1"/>
              </a:cxn>
            </a:cxnLst>
            <a:rect l="l" t="t" r="r" b="b"/>
            <a:pathLst>
              <a:path w="14156" h="19354" extrusionOk="0">
                <a:moveTo>
                  <a:pt x="0" y="19354"/>
                </a:moveTo>
                <a:cubicBezTo>
                  <a:pt x="1893" y="8855"/>
                  <a:pt x="2633" y="4081"/>
                  <a:pt x="14156" y="0"/>
                </a:cubicBezTo>
              </a:path>
            </a:pathLst>
          </a:custGeom>
          <a:ln w="88900" cap="rnd">
            <a:solidFill>
              <a:schemeClr val="bg1">
                <a:lumMod val="65000"/>
              </a:schemeClr>
            </a:solidFill>
            <a:prstDash val="sysDash"/>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68" name="ZoneTexte 67">
            <a:extLst>
              <a:ext uri="{FF2B5EF4-FFF2-40B4-BE49-F238E27FC236}">
                <a16:creationId xmlns:a16="http://schemas.microsoft.com/office/drawing/2014/main" id="{2A72DEE2-F7DD-ED34-7C74-75B4D5D54CB8}"/>
              </a:ext>
            </a:extLst>
          </p:cNvPr>
          <p:cNvSpPr txBox="1"/>
          <p:nvPr/>
        </p:nvSpPr>
        <p:spPr>
          <a:xfrm>
            <a:off x="5979455" y="7900180"/>
            <a:ext cx="1657992" cy="648512"/>
          </a:xfrm>
          <a:prstGeom prst="rect">
            <a:avLst/>
          </a:prstGeom>
          <a:noFill/>
        </p:spPr>
        <p:txBody>
          <a:bodyPr wrap="square" lIns="46800" tIns="46800" rIns="46800" bIns="46800" rtlCol="0">
            <a:spAutoFit/>
          </a:bodyPr>
          <a:lstStyle/>
          <a:p>
            <a:pPr algn="l"/>
            <a:r>
              <a:rPr lang="fr-FR" sz="3600" b="1" dirty="0">
                <a:solidFill>
                  <a:schemeClr val="bg1">
                    <a:lumMod val="65000"/>
                  </a:schemeClr>
                </a:solidFill>
                <a:cs typeface="Arial" panose="020B0604020202020204" pitchFamily="34" charset="0"/>
              </a:rPr>
              <a:t>Litière</a:t>
            </a:r>
            <a:endParaRPr lang="fr-FR" sz="3600" b="1" baseline="-25000" dirty="0">
              <a:solidFill>
                <a:schemeClr val="bg1">
                  <a:lumMod val="65000"/>
                </a:schemeClr>
              </a:solidFill>
              <a:cs typeface="Arial" panose="020B0604020202020204" pitchFamily="34" charset="0"/>
            </a:endParaRPr>
          </a:p>
        </p:txBody>
      </p:sp>
      <p:sp>
        <p:nvSpPr>
          <p:cNvPr id="69" name="ZoneTexte 68">
            <a:extLst>
              <a:ext uri="{FF2B5EF4-FFF2-40B4-BE49-F238E27FC236}">
                <a16:creationId xmlns:a16="http://schemas.microsoft.com/office/drawing/2014/main" id="{2FE03B75-94F4-D19C-94D7-FC2FF268039B}"/>
              </a:ext>
            </a:extLst>
          </p:cNvPr>
          <p:cNvSpPr txBox="1"/>
          <p:nvPr/>
        </p:nvSpPr>
        <p:spPr>
          <a:xfrm>
            <a:off x="212750" y="12756007"/>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Chapin</a:t>
            </a:r>
            <a:r>
              <a:rPr lang="fr-FR" sz="2400" i="1" dirty="0">
                <a:solidFill>
                  <a:schemeClr val="bg1">
                    <a:lumMod val="65000"/>
                  </a:schemeClr>
                </a:solidFill>
                <a:latin typeface="+mj-lt"/>
                <a:cs typeface="Arial" panose="020B0604020202020204" pitchFamily="34" charset="0"/>
              </a:rPr>
              <a:t> et al.</a:t>
            </a:r>
            <a:r>
              <a:rPr lang="fr-FR" sz="2400" cap="small" dirty="0">
                <a:solidFill>
                  <a:schemeClr val="bg1">
                    <a:lumMod val="65000"/>
                  </a:schemeClr>
                </a:solidFill>
                <a:latin typeface="+mj-lt"/>
                <a:cs typeface="Arial" panose="020B0604020202020204" pitchFamily="34" charset="0"/>
              </a:rPr>
              <a:t>, 2002</a:t>
            </a:r>
            <a:endParaRPr lang="fr-FR" sz="2400" dirty="0">
              <a:solidFill>
                <a:schemeClr val="bg1">
                  <a:lumMod val="65000"/>
                </a:schemeClr>
              </a:solidFill>
              <a:latin typeface="+mj-lt"/>
              <a:cs typeface="Arial" panose="020B0604020202020204" pitchFamily="34" charset="0"/>
            </a:endParaRPr>
          </a:p>
        </p:txBody>
      </p:sp>
      <p:sp>
        <p:nvSpPr>
          <p:cNvPr id="2" name="ZoneTexte 1">
            <a:extLst>
              <a:ext uri="{FF2B5EF4-FFF2-40B4-BE49-F238E27FC236}">
                <a16:creationId xmlns:a16="http://schemas.microsoft.com/office/drawing/2014/main" id="{75918754-6F81-C002-F23C-AB704020ABE3}"/>
              </a:ext>
            </a:extLst>
          </p:cNvPr>
          <p:cNvSpPr txBox="1"/>
          <p:nvPr/>
        </p:nvSpPr>
        <p:spPr>
          <a:xfrm>
            <a:off x="1210259" y="2517957"/>
            <a:ext cx="5397535" cy="3831213"/>
          </a:xfrm>
          <a:prstGeom prst="roundRect">
            <a:avLst>
              <a:gd name="adj" fmla="val 10467"/>
            </a:avLst>
          </a:prstGeom>
          <a:noFill/>
          <a:ln w="63500" cap="rnd">
            <a:solidFill>
              <a:srgbClr val="0079BF"/>
            </a:solidFill>
            <a:prstDash val="sysDot"/>
          </a:ln>
        </p:spPr>
        <p:txBody>
          <a:bodyPr wrap="square" lIns="144000" tIns="72000" rIns="72000" bIns="72000" rtlCol="0">
            <a:noAutofit/>
          </a:bodyPr>
          <a:lstStyle/>
          <a:p>
            <a:pPr algn="ctr">
              <a:spcAft>
                <a:spcPts val="1800"/>
              </a:spcAft>
            </a:pPr>
            <a:r>
              <a:rPr lang="fr-FR" sz="4800" b="1" dirty="0">
                <a:solidFill>
                  <a:srgbClr val="0079BF"/>
                </a:solidFill>
                <a:cs typeface="Arial" panose="020B0604020202020204" pitchFamily="34" charset="0"/>
              </a:rPr>
              <a:t>ENTRÉES DE C (~122 Pg C)</a:t>
            </a:r>
          </a:p>
          <a:p>
            <a:pPr marL="534988" indent="-534988" algn="l">
              <a:buFont typeface="+mj-lt"/>
              <a:buAutoNum type="arabicPeriod"/>
            </a:pPr>
            <a:r>
              <a:rPr lang="fr-FR" sz="3600" b="1" dirty="0">
                <a:solidFill>
                  <a:srgbClr val="0079BF"/>
                </a:solidFill>
                <a:cs typeface="Arial" panose="020B0604020202020204" pitchFamily="34" charset="0"/>
              </a:rPr>
              <a:t>Photosynthèse</a:t>
            </a:r>
          </a:p>
          <a:p>
            <a:pPr marL="534988" indent="-534988" algn="l">
              <a:buFont typeface="+mj-lt"/>
              <a:buAutoNum type="arabicPeriod"/>
            </a:pPr>
            <a:r>
              <a:rPr lang="fr-FR" sz="3600" b="1" dirty="0">
                <a:solidFill>
                  <a:srgbClr val="0079BF"/>
                </a:solidFill>
                <a:cs typeface="Arial" panose="020B0604020202020204" pitchFamily="34" charset="0"/>
              </a:rPr>
              <a:t>Répartition des photo-assimilats</a:t>
            </a:r>
            <a:endParaRPr lang="fr-FR" sz="3600" dirty="0">
              <a:solidFill>
                <a:srgbClr val="0079BF"/>
              </a:solidFill>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49">
            <a:extLst>
              <a:ext uri="{FF2B5EF4-FFF2-40B4-BE49-F238E27FC236}">
                <a16:creationId xmlns:a16="http://schemas.microsoft.com/office/drawing/2014/main" id="{E1744353-1A35-0A7F-FA02-D40A228F3052}"/>
              </a:ext>
            </a:extLst>
          </p:cNvPr>
          <p:cNvPicPr>
            <a:picLocks noChangeAspect="1"/>
          </p:cNvPicPr>
          <p:nvPr/>
        </p:nvPicPr>
        <p:blipFill>
          <a:blip r:embed="rId3">
            <a:lum bright="10000"/>
          </a:blip>
          <a:stretch>
            <a:fillRect/>
          </a:stretch>
        </p:blipFill>
        <p:spPr>
          <a:xfrm>
            <a:off x="6569381" y="8623850"/>
            <a:ext cx="7944286" cy="5130229"/>
          </a:xfrm>
          <a:prstGeom prst="rect">
            <a:avLst/>
          </a:prstGeom>
        </p:spPr>
      </p:pic>
      <p:pic>
        <p:nvPicPr>
          <p:cNvPr id="81" name="Image 80">
            <a:extLst>
              <a:ext uri="{FF2B5EF4-FFF2-40B4-BE49-F238E27FC236}">
                <a16:creationId xmlns:a16="http://schemas.microsoft.com/office/drawing/2014/main" id="{DE7330B8-3369-5BDA-2B83-4F65E4E517FF}"/>
              </a:ext>
            </a:extLst>
          </p:cNvPr>
          <p:cNvPicPr>
            <a:picLocks noChangeAspect="1"/>
          </p:cNvPicPr>
          <p:nvPr/>
        </p:nvPicPr>
        <p:blipFill>
          <a:blip r:embed="rId4"/>
          <a:stretch>
            <a:fillRect/>
          </a:stretch>
        </p:blipFill>
        <p:spPr>
          <a:xfrm>
            <a:off x="7069749" y="2849621"/>
            <a:ext cx="6711876" cy="6049719"/>
          </a:xfrm>
          <a:prstGeom prst="rect">
            <a:avLst/>
          </a:prstGeom>
        </p:spPr>
      </p:pic>
      <p:sp>
        <p:nvSpPr>
          <p:cNvPr id="52" name="Freeform 5">
            <a:extLst>
              <a:ext uri="{FF2B5EF4-FFF2-40B4-BE49-F238E27FC236}">
                <a16:creationId xmlns:a16="http://schemas.microsoft.com/office/drawing/2014/main" id="{28B1D6FF-854F-7C8B-56F5-F3F522F9837E}"/>
              </a:ext>
            </a:extLst>
          </p:cNvPr>
          <p:cNvSpPr>
            <a:spLocks noEditPoints="1"/>
          </p:cNvSpPr>
          <p:nvPr/>
        </p:nvSpPr>
        <p:spPr bwMode="auto">
          <a:xfrm>
            <a:off x="7622743" y="8691118"/>
            <a:ext cx="6308752" cy="3659894"/>
          </a:xfrm>
          <a:custGeom>
            <a:avLst/>
            <a:gdLst>
              <a:gd name="T0" fmla="*/ 513 w 684"/>
              <a:gd name="T1" fmla="*/ 87 h 364"/>
              <a:gd name="T2" fmla="*/ 478 w 684"/>
              <a:gd name="T3" fmla="*/ 56 h 364"/>
              <a:gd name="T4" fmla="*/ 436 w 684"/>
              <a:gd name="T5" fmla="*/ 41 h 364"/>
              <a:gd name="T6" fmla="*/ 218 w 684"/>
              <a:gd name="T7" fmla="*/ 60 h 364"/>
              <a:gd name="T8" fmla="*/ 213 w 684"/>
              <a:gd name="T9" fmla="*/ 65 h 364"/>
              <a:gd name="T10" fmla="*/ 141 w 684"/>
              <a:gd name="T11" fmla="*/ 84 h 364"/>
              <a:gd name="T12" fmla="*/ 132 w 684"/>
              <a:gd name="T13" fmla="*/ 85 h 364"/>
              <a:gd name="T14" fmla="*/ 141 w 684"/>
              <a:gd name="T15" fmla="*/ 123 h 364"/>
              <a:gd name="T16" fmla="*/ 71 w 684"/>
              <a:gd name="T17" fmla="*/ 146 h 364"/>
              <a:gd name="T18" fmla="*/ 34 w 684"/>
              <a:gd name="T19" fmla="*/ 191 h 364"/>
              <a:gd name="T20" fmla="*/ 122 w 684"/>
              <a:gd name="T21" fmla="*/ 191 h 364"/>
              <a:gd name="T22" fmla="*/ 139 w 684"/>
              <a:gd name="T23" fmla="*/ 184 h 364"/>
              <a:gd name="T24" fmla="*/ 225 w 684"/>
              <a:gd name="T25" fmla="*/ 73 h 364"/>
              <a:gd name="T26" fmla="*/ 185 w 684"/>
              <a:gd name="T27" fmla="*/ 123 h 364"/>
              <a:gd name="T28" fmla="*/ 238 w 684"/>
              <a:gd name="T29" fmla="*/ 126 h 364"/>
              <a:gd name="T30" fmla="*/ 183 w 684"/>
              <a:gd name="T31" fmla="*/ 170 h 364"/>
              <a:gd name="T32" fmla="*/ 249 w 684"/>
              <a:gd name="T33" fmla="*/ 132 h 364"/>
              <a:gd name="T34" fmla="*/ 273 w 684"/>
              <a:gd name="T35" fmla="*/ 145 h 364"/>
              <a:gd name="T36" fmla="*/ 302 w 684"/>
              <a:gd name="T37" fmla="*/ 158 h 364"/>
              <a:gd name="T38" fmla="*/ 338 w 684"/>
              <a:gd name="T39" fmla="*/ 46 h 364"/>
              <a:gd name="T40" fmla="*/ 331 w 684"/>
              <a:gd name="T41" fmla="*/ 73 h 364"/>
              <a:gd name="T42" fmla="*/ 288 w 684"/>
              <a:gd name="T43" fmla="*/ 179 h 364"/>
              <a:gd name="T44" fmla="*/ 189 w 684"/>
              <a:gd name="T45" fmla="*/ 199 h 364"/>
              <a:gd name="T46" fmla="*/ 218 w 684"/>
              <a:gd name="T47" fmla="*/ 230 h 364"/>
              <a:gd name="T48" fmla="*/ 262 w 684"/>
              <a:gd name="T49" fmla="*/ 217 h 364"/>
              <a:gd name="T50" fmla="*/ 259 w 684"/>
              <a:gd name="T51" fmla="*/ 268 h 364"/>
              <a:gd name="T52" fmla="*/ 296 w 684"/>
              <a:gd name="T53" fmla="*/ 279 h 364"/>
              <a:gd name="T54" fmla="*/ 264 w 684"/>
              <a:gd name="T55" fmla="*/ 313 h 364"/>
              <a:gd name="T56" fmla="*/ 282 w 684"/>
              <a:gd name="T57" fmla="*/ 300 h 364"/>
              <a:gd name="T58" fmla="*/ 318 w 684"/>
              <a:gd name="T59" fmla="*/ 289 h 364"/>
              <a:gd name="T60" fmla="*/ 334 w 684"/>
              <a:gd name="T61" fmla="*/ 282 h 364"/>
              <a:gd name="T62" fmla="*/ 334 w 684"/>
              <a:gd name="T63" fmla="*/ 157 h 364"/>
              <a:gd name="T64" fmla="*/ 348 w 684"/>
              <a:gd name="T65" fmla="*/ 144 h 364"/>
              <a:gd name="T66" fmla="*/ 369 w 684"/>
              <a:gd name="T67" fmla="*/ 198 h 364"/>
              <a:gd name="T68" fmla="*/ 411 w 684"/>
              <a:gd name="T69" fmla="*/ 166 h 364"/>
              <a:gd name="T70" fmla="*/ 350 w 684"/>
              <a:gd name="T71" fmla="*/ 219 h 364"/>
              <a:gd name="T72" fmla="*/ 339 w 684"/>
              <a:gd name="T73" fmla="*/ 262 h 364"/>
              <a:gd name="T74" fmla="*/ 382 w 684"/>
              <a:gd name="T75" fmla="*/ 270 h 364"/>
              <a:gd name="T76" fmla="*/ 406 w 684"/>
              <a:gd name="T77" fmla="*/ 211 h 364"/>
              <a:gd name="T78" fmla="*/ 439 w 684"/>
              <a:gd name="T79" fmla="*/ 251 h 364"/>
              <a:gd name="T80" fmla="*/ 472 w 684"/>
              <a:gd name="T81" fmla="*/ 235 h 364"/>
              <a:gd name="T82" fmla="*/ 495 w 684"/>
              <a:gd name="T83" fmla="*/ 202 h 364"/>
              <a:gd name="T84" fmla="*/ 511 w 684"/>
              <a:gd name="T85" fmla="*/ 185 h 364"/>
              <a:gd name="T86" fmla="*/ 439 w 684"/>
              <a:gd name="T87" fmla="*/ 176 h 364"/>
              <a:gd name="T88" fmla="*/ 436 w 684"/>
              <a:gd name="T89" fmla="*/ 123 h 364"/>
              <a:gd name="T90" fmla="*/ 481 w 684"/>
              <a:gd name="T91" fmla="*/ 141 h 364"/>
              <a:gd name="T92" fmla="*/ 472 w 684"/>
              <a:gd name="T93" fmla="*/ 125 h 364"/>
              <a:gd name="T94" fmla="*/ 463 w 684"/>
              <a:gd name="T95" fmla="*/ 93 h 364"/>
              <a:gd name="T96" fmla="*/ 575 w 684"/>
              <a:gd name="T97" fmla="*/ 162 h 364"/>
              <a:gd name="T98" fmla="*/ 609 w 684"/>
              <a:gd name="T99" fmla="*/ 160 h 364"/>
              <a:gd name="T100" fmla="*/ 640 w 684"/>
              <a:gd name="T101" fmla="*/ 133 h 364"/>
              <a:gd name="T102" fmla="*/ 616 w 684"/>
              <a:gd name="T103" fmla="*/ 112 h 364"/>
              <a:gd name="T104" fmla="*/ 296 w 684"/>
              <a:gd name="T105" fmla="*/ 53 h 364"/>
              <a:gd name="T106" fmla="*/ 293 w 684"/>
              <a:gd name="T107" fmla="*/ 20 h 364"/>
              <a:gd name="T108" fmla="*/ 367 w 684"/>
              <a:gd name="T109" fmla="*/ 86 h 364"/>
              <a:gd name="T110" fmla="*/ 365 w 684"/>
              <a:gd name="T111" fmla="*/ 68 h 364"/>
              <a:gd name="T112" fmla="*/ 366 w 684"/>
              <a:gd name="T113" fmla="*/ 47 h 364"/>
              <a:gd name="T114" fmla="*/ 456 w 684"/>
              <a:gd name="T115" fmla="*/ 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4" h="364">
                <a:moveTo>
                  <a:pt x="680" y="136"/>
                </a:moveTo>
                <a:cubicBezTo>
                  <a:pt x="650" y="119"/>
                  <a:pt x="617" y="104"/>
                  <a:pt x="583" y="99"/>
                </a:cubicBezTo>
                <a:cubicBezTo>
                  <a:pt x="566" y="97"/>
                  <a:pt x="550" y="99"/>
                  <a:pt x="533" y="104"/>
                </a:cubicBezTo>
                <a:cubicBezTo>
                  <a:pt x="519" y="108"/>
                  <a:pt x="503" y="102"/>
                  <a:pt x="491" y="95"/>
                </a:cubicBezTo>
                <a:cubicBezTo>
                  <a:pt x="508" y="91"/>
                  <a:pt x="523" y="84"/>
                  <a:pt x="539" y="82"/>
                </a:cubicBezTo>
                <a:cubicBezTo>
                  <a:pt x="531" y="83"/>
                  <a:pt x="522" y="85"/>
                  <a:pt x="513" y="87"/>
                </a:cubicBezTo>
                <a:cubicBezTo>
                  <a:pt x="507" y="89"/>
                  <a:pt x="501" y="90"/>
                  <a:pt x="495" y="92"/>
                </a:cubicBezTo>
                <a:cubicBezTo>
                  <a:pt x="491" y="92"/>
                  <a:pt x="489" y="94"/>
                  <a:pt x="486" y="92"/>
                </a:cubicBezTo>
                <a:cubicBezTo>
                  <a:pt x="483" y="90"/>
                  <a:pt x="480" y="88"/>
                  <a:pt x="478" y="85"/>
                </a:cubicBezTo>
                <a:cubicBezTo>
                  <a:pt x="466" y="76"/>
                  <a:pt x="458" y="63"/>
                  <a:pt x="447" y="53"/>
                </a:cubicBezTo>
                <a:cubicBezTo>
                  <a:pt x="455" y="51"/>
                  <a:pt x="462" y="50"/>
                  <a:pt x="470" y="53"/>
                </a:cubicBezTo>
                <a:cubicBezTo>
                  <a:pt x="472" y="54"/>
                  <a:pt x="475" y="55"/>
                  <a:pt x="478" y="56"/>
                </a:cubicBezTo>
                <a:cubicBezTo>
                  <a:pt x="491" y="59"/>
                  <a:pt x="506" y="53"/>
                  <a:pt x="520" y="52"/>
                </a:cubicBezTo>
                <a:cubicBezTo>
                  <a:pt x="507" y="51"/>
                  <a:pt x="491" y="57"/>
                  <a:pt x="479" y="53"/>
                </a:cubicBezTo>
                <a:cubicBezTo>
                  <a:pt x="476" y="52"/>
                  <a:pt x="472" y="49"/>
                  <a:pt x="470" y="48"/>
                </a:cubicBezTo>
                <a:cubicBezTo>
                  <a:pt x="462" y="44"/>
                  <a:pt x="454" y="45"/>
                  <a:pt x="446" y="46"/>
                </a:cubicBezTo>
                <a:cubicBezTo>
                  <a:pt x="444" y="47"/>
                  <a:pt x="443" y="47"/>
                  <a:pt x="442" y="47"/>
                </a:cubicBezTo>
                <a:cubicBezTo>
                  <a:pt x="440" y="45"/>
                  <a:pt x="438" y="43"/>
                  <a:pt x="436" y="41"/>
                </a:cubicBezTo>
                <a:cubicBezTo>
                  <a:pt x="432" y="38"/>
                  <a:pt x="427" y="34"/>
                  <a:pt x="423" y="31"/>
                </a:cubicBezTo>
                <a:cubicBezTo>
                  <a:pt x="416" y="25"/>
                  <a:pt x="408" y="20"/>
                  <a:pt x="400" y="16"/>
                </a:cubicBezTo>
                <a:cubicBezTo>
                  <a:pt x="388" y="10"/>
                  <a:pt x="376" y="5"/>
                  <a:pt x="363" y="4"/>
                </a:cubicBezTo>
                <a:cubicBezTo>
                  <a:pt x="342" y="3"/>
                  <a:pt x="321" y="2"/>
                  <a:pt x="300" y="1"/>
                </a:cubicBezTo>
                <a:cubicBezTo>
                  <a:pt x="284" y="0"/>
                  <a:pt x="273" y="8"/>
                  <a:pt x="261" y="17"/>
                </a:cubicBezTo>
                <a:cubicBezTo>
                  <a:pt x="244" y="29"/>
                  <a:pt x="231" y="45"/>
                  <a:pt x="218" y="60"/>
                </a:cubicBezTo>
                <a:cubicBezTo>
                  <a:pt x="213" y="55"/>
                  <a:pt x="207" y="50"/>
                  <a:pt x="200" y="49"/>
                </a:cubicBezTo>
                <a:cubicBezTo>
                  <a:pt x="196" y="48"/>
                  <a:pt x="192" y="48"/>
                  <a:pt x="189" y="47"/>
                </a:cubicBezTo>
                <a:cubicBezTo>
                  <a:pt x="176" y="42"/>
                  <a:pt x="165" y="34"/>
                  <a:pt x="154" y="27"/>
                </a:cubicBezTo>
                <a:cubicBezTo>
                  <a:pt x="164" y="35"/>
                  <a:pt x="175" y="44"/>
                  <a:pt x="187" y="50"/>
                </a:cubicBezTo>
                <a:cubicBezTo>
                  <a:pt x="191" y="51"/>
                  <a:pt x="195" y="52"/>
                  <a:pt x="199" y="53"/>
                </a:cubicBezTo>
                <a:cubicBezTo>
                  <a:pt x="202" y="54"/>
                  <a:pt x="215" y="63"/>
                  <a:pt x="213" y="65"/>
                </a:cubicBezTo>
                <a:cubicBezTo>
                  <a:pt x="210" y="69"/>
                  <a:pt x="202" y="70"/>
                  <a:pt x="198" y="71"/>
                </a:cubicBezTo>
                <a:cubicBezTo>
                  <a:pt x="191" y="73"/>
                  <a:pt x="185" y="72"/>
                  <a:pt x="178" y="70"/>
                </a:cubicBezTo>
                <a:cubicBezTo>
                  <a:pt x="163" y="67"/>
                  <a:pt x="149" y="62"/>
                  <a:pt x="133" y="61"/>
                </a:cubicBezTo>
                <a:cubicBezTo>
                  <a:pt x="156" y="64"/>
                  <a:pt x="181" y="81"/>
                  <a:pt x="204" y="73"/>
                </a:cubicBezTo>
                <a:cubicBezTo>
                  <a:pt x="190" y="84"/>
                  <a:pt x="174" y="92"/>
                  <a:pt x="156" y="91"/>
                </a:cubicBezTo>
                <a:cubicBezTo>
                  <a:pt x="150" y="91"/>
                  <a:pt x="146" y="88"/>
                  <a:pt x="141" y="84"/>
                </a:cubicBezTo>
                <a:cubicBezTo>
                  <a:pt x="135" y="78"/>
                  <a:pt x="126" y="74"/>
                  <a:pt x="117" y="72"/>
                </a:cubicBezTo>
                <a:cubicBezTo>
                  <a:pt x="104" y="69"/>
                  <a:pt x="93" y="73"/>
                  <a:pt x="81" y="66"/>
                </a:cubicBezTo>
                <a:cubicBezTo>
                  <a:pt x="66" y="57"/>
                  <a:pt x="53" y="45"/>
                  <a:pt x="38" y="37"/>
                </a:cubicBezTo>
                <a:cubicBezTo>
                  <a:pt x="55" y="47"/>
                  <a:pt x="69" y="64"/>
                  <a:pt x="87" y="72"/>
                </a:cubicBezTo>
                <a:cubicBezTo>
                  <a:pt x="91" y="74"/>
                  <a:pt x="96" y="75"/>
                  <a:pt x="101" y="75"/>
                </a:cubicBezTo>
                <a:cubicBezTo>
                  <a:pt x="113" y="75"/>
                  <a:pt x="123" y="78"/>
                  <a:pt x="132" y="85"/>
                </a:cubicBezTo>
                <a:cubicBezTo>
                  <a:pt x="87" y="79"/>
                  <a:pt x="39" y="102"/>
                  <a:pt x="0" y="124"/>
                </a:cubicBezTo>
                <a:cubicBezTo>
                  <a:pt x="25" y="112"/>
                  <a:pt x="52" y="101"/>
                  <a:pt x="79" y="95"/>
                </a:cubicBezTo>
                <a:cubicBezTo>
                  <a:pt x="94" y="92"/>
                  <a:pt x="110" y="90"/>
                  <a:pt x="125" y="92"/>
                </a:cubicBezTo>
                <a:cubicBezTo>
                  <a:pt x="136" y="94"/>
                  <a:pt x="146" y="100"/>
                  <a:pt x="156" y="101"/>
                </a:cubicBezTo>
                <a:cubicBezTo>
                  <a:pt x="152" y="106"/>
                  <a:pt x="148" y="110"/>
                  <a:pt x="145" y="116"/>
                </a:cubicBezTo>
                <a:cubicBezTo>
                  <a:pt x="143" y="118"/>
                  <a:pt x="142" y="121"/>
                  <a:pt x="141" y="123"/>
                </a:cubicBezTo>
                <a:cubicBezTo>
                  <a:pt x="139" y="127"/>
                  <a:pt x="137" y="126"/>
                  <a:pt x="133" y="127"/>
                </a:cubicBezTo>
                <a:cubicBezTo>
                  <a:pt x="127" y="129"/>
                  <a:pt x="120" y="131"/>
                  <a:pt x="114" y="135"/>
                </a:cubicBezTo>
                <a:cubicBezTo>
                  <a:pt x="111" y="137"/>
                  <a:pt x="108" y="139"/>
                  <a:pt x="106" y="142"/>
                </a:cubicBezTo>
                <a:cubicBezTo>
                  <a:pt x="103" y="141"/>
                  <a:pt x="100" y="140"/>
                  <a:pt x="97" y="140"/>
                </a:cubicBezTo>
                <a:cubicBezTo>
                  <a:pt x="91" y="139"/>
                  <a:pt x="85" y="140"/>
                  <a:pt x="79" y="143"/>
                </a:cubicBezTo>
                <a:cubicBezTo>
                  <a:pt x="76" y="144"/>
                  <a:pt x="74" y="146"/>
                  <a:pt x="71" y="146"/>
                </a:cubicBezTo>
                <a:cubicBezTo>
                  <a:pt x="60" y="148"/>
                  <a:pt x="48" y="144"/>
                  <a:pt x="37" y="145"/>
                </a:cubicBezTo>
                <a:cubicBezTo>
                  <a:pt x="48" y="145"/>
                  <a:pt x="62" y="152"/>
                  <a:pt x="74" y="149"/>
                </a:cubicBezTo>
                <a:cubicBezTo>
                  <a:pt x="77" y="148"/>
                  <a:pt x="79" y="146"/>
                  <a:pt x="82" y="145"/>
                </a:cubicBezTo>
                <a:cubicBezTo>
                  <a:pt x="88" y="143"/>
                  <a:pt x="96" y="144"/>
                  <a:pt x="102" y="146"/>
                </a:cubicBezTo>
                <a:cubicBezTo>
                  <a:pt x="95" y="156"/>
                  <a:pt x="92" y="164"/>
                  <a:pt x="81" y="169"/>
                </a:cubicBezTo>
                <a:cubicBezTo>
                  <a:pt x="66" y="178"/>
                  <a:pt x="49" y="182"/>
                  <a:pt x="34" y="191"/>
                </a:cubicBezTo>
                <a:cubicBezTo>
                  <a:pt x="43" y="186"/>
                  <a:pt x="53" y="182"/>
                  <a:pt x="63" y="179"/>
                </a:cubicBezTo>
                <a:cubicBezTo>
                  <a:pt x="73" y="175"/>
                  <a:pt x="83" y="172"/>
                  <a:pt x="91" y="166"/>
                </a:cubicBezTo>
                <a:cubicBezTo>
                  <a:pt x="97" y="161"/>
                  <a:pt x="100" y="154"/>
                  <a:pt x="105" y="148"/>
                </a:cubicBezTo>
                <a:cubicBezTo>
                  <a:pt x="113" y="138"/>
                  <a:pt x="126" y="134"/>
                  <a:pt x="138" y="132"/>
                </a:cubicBezTo>
                <a:cubicBezTo>
                  <a:pt x="135" y="142"/>
                  <a:pt x="135" y="154"/>
                  <a:pt x="134" y="165"/>
                </a:cubicBezTo>
                <a:cubicBezTo>
                  <a:pt x="132" y="174"/>
                  <a:pt x="128" y="183"/>
                  <a:pt x="122" y="191"/>
                </a:cubicBezTo>
                <a:cubicBezTo>
                  <a:pt x="111" y="209"/>
                  <a:pt x="98" y="226"/>
                  <a:pt x="87" y="245"/>
                </a:cubicBezTo>
                <a:cubicBezTo>
                  <a:pt x="101" y="222"/>
                  <a:pt x="121" y="203"/>
                  <a:pt x="134" y="179"/>
                </a:cubicBezTo>
                <a:cubicBezTo>
                  <a:pt x="138" y="186"/>
                  <a:pt x="137" y="192"/>
                  <a:pt x="138" y="200"/>
                </a:cubicBezTo>
                <a:cubicBezTo>
                  <a:pt x="139" y="210"/>
                  <a:pt x="146" y="218"/>
                  <a:pt x="149" y="227"/>
                </a:cubicBezTo>
                <a:cubicBezTo>
                  <a:pt x="147" y="218"/>
                  <a:pt x="139" y="209"/>
                  <a:pt x="140" y="200"/>
                </a:cubicBezTo>
                <a:cubicBezTo>
                  <a:pt x="140" y="194"/>
                  <a:pt x="140" y="190"/>
                  <a:pt x="139" y="184"/>
                </a:cubicBezTo>
                <a:cubicBezTo>
                  <a:pt x="137" y="180"/>
                  <a:pt x="135" y="178"/>
                  <a:pt x="136" y="174"/>
                </a:cubicBezTo>
                <a:cubicBezTo>
                  <a:pt x="142" y="158"/>
                  <a:pt x="139" y="141"/>
                  <a:pt x="147" y="126"/>
                </a:cubicBezTo>
                <a:cubicBezTo>
                  <a:pt x="152" y="117"/>
                  <a:pt x="159" y="109"/>
                  <a:pt x="167" y="102"/>
                </a:cubicBezTo>
                <a:cubicBezTo>
                  <a:pt x="170" y="99"/>
                  <a:pt x="180" y="99"/>
                  <a:pt x="184" y="98"/>
                </a:cubicBezTo>
                <a:cubicBezTo>
                  <a:pt x="192" y="96"/>
                  <a:pt x="199" y="92"/>
                  <a:pt x="205" y="88"/>
                </a:cubicBezTo>
                <a:cubicBezTo>
                  <a:pt x="213" y="84"/>
                  <a:pt x="219" y="79"/>
                  <a:pt x="225" y="73"/>
                </a:cubicBezTo>
                <a:cubicBezTo>
                  <a:pt x="228" y="71"/>
                  <a:pt x="229" y="70"/>
                  <a:pt x="233" y="71"/>
                </a:cubicBezTo>
                <a:cubicBezTo>
                  <a:pt x="239" y="72"/>
                  <a:pt x="245" y="74"/>
                  <a:pt x="251" y="77"/>
                </a:cubicBezTo>
                <a:cubicBezTo>
                  <a:pt x="242" y="84"/>
                  <a:pt x="236" y="94"/>
                  <a:pt x="228" y="102"/>
                </a:cubicBezTo>
                <a:cubicBezTo>
                  <a:pt x="221" y="108"/>
                  <a:pt x="211" y="112"/>
                  <a:pt x="202" y="115"/>
                </a:cubicBezTo>
                <a:cubicBezTo>
                  <a:pt x="183" y="122"/>
                  <a:pt x="163" y="128"/>
                  <a:pt x="144" y="136"/>
                </a:cubicBezTo>
                <a:cubicBezTo>
                  <a:pt x="157" y="131"/>
                  <a:pt x="171" y="127"/>
                  <a:pt x="185" y="123"/>
                </a:cubicBezTo>
                <a:cubicBezTo>
                  <a:pt x="200" y="118"/>
                  <a:pt x="216" y="115"/>
                  <a:pt x="229" y="106"/>
                </a:cubicBezTo>
                <a:cubicBezTo>
                  <a:pt x="236" y="100"/>
                  <a:pt x="241" y="92"/>
                  <a:pt x="248" y="86"/>
                </a:cubicBezTo>
                <a:cubicBezTo>
                  <a:pt x="259" y="75"/>
                  <a:pt x="274" y="71"/>
                  <a:pt x="288" y="69"/>
                </a:cubicBezTo>
                <a:cubicBezTo>
                  <a:pt x="283" y="84"/>
                  <a:pt x="282" y="99"/>
                  <a:pt x="271" y="111"/>
                </a:cubicBezTo>
                <a:cubicBezTo>
                  <a:pt x="265" y="117"/>
                  <a:pt x="260" y="122"/>
                  <a:pt x="254" y="128"/>
                </a:cubicBezTo>
                <a:cubicBezTo>
                  <a:pt x="249" y="126"/>
                  <a:pt x="244" y="126"/>
                  <a:pt x="238" y="126"/>
                </a:cubicBezTo>
                <a:cubicBezTo>
                  <a:pt x="232" y="126"/>
                  <a:pt x="226" y="127"/>
                  <a:pt x="221" y="130"/>
                </a:cubicBezTo>
                <a:cubicBezTo>
                  <a:pt x="215" y="134"/>
                  <a:pt x="210" y="137"/>
                  <a:pt x="203" y="138"/>
                </a:cubicBezTo>
                <a:cubicBezTo>
                  <a:pt x="190" y="139"/>
                  <a:pt x="177" y="136"/>
                  <a:pt x="163" y="137"/>
                </a:cubicBezTo>
                <a:cubicBezTo>
                  <a:pt x="177" y="137"/>
                  <a:pt x="190" y="141"/>
                  <a:pt x="204" y="140"/>
                </a:cubicBezTo>
                <a:cubicBezTo>
                  <a:pt x="199" y="143"/>
                  <a:pt x="195" y="147"/>
                  <a:pt x="192" y="151"/>
                </a:cubicBezTo>
                <a:cubicBezTo>
                  <a:pt x="188" y="157"/>
                  <a:pt x="187" y="164"/>
                  <a:pt x="183" y="170"/>
                </a:cubicBezTo>
                <a:cubicBezTo>
                  <a:pt x="173" y="181"/>
                  <a:pt x="158" y="186"/>
                  <a:pt x="146" y="195"/>
                </a:cubicBezTo>
                <a:cubicBezTo>
                  <a:pt x="155" y="188"/>
                  <a:pt x="165" y="183"/>
                  <a:pt x="175" y="177"/>
                </a:cubicBezTo>
                <a:cubicBezTo>
                  <a:pt x="180" y="174"/>
                  <a:pt x="185" y="170"/>
                  <a:pt x="187" y="165"/>
                </a:cubicBezTo>
                <a:cubicBezTo>
                  <a:pt x="190" y="159"/>
                  <a:pt x="192" y="154"/>
                  <a:pt x="196" y="149"/>
                </a:cubicBezTo>
                <a:cubicBezTo>
                  <a:pt x="202" y="143"/>
                  <a:pt x="209" y="140"/>
                  <a:pt x="216" y="137"/>
                </a:cubicBezTo>
                <a:cubicBezTo>
                  <a:pt x="227" y="131"/>
                  <a:pt x="237" y="129"/>
                  <a:pt x="249" y="132"/>
                </a:cubicBezTo>
                <a:cubicBezTo>
                  <a:pt x="234" y="147"/>
                  <a:pt x="219" y="165"/>
                  <a:pt x="213" y="186"/>
                </a:cubicBezTo>
                <a:cubicBezTo>
                  <a:pt x="223" y="157"/>
                  <a:pt x="248" y="140"/>
                  <a:pt x="270" y="121"/>
                </a:cubicBezTo>
                <a:cubicBezTo>
                  <a:pt x="272" y="126"/>
                  <a:pt x="272" y="131"/>
                  <a:pt x="271" y="136"/>
                </a:cubicBezTo>
                <a:cubicBezTo>
                  <a:pt x="270" y="138"/>
                  <a:pt x="269" y="140"/>
                  <a:pt x="269" y="143"/>
                </a:cubicBezTo>
                <a:cubicBezTo>
                  <a:pt x="270" y="153"/>
                  <a:pt x="274" y="164"/>
                  <a:pt x="274" y="175"/>
                </a:cubicBezTo>
                <a:cubicBezTo>
                  <a:pt x="275" y="165"/>
                  <a:pt x="273" y="155"/>
                  <a:pt x="273" y="145"/>
                </a:cubicBezTo>
                <a:cubicBezTo>
                  <a:pt x="273" y="139"/>
                  <a:pt x="275" y="137"/>
                  <a:pt x="277" y="133"/>
                </a:cubicBezTo>
                <a:cubicBezTo>
                  <a:pt x="278" y="128"/>
                  <a:pt x="277" y="124"/>
                  <a:pt x="277" y="120"/>
                </a:cubicBezTo>
                <a:cubicBezTo>
                  <a:pt x="276" y="115"/>
                  <a:pt x="279" y="113"/>
                  <a:pt x="283" y="109"/>
                </a:cubicBezTo>
                <a:cubicBezTo>
                  <a:pt x="287" y="103"/>
                  <a:pt x="290" y="97"/>
                  <a:pt x="292" y="90"/>
                </a:cubicBezTo>
                <a:cubicBezTo>
                  <a:pt x="298" y="103"/>
                  <a:pt x="295" y="116"/>
                  <a:pt x="292" y="129"/>
                </a:cubicBezTo>
                <a:cubicBezTo>
                  <a:pt x="290" y="139"/>
                  <a:pt x="300" y="149"/>
                  <a:pt x="302" y="158"/>
                </a:cubicBezTo>
                <a:cubicBezTo>
                  <a:pt x="301" y="149"/>
                  <a:pt x="292" y="139"/>
                  <a:pt x="295" y="130"/>
                </a:cubicBezTo>
                <a:cubicBezTo>
                  <a:pt x="299" y="118"/>
                  <a:pt x="302" y="106"/>
                  <a:pt x="300" y="93"/>
                </a:cubicBezTo>
                <a:cubicBezTo>
                  <a:pt x="299" y="88"/>
                  <a:pt x="295" y="83"/>
                  <a:pt x="296" y="79"/>
                </a:cubicBezTo>
                <a:cubicBezTo>
                  <a:pt x="299" y="73"/>
                  <a:pt x="301" y="67"/>
                  <a:pt x="305" y="62"/>
                </a:cubicBezTo>
                <a:cubicBezTo>
                  <a:pt x="312" y="50"/>
                  <a:pt x="323" y="42"/>
                  <a:pt x="334" y="34"/>
                </a:cubicBezTo>
                <a:cubicBezTo>
                  <a:pt x="336" y="38"/>
                  <a:pt x="337" y="42"/>
                  <a:pt x="338" y="46"/>
                </a:cubicBezTo>
                <a:cubicBezTo>
                  <a:pt x="339" y="48"/>
                  <a:pt x="340" y="51"/>
                  <a:pt x="341" y="53"/>
                </a:cubicBezTo>
                <a:cubicBezTo>
                  <a:pt x="340" y="54"/>
                  <a:pt x="338" y="55"/>
                  <a:pt x="337" y="57"/>
                </a:cubicBezTo>
                <a:cubicBezTo>
                  <a:pt x="330" y="63"/>
                  <a:pt x="325" y="70"/>
                  <a:pt x="325" y="79"/>
                </a:cubicBezTo>
                <a:cubicBezTo>
                  <a:pt x="325" y="94"/>
                  <a:pt x="314" y="108"/>
                  <a:pt x="307" y="120"/>
                </a:cubicBezTo>
                <a:cubicBezTo>
                  <a:pt x="313" y="111"/>
                  <a:pt x="321" y="102"/>
                  <a:pt x="326" y="93"/>
                </a:cubicBezTo>
                <a:cubicBezTo>
                  <a:pt x="329" y="86"/>
                  <a:pt x="329" y="80"/>
                  <a:pt x="331" y="73"/>
                </a:cubicBezTo>
                <a:cubicBezTo>
                  <a:pt x="333" y="68"/>
                  <a:pt x="339" y="63"/>
                  <a:pt x="344" y="60"/>
                </a:cubicBezTo>
                <a:cubicBezTo>
                  <a:pt x="351" y="78"/>
                  <a:pt x="354" y="97"/>
                  <a:pt x="349" y="116"/>
                </a:cubicBezTo>
                <a:cubicBezTo>
                  <a:pt x="347" y="125"/>
                  <a:pt x="343" y="132"/>
                  <a:pt x="337" y="138"/>
                </a:cubicBezTo>
                <a:cubicBezTo>
                  <a:pt x="329" y="146"/>
                  <a:pt x="322" y="156"/>
                  <a:pt x="318" y="167"/>
                </a:cubicBezTo>
                <a:cubicBezTo>
                  <a:pt x="318" y="166"/>
                  <a:pt x="318" y="166"/>
                  <a:pt x="317" y="165"/>
                </a:cubicBezTo>
                <a:cubicBezTo>
                  <a:pt x="307" y="169"/>
                  <a:pt x="297" y="173"/>
                  <a:pt x="288" y="179"/>
                </a:cubicBezTo>
                <a:cubicBezTo>
                  <a:pt x="285" y="181"/>
                  <a:pt x="282" y="183"/>
                  <a:pt x="280" y="185"/>
                </a:cubicBezTo>
                <a:cubicBezTo>
                  <a:pt x="277" y="188"/>
                  <a:pt x="277" y="187"/>
                  <a:pt x="273" y="187"/>
                </a:cubicBezTo>
                <a:cubicBezTo>
                  <a:pt x="267" y="186"/>
                  <a:pt x="260" y="185"/>
                  <a:pt x="255" y="187"/>
                </a:cubicBezTo>
                <a:cubicBezTo>
                  <a:pt x="249" y="189"/>
                  <a:pt x="245" y="193"/>
                  <a:pt x="240" y="196"/>
                </a:cubicBezTo>
                <a:cubicBezTo>
                  <a:pt x="235" y="200"/>
                  <a:pt x="230" y="200"/>
                  <a:pt x="224" y="200"/>
                </a:cubicBezTo>
                <a:cubicBezTo>
                  <a:pt x="212" y="200"/>
                  <a:pt x="200" y="198"/>
                  <a:pt x="189" y="199"/>
                </a:cubicBezTo>
                <a:cubicBezTo>
                  <a:pt x="203" y="198"/>
                  <a:pt x="219" y="204"/>
                  <a:pt x="233" y="202"/>
                </a:cubicBezTo>
                <a:cubicBezTo>
                  <a:pt x="241" y="200"/>
                  <a:pt x="247" y="193"/>
                  <a:pt x="255" y="190"/>
                </a:cubicBezTo>
                <a:cubicBezTo>
                  <a:pt x="261" y="189"/>
                  <a:pt x="268" y="190"/>
                  <a:pt x="274" y="191"/>
                </a:cubicBezTo>
                <a:cubicBezTo>
                  <a:pt x="267" y="199"/>
                  <a:pt x="264" y="208"/>
                  <a:pt x="258" y="216"/>
                </a:cubicBezTo>
                <a:cubicBezTo>
                  <a:pt x="252" y="223"/>
                  <a:pt x="245" y="228"/>
                  <a:pt x="237" y="233"/>
                </a:cubicBezTo>
                <a:cubicBezTo>
                  <a:pt x="237" y="228"/>
                  <a:pt x="221" y="229"/>
                  <a:pt x="218" y="230"/>
                </a:cubicBezTo>
                <a:cubicBezTo>
                  <a:pt x="207" y="232"/>
                  <a:pt x="200" y="227"/>
                  <a:pt x="190" y="225"/>
                </a:cubicBezTo>
                <a:cubicBezTo>
                  <a:pt x="197" y="227"/>
                  <a:pt x="206" y="233"/>
                  <a:pt x="213" y="232"/>
                </a:cubicBezTo>
                <a:cubicBezTo>
                  <a:pt x="222" y="231"/>
                  <a:pt x="228" y="230"/>
                  <a:pt x="235" y="235"/>
                </a:cubicBezTo>
                <a:cubicBezTo>
                  <a:pt x="213" y="249"/>
                  <a:pt x="189" y="262"/>
                  <a:pt x="166" y="277"/>
                </a:cubicBezTo>
                <a:cubicBezTo>
                  <a:pt x="192" y="261"/>
                  <a:pt x="219" y="249"/>
                  <a:pt x="244" y="232"/>
                </a:cubicBezTo>
                <a:cubicBezTo>
                  <a:pt x="251" y="228"/>
                  <a:pt x="257" y="223"/>
                  <a:pt x="262" y="217"/>
                </a:cubicBezTo>
                <a:cubicBezTo>
                  <a:pt x="267" y="210"/>
                  <a:pt x="271" y="202"/>
                  <a:pt x="276" y="196"/>
                </a:cubicBezTo>
                <a:cubicBezTo>
                  <a:pt x="286" y="184"/>
                  <a:pt x="300" y="178"/>
                  <a:pt x="315" y="173"/>
                </a:cubicBezTo>
                <a:cubicBezTo>
                  <a:pt x="310" y="187"/>
                  <a:pt x="306" y="201"/>
                  <a:pt x="304" y="215"/>
                </a:cubicBezTo>
                <a:cubicBezTo>
                  <a:pt x="303" y="221"/>
                  <a:pt x="304" y="226"/>
                  <a:pt x="298" y="228"/>
                </a:cubicBezTo>
                <a:cubicBezTo>
                  <a:pt x="292" y="231"/>
                  <a:pt x="286" y="234"/>
                  <a:pt x="281" y="239"/>
                </a:cubicBezTo>
                <a:cubicBezTo>
                  <a:pt x="272" y="248"/>
                  <a:pt x="269" y="260"/>
                  <a:pt x="259" y="268"/>
                </a:cubicBezTo>
                <a:cubicBezTo>
                  <a:pt x="248" y="275"/>
                  <a:pt x="237" y="280"/>
                  <a:pt x="227" y="288"/>
                </a:cubicBezTo>
                <a:cubicBezTo>
                  <a:pt x="240" y="279"/>
                  <a:pt x="256" y="275"/>
                  <a:pt x="268" y="264"/>
                </a:cubicBezTo>
                <a:cubicBezTo>
                  <a:pt x="274" y="258"/>
                  <a:pt x="276" y="249"/>
                  <a:pt x="282" y="244"/>
                </a:cubicBezTo>
                <a:cubicBezTo>
                  <a:pt x="287" y="239"/>
                  <a:pt x="294" y="235"/>
                  <a:pt x="301" y="233"/>
                </a:cubicBezTo>
                <a:cubicBezTo>
                  <a:pt x="299" y="246"/>
                  <a:pt x="298" y="259"/>
                  <a:pt x="297" y="272"/>
                </a:cubicBezTo>
                <a:cubicBezTo>
                  <a:pt x="296" y="274"/>
                  <a:pt x="296" y="276"/>
                  <a:pt x="296" y="279"/>
                </a:cubicBezTo>
                <a:cubicBezTo>
                  <a:pt x="295" y="280"/>
                  <a:pt x="293" y="282"/>
                  <a:pt x="292" y="283"/>
                </a:cubicBezTo>
                <a:cubicBezTo>
                  <a:pt x="288" y="288"/>
                  <a:pt x="284" y="292"/>
                  <a:pt x="281" y="297"/>
                </a:cubicBezTo>
                <a:cubicBezTo>
                  <a:pt x="280" y="300"/>
                  <a:pt x="277" y="300"/>
                  <a:pt x="273" y="302"/>
                </a:cubicBezTo>
                <a:cubicBezTo>
                  <a:pt x="269" y="303"/>
                  <a:pt x="266" y="306"/>
                  <a:pt x="264" y="310"/>
                </a:cubicBezTo>
                <a:cubicBezTo>
                  <a:pt x="259" y="318"/>
                  <a:pt x="249" y="320"/>
                  <a:pt x="241" y="324"/>
                </a:cubicBezTo>
                <a:cubicBezTo>
                  <a:pt x="248" y="321"/>
                  <a:pt x="259" y="320"/>
                  <a:pt x="264" y="313"/>
                </a:cubicBezTo>
                <a:cubicBezTo>
                  <a:pt x="268" y="307"/>
                  <a:pt x="272" y="304"/>
                  <a:pt x="279" y="302"/>
                </a:cubicBezTo>
                <a:cubicBezTo>
                  <a:pt x="277" y="308"/>
                  <a:pt x="277" y="313"/>
                  <a:pt x="276" y="319"/>
                </a:cubicBezTo>
                <a:cubicBezTo>
                  <a:pt x="275" y="325"/>
                  <a:pt x="272" y="330"/>
                  <a:pt x="268" y="335"/>
                </a:cubicBezTo>
                <a:cubicBezTo>
                  <a:pt x="261" y="345"/>
                  <a:pt x="252" y="354"/>
                  <a:pt x="246" y="364"/>
                </a:cubicBezTo>
                <a:cubicBezTo>
                  <a:pt x="255" y="351"/>
                  <a:pt x="270" y="339"/>
                  <a:pt x="276" y="324"/>
                </a:cubicBezTo>
                <a:cubicBezTo>
                  <a:pt x="279" y="316"/>
                  <a:pt x="279" y="307"/>
                  <a:pt x="282" y="300"/>
                </a:cubicBezTo>
                <a:cubicBezTo>
                  <a:pt x="286" y="293"/>
                  <a:pt x="291" y="288"/>
                  <a:pt x="296" y="283"/>
                </a:cubicBezTo>
                <a:cubicBezTo>
                  <a:pt x="295" y="293"/>
                  <a:pt x="295" y="304"/>
                  <a:pt x="295" y="315"/>
                </a:cubicBezTo>
                <a:cubicBezTo>
                  <a:pt x="296" y="298"/>
                  <a:pt x="298" y="280"/>
                  <a:pt x="301" y="263"/>
                </a:cubicBezTo>
                <a:cubicBezTo>
                  <a:pt x="307" y="269"/>
                  <a:pt x="308" y="275"/>
                  <a:pt x="312" y="283"/>
                </a:cubicBezTo>
                <a:cubicBezTo>
                  <a:pt x="315" y="291"/>
                  <a:pt x="325" y="297"/>
                  <a:pt x="330" y="304"/>
                </a:cubicBezTo>
                <a:cubicBezTo>
                  <a:pt x="327" y="299"/>
                  <a:pt x="322" y="294"/>
                  <a:pt x="318" y="289"/>
                </a:cubicBezTo>
                <a:cubicBezTo>
                  <a:pt x="313" y="284"/>
                  <a:pt x="313" y="279"/>
                  <a:pt x="310" y="272"/>
                </a:cubicBezTo>
                <a:cubicBezTo>
                  <a:pt x="308" y="267"/>
                  <a:pt x="305" y="264"/>
                  <a:pt x="301" y="260"/>
                </a:cubicBezTo>
                <a:cubicBezTo>
                  <a:pt x="302" y="251"/>
                  <a:pt x="304" y="243"/>
                  <a:pt x="306" y="234"/>
                </a:cubicBezTo>
                <a:cubicBezTo>
                  <a:pt x="309" y="237"/>
                  <a:pt x="311" y="241"/>
                  <a:pt x="313" y="245"/>
                </a:cubicBezTo>
                <a:cubicBezTo>
                  <a:pt x="314" y="249"/>
                  <a:pt x="314" y="252"/>
                  <a:pt x="316" y="256"/>
                </a:cubicBezTo>
                <a:cubicBezTo>
                  <a:pt x="322" y="265"/>
                  <a:pt x="330" y="272"/>
                  <a:pt x="334" y="282"/>
                </a:cubicBezTo>
                <a:cubicBezTo>
                  <a:pt x="331" y="272"/>
                  <a:pt x="323" y="264"/>
                  <a:pt x="319" y="255"/>
                </a:cubicBezTo>
                <a:cubicBezTo>
                  <a:pt x="317" y="251"/>
                  <a:pt x="317" y="248"/>
                  <a:pt x="317" y="244"/>
                </a:cubicBezTo>
                <a:cubicBezTo>
                  <a:pt x="315" y="239"/>
                  <a:pt x="312" y="234"/>
                  <a:pt x="309" y="229"/>
                </a:cubicBezTo>
                <a:cubicBezTo>
                  <a:pt x="306" y="225"/>
                  <a:pt x="309" y="219"/>
                  <a:pt x="311" y="214"/>
                </a:cubicBezTo>
                <a:cubicBezTo>
                  <a:pt x="312" y="207"/>
                  <a:pt x="315" y="200"/>
                  <a:pt x="317" y="193"/>
                </a:cubicBezTo>
                <a:cubicBezTo>
                  <a:pt x="321" y="180"/>
                  <a:pt x="327" y="168"/>
                  <a:pt x="334" y="157"/>
                </a:cubicBezTo>
                <a:cubicBezTo>
                  <a:pt x="340" y="164"/>
                  <a:pt x="340" y="170"/>
                  <a:pt x="342" y="178"/>
                </a:cubicBezTo>
                <a:cubicBezTo>
                  <a:pt x="344" y="188"/>
                  <a:pt x="352" y="195"/>
                  <a:pt x="356" y="204"/>
                </a:cubicBezTo>
                <a:cubicBezTo>
                  <a:pt x="353" y="196"/>
                  <a:pt x="346" y="188"/>
                  <a:pt x="346" y="179"/>
                </a:cubicBezTo>
                <a:cubicBezTo>
                  <a:pt x="345" y="173"/>
                  <a:pt x="346" y="167"/>
                  <a:pt x="344" y="161"/>
                </a:cubicBezTo>
                <a:cubicBezTo>
                  <a:pt x="342" y="158"/>
                  <a:pt x="341" y="155"/>
                  <a:pt x="339" y="152"/>
                </a:cubicBezTo>
                <a:cubicBezTo>
                  <a:pt x="342" y="149"/>
                  <a:pt x="345" y="147"/>
                  <a:pt x="348" y="144"/>
                </a:cubicBezTo>
                <a:cubicBezTo>
                  <a:pt x="357" y="135"/>
                  <a:pt x="362" y="124"/>
                  <a:pt x="365" y="112"/>
                </a:cubicBezTo>
                <a:cubicBezTo>
                  <a:pt x="368" y="119"/>
                  <a:pt x="372" y="126"/>
                  <a:pt x="377" y="132"/>
                </a:cubicBezTo>
                <a:cubicBezTo>
                  <a:pt x="379" y="136"/>
                  <a:pt x="382" y="139"/>
                  <a:pt x="385" y="142"/>
                </a:cubicBezTo>
                <a:cubicBezTo>
                  <a:pt x="383" y="145"/>
                  <a:pt x="381" y="149"/>
                  <a:pt x="380" y="153"/>
                </a:cubicBezTo>
                <a:cubicBezTo>
                  <a:pt x="378" y="161"/>
                  <a:pt x="380" y="169"/>
                  <a:pt x="377" y="176"/>
                </a:cubicBezTo>
                <a:cubicBezTo>
                  <a:pt x="374" y="184"/>
                  <a:pt x="371" y="191"/>
                  <a:pt x="369" y="198"/>
                </a:cubicBezTo>
                <a:cubicBezTo>
                  <a:pt x="374" y="188"/>
                  <a:pt x="380" y="178"/>
                  <a:pt x="383" y="167"/>
                </a:cubicBezTo>
                <a:cubicBezTo>
                  <a:pt x="383" y="166"/>
                  <a:pt x="383" y="164"/>
                  <a:pt x="384" y="163"/>
                </a:cubicBezTo>
                <a:cubicBezTo>
                  <a:pt x="384" y="160"/>
                  <a:pt x="384" y="156"/>
                  <a:pt x="385" y="153"/>
                </a:cubicBezTo>
                <a:cubicBezTo>
                  <a:pt x="386" y="151"/>
                  <a:pt x="390" y="148"/>
                  <a:pt x="390" y="146"/>
                </a:cubicBezTo>
                <a:cubicBezTo>
                  <a:pt x="396" y="151"/>
                  <a:pt x="402" y="155"/>
                  <a:pt x="409" y="159"/>
                </a:cubicBezTo>
                <a:cubicBezTo>
                  <a:pt x="413" y="162"/>
                  <a:pt x="413" y="161"/>
                  <a:pt x="411" y="166"/>
                </a:cubicBezTo>
                <a:cubicBezTo>
                  <a:pt x="410" y="169"/>
                  <a:pt x="408" y="172"/>
                  <a:pt x="407" y="175"/>
                </a:cubicBezTo>
                <a:cubicBezTo>
                  <a:pt x="404" y="183"/>
                  <a:pt x="402" y="190"/>
                  <a:pt x="401" y="197"/>
                </a:cubicBezTo>
                <a:cubicBezTo>
                  <a:pt x="396" y="200"/>
                  <a:pt x="391" y="203"/>
                  <a:pt x="386" y="207"/>
                </a:cubicBezTo>
                <a:cubicBezTo>
                  <a:pt x="384" y="209"/>
                  <a:pt x="382" y="213"/>
                  <a:pt x="379" y="212"/>
                </a:cubicBezTo>
                <a:cubicBezTo>
                  <a:pt x="376" y="212"/>
                  <a:pt x="373" y="211"/>
                  <a:pt x="369" y="211"/>
                </a:cubicBezTo>
                <a:cubicBezTo>
                  <a:pt x="362" y="212"/>
                  <a:pt x="356" y="215"/>
                  <a:pt x="350" y="219"/>
                </a:cubicBezTo>
                <a:cubicBezTo>
                  <a:pt x="339" y="227"/>
                  <a:pt x="322" y="222"/>
                  <a:pt x="310" y="223"/>
                </a:cubicBezTo>
                <a:cubicBezTo>
                  <a:pt x="321" y="223"/>
                  <a:pt x="332" y="226"/>
                  <a:pt x="343" y="225"/>
                </a:cubicBezTo>
                <a:cubicBezTo>
                  <a:pt x="349" y="225"/>
                  <a:pt x="354" y="221"/>
                  <a:pt x="360" y="219"/>
                </a:cubicBezTo>
                <a:cubicBezTo>
                  <a:pt x="365" y="216"/>
                  <a:pt x="372" y="217"/>
                  <a:pt x="377" y="218"/>
                </a:cubicBezTo>
                <a:cubicBezTo>
                  <a:pt x="373" y="228"/>
                  <a:pt x="368" y="235"/>
                  <a:pt x="360" y="243"/>
                </a:cubicBezTo>
                <a:cubicBezTo>
                  <a:pt x="354" y="249"/>
                  <a:pt x="346" y="256"/>
                  <a:pt x="339" y="262"/>
                </a:cubicBezTo>
                <a:cubicBezTo>
                  <a:pt x="351" y="253"/>
                  <a:pt x="364" y="244"/>
                  <a:pt x="374" y="233"/>
                </a:cubicBezTo>
                <a:cubicBezTo>
                  <a:pt x="379" y="227"/>
                  <a:pt x="381" y="220"/>
                  <a:pt x="386" y="215"/>
                </a:cubicBezTo>
                <a:cubicBezTo>
                  <a:pt x="390" y="210"/>
                  <a:pt x="395" y="207"/>
                  <a:pt x="401" y="205"/>
                </a:cubicBezTo>
                <a:cubicBezTo>
                  <a:pt x="401" y="212"/>
                  <a:pt x="403" y="220"/>
                  <a:pt x="404" y="227"/>
                </a:cubicBezTo>
                <a:cubicBezTo>
                  <a:pt x="404" y="238"/>
                  <a:pt x="399" y="250"/>
                  <a:pt x="396" y="260"/>
                </a:cubicBezTo>
                <a:cubicBezTo>
                  <a:pt x="390" y="262"/>
                  <a:pt x="386" y="264"/>
                  <a:pt x="382" y="270"/>
                </a:cubicBezTo>
                <a:cubicBezTo>
                  <a:pt x="378" y="277"/>
                  <a:pt x="369" y="278"/>
                  <a:pt x="362" y="282"/>
                </a:cubicBezTo>
                <a:cubicBezTo>
                  <a:pt x="368" y="279"/>
                  <a:pt x="377" y="278"/>
                  <a:pt x="382" y="273"/>
                </a:cubicBezTo>
                <a:cubicBezTo>
                  <a:pt x="386" y="267"/>
                  <a:pt x="389" y="266"/>
                  <a:pt x="395" y="263"/>
                </a:cubicBezTo>
                <a:cubicBezTo>
                  <a:pt x="389" y="284"/>
                  <a:pt x="383" y="306"/>
                  <a:pt x="385" y="327"/>
                </a:cubicBezTo>
                <a:cubicBezTo>
                  <a:pt x="384" y="296"/>
                  <a:pt x="397" y="269"/>
                  <a:pt x="406" y="240"/>
                </a:cubicBezTo>
                <a:cubicBezTo>
                  <a:pt x="409" y="229"/>
                  <a:pt x="407" y="222"/>
                  <a:pt x="406" y="211"/>
                </a:cubicBezTo>
                <a:cubicBezTo>
                  <a:pt x="405" y="194"/>
                  <a:pt x="411" y="179"/>
                  <a:pt x="419" y="165"/>
                </a:cubicBezTo>
                <a:cubicBezTo>
                  <a:pt x="425" y="169"/>
                  <a:pt x="430" y="176"/>
                  <a:pt x="434" y="182"/>
                </a:cubicBezTo>
                <a:cubicBezTo>
                  <a:pt x="437" y="187"/>
                  <a:pt x="441" y="190"/>
                  <a:pt x="440" y="196"/>
                </a:cubicBezTo>
                <a:cubicBezTo>
                  <a:pt x="439" y="203"/>
                  <a:pt x="438" y="210"/>
                  <a:pt x="439" y="216"/>
                </a:cubicBezTo>
                <a:cubicBezTo>
                  <a:pt x="439" y="222"/>
                  <a:pt x="441" y="228"/>
                  <a:pt x="443" y="234"/>
                </a:cubicBezTo>
                <a:cubicBezTo>
                  <a:pt x="444" y="239"/>
                  <a:pt x="441" y="246"/>
                  <a:pt x="439" y="251"/>
                </a:cubicBezTo>
                <a:cubicBezTo>
                  <a:pt x="435" y="263"/>
                  <a:pt x="429" y="275"/>
                  <a:pt x="429" y="288"/>
                </a:cubicBezTo>
                <a:cubicBezTo>
                  <a:pt x="430" y="273"/>
                  <a:pt x="439" y="259"/>
                  <a:pt x="444" y="245"/>
                </a:cubicBezTo>
                <a:cubicBezTo>
                  <a:pt x="447" y="237"/>
                  <a:pt x="446" y="232"/>
                  <a:pt x="444" y="224"/>
                </a:cubicBezTo>
                <a:cubicBezTo>
                  <a:pt x="442" y="216"/>
                  <a:pt x="443" y="207"/>
                  <a:pt x="445" y="198"/>
                </a:cubicBezTo>
                <a:cubicBezTo>
                  <a:pt x="461" y="223"/>
                  <a:pt x="476" y="254"/>
                  <a:pt x="501" y="272"/>
                </a:cubicBezTo>
                <a:cubicBezTo>
                  <a:pt x="489" y="262"/>
                  <a:pt x="480" y="248"/>
                  <a:pt x="472" y="235"/>
                </a:cubicBezTo>
                <a:cubicBezTo>
                  <a:pt x="462" y="218"/>
                  <a:pt x="453" y="200"/>
                  <a:pt x="443" y="183"/>
                </a:cubicBezTo>
                <a:cubicBezTo>
                  <a:pt x="461" y="181"/>
                  <a:pt x="483" y="187"/>
                  <a:pt x="493" y="204"/>
                </a:cubicBezTo>
                <a:cubicBezTo>
                  <a:pt x="496" y="210"/>
                  <a:pt x="495" y="215"/>
                  <a:pt x="496" y="222"/>
                </a:cubicBezTo>
                <a:cubicBezTo>
                  <a:pt x="498" y="231"/>
                  <a:pt x="506" y="238"/>
                  <a:pt x="509" y="246"/>
                </a:cubicBezTo>
                <a:cubicBezTo>
                  <a:pt x="506" y="238"/>
                  <a:pt x="499" y="230"/>
                  <a:pt x="498" y="222"/>
                </a:cubicBezTo>
                <a:cubicBezTo>
                  <a:pt x="497" y="215"/>
                  <a:pt x="498" y="209"/>
                  <a:pt x="495" y="202"/>
                </a:cubicBezTo>
                <a:cubicBezTo>
                  <a:pt x="505" y="207"/>
                  <a:pt x="517" y="207"/>
                  <a:pt x="528" y="207"/>
                </a:cubicBezTo>
                <a:cubicBezTo>
                  <a:pt x="538" y="207"/>
                  <a:pt x="548" y="208"/>
                  <a:pt x="558" y="210"/>
                </a:cubicBezTo>
                <a:cubicBezTo>
                  <a:pt x="543" y="206"/>
                  <a:pt x="527" y="206"/>
                  <a:pt x="512" y="204"/>
                </a:cubicBezTo>
                <a:cubicBezTo>
                  <a:pt x="498" y="201"/>
                  <a:pt x="492" y="196"/>
                  <a:pt x="481" y="187"/>
                </a:cubicBezTo>
                <a:cubicBezTo>
                  <a:pt x="487" y="184"/>
                  <a:pt x="494" y="181"/>
                  <a:pt x="501" y="183"/>
                </a:cubicBezTo>
                <a:cubicBezTo>
                  <a:pt x="505" y="183"/>
                  <a:pt x="508" y="184"/>
                  <a:pt x="511" y="185"/>
                </a:cubicBezTo>
                <a:cubicBezTo>
                  <a:pt x="525" y="186"/>
                  <a:pt x="538" y="176"/>
                  <a:pt x="551" y="173"/>
                </a:cubicBezTo>
                <a:cubicBezTo>
                  <a:pt x="536" y="175"/>
                  <a:pt x="522" y="185"/>
                  <a:pt x="507" y="180"/>
                </a:cubicBezTo>
                <a:cubicBezTo>
                  <a:pt x="497" y="176"/>
                  <a:pt x="487" y="177"/>
                  <a:pt x="477" y="182"/>
                </a:cubicBezTo>
                <a:cubicBezTo>
                  <a:pt x="473" y="184"/>
                  <a:pt x="467" y="179"/>
                  <a:pt x="462" y="178"/>
                </a:cubicBezTo>
                <a:cubicBezTo>
                  <a:pt x="456" y="177"/>
                  <a:pt x="450" y="176"/>
                  <a:pt x="444" y="176"/>
                </a:cubicBezTo>
                <a:cubicBezTo>
                  <a:pt x="442" y="176"/>
                  <a:pt x="440" y="176"/>
                  <a:pt x="439" y="176"/>
                </a:cubicBezTo>
                <a:cubicBezTo>
                  <a:pt x="437" y="174"/>
                  <a:pt x="436" y="172"/>
                  <a:pt x="435" y="170"/>
                </a:cubicBezTo>
                <a:cubicBezTo>
                  <a:pt x="432" y="166"/>
                  <a:pt x="429" y="163"/>
                  <a:pt x="426" y="160"/>
                </a:cubicBezTo>
                <a:cubicBezTo>
                  <a:pt x="418" y="153"/>
                  <a:pt x="410" y="149"/>
                  <a:pt x="402" y="143"/>
                </a:cubicBezTo>
                <a:cubicBezTo>
                  <a:pt x="384" y="129"/>
                  <a:pt x="376" y="107"/>
                  <a:pt x="369" y="85"/>
                </a:cubicBezTo>
                <a:cubicBezTo>
                  <a:pt x="391" y="88"/>
                  <a:pt x="411" y="97"/>
                  <a:pt x="427" y="112"/>
                </a:cubicBezTo>
                <a:cubicBezTo>
                  <a:pt x="431" y="115"/>
                  <a:pt x="434" y="119"/>
                  <a:pt x="436" y="123"/>
                </a:cubicBezTo>
                <a:cubicBezTo>
                  <a:pt x="439" y="129"/>
                  <a:pt x="438" y="134"/>
                  <a:pt x="440" y="139"/>
                </a:cubicBezTo>
                <a:cubicBezTo>
                  <a:pt x="443" y="148"/>
                  <a:pt x="449" y="155"/>
                  <a:pt x="453" y="163"/>
                </a:cubicBezTo>
                <a:cubicBezTo>
                  <a:pt x="451" y="158"/>
                  <a:pt x="449" y="153"/>
                  <a:pt x="447" y="149"/>
                </a:cubicBezTo>
                <a:cubicBezTo>
                  <a:pt x="445" y="145"/>
                  <a:pt x="443" y="141"/>
                  <a:pt x="442" y="137"/>
                </a:cubicBezTo>
                <a:cubicBezTo>
                  <a:pt x="442" y="133"/>
                  <a:pt x="442" y="129"/>
                  <a:pt x="441" y="125"/>
                </a:cubicBezTo>
                <a:cubicBezTo>
                  <a:pt x="452" y="135"/>
                  <a:pt x="468" y="137"/>
                  <a:pt x="481" y="141"/>
                </a:cubicBezTo>
                <a:cubicBezTo>
                  <a:pt x="495" y="144"/>
                  <a:pt x="508" y="147"/>
                  <a:pt x="521" y="152"/>
                </a:cubicBezTo>
                <a:cubicBezTo>
                  <a:pt x="504" y="144"/>
                  <a:pt x="485" y="140"/>
                  <a:pt x="467" y="134"/>
                </a:cubicBezTo>
                <a:cubicBezTo>
                  <a:pt x="474" y="129"/>
                  <a:pt x="478" y="129"/>
                  <a:pt x="486" y="128"/>
                </a:cubicBezTo>
                <a:cubicBezTo>
                  <a:pt x="495" y="127"/>
                  <a:pt x="502" y="118"/>
                  <a:pt x="510" y="114"/>
                </a:cubicBezTo>
                <a:cubicBezTo>
                  <a:pt x="502" y="117"/>
                  <a:pt x="495" y="124"/>
                  <a:pt x="487" y="125"/>
                </a:cubicBezTo>
                <a:cubicBezTo>
                  <a:pt x="482" y="125"/>
                  <a:pt x="477" y="123"/>
                  <a:pt x="472" y="125"/>
                </a:cubicBezTo>
                <a:cubicBezTo>
                  <a:pt x="468" y="126"/>
                  <a:pt x="464" y="128"/>
                  <a:pt x="461" y="131"/>
                </a:cubicBezTo>
                <a:cubicBezTo>
                  <a:pt x="461" y="131"/>
                  <a:pt x="461" y="132"/>
                  <a:pt x="461" y="132"/>
                </a:cubicBezTo>
                <a:cubicBezTo>
                  <a:pt x="449" y="127"/>
                  <a:pt x="441" y="120"/>
                  <a:pt x="434" y="110"/>
                </a:cubicBezTo>
                <a:cubicBezTo>
                  <a:pt x="433" y="111"/>
                  <a:pt x="423" y="101"/>
                  <a:pt x="421" y="100"/>
                </a:cubicBezTo>
                <a:cubicBezTo>
                  <a:pt x="429" y="96"/>
                  <a:pt x="438" y="92"/>
                  <a:pt x="447" y="91"/>
                </a:cubicBezTo>
                <a:cubicBezTo>
                  <a:pt x="453" y="91"/>
                  <a:pt x="458" y="92"/>
                  <a:pt x="463" y="93"/>
                </a:cubicBezTo>
                <a:cubicBezTo>
                  <a:pt x="467" y="94"/>
                  <a:pt x="470" y="97"/>
                  <a:pt x="474" y="99"/>
                </a:cubicBezTo>
                <a:cubicBezTo>
                  <a:pt x="483" y="106"/>
                  <a:pt x="494" y="110"/>
                  <a:pt x="505" y="113"/>
                </a:cubicBezTo>
                <a:cubicBezTo>
                  <a:pt x="514" y="115"/>
                  <a:pt x="523" y="114"/>
                  <a:pt x="532" y="116"/>
                </a:cubicBezTo>
                <a:cubicBezTo>
                  <a:pt x="541" y="117"/>
                  <a:pt x="551" y="120"/>
                  <a:pt x="558" y="126"/>
                </a:cubicBezTo>
                <a:cubicBezTo>
                  <a:pt x="565" y="130"/>
                  <a:pt x="573" y="140"/>
                  <a:pt x="576" y="148"/>
                </a:cubicBezTo>
                <a:cubicBezTo>
                  <a:pt x="577" y="153"/>
                  <a:pt x="577" y="157"/>
                  <a:pt x="575" y="162"/>
                </a:cubicBezTo>
                <a:cubicBezTo>
                  <a:pt x="574" y="167"/>
                  <a:pt x="575" y="172"/>
                  <a:pt x="576" y="177"/>
                </a:cubicBezTo>
                <a:cubicBezTo>
                  <a:pt x="578" y="186"/>
                  <a:pt x="581" y="195"/>
                  <a:pt x="582" y="204"/>
                </a:cubicBezTo>
                <a:cubicBezTo>
                  <a:pt x="581" y="195"/>
                  <a:pt x="579" y="186"/>
                  <a:pt x="577" y="177"/>
                </a:cubicBezTo>
                <a:cubicBezTo>
                  <a:pt x="576" y="172"/>
                  <a:pt x="576" y="167"/>
                  <a:pt x="577" y="162"/>
                </a:cubicBezTo>
                <a:cubicBezTo>
                  <a:pt x="579" y="157"/>
                  <a:pt x="579" y="152"/>
                  <a:pt x="578" y="147"/>
                </a:cubicBezTo>
                <a:cubicBezTo>
                  <a:pt x="587" y="154"/>
                  <a:pt x="599" y="157"/>
                  <a:pt x="609" y="160"/>
                </a:cubicBezTo>
                <a:cubicBezTo>
                  <a:pt x="619" y="163"/>
                  <a:pt x="628" y="166"/>
                  <a:pt x="637" y="171"/>
                </a:cubicBezTo>
                <a:cubicBezTo>
                  <a:pt x="623" y="163"/>
                  <a:pt x="608" y="159"/>
                  <a:pt x="593" y="153"/>
                </a:cubicBezTo>
                <a:cubicBezTo>
                  <a:pt x="581" y="147"/>
                  <a:pt x="577" y="140"/>
                  <a:pt x="569" y="130"/>
                </a:cubicBezTo>
                <a:cubicBezTo>
                  <a:pt x="576" y="128"/>
                  <a:pt x="583" y="127"/>
                  <a:pt x="589" y="130"/>
                </a:cubicBezTo>
                <a:cubicBezTo>
                  <a:pt x="593" y="132"/>
                  <a:pt x="596" y="134"/>
                  <a:pt x="600" y="135"/>
                </a:cubicBezTo>
                <a:cubicBezTo>
                  <a:pt x="613" y="139"/>
                  <a:pt x="627" y="133"/>
                  <a:pt x="640" y="133"/>
                </a:cubicBezTo>
                <a:cubicBezTo>
                  <a:pt x="627" y="131"/>
                  <a:pt x="611" y="136"/>
                  <a:pt x="600" y="131"/>
                </a:cubicBezTo>
                <a:cubicBezTo>
                  <a:pt x="592" y="127"/>
                  <a:pt x="585" y="122"/>
                  <a:pt x="576" y="122"/>
                </a:cubicBezTo>
                <a:cubicBezTo>
                  <a:pt x="573" y="122"/>
                  <a:pt x="571" y="123"/>
                  <a:pt x="568" y="123"/>
                </a:cubicBezTo>
                <a:cubicBezTo>
                  <a:pt x="564" y="124"/>
                  <a:pt x="564" y="124"/>
                  <a:pt x="560" y="121"/>
                </a:cubicBezTo>
                <a:cubicBezTo>
                  <a:pt x="554" y="116"/>
                  <a:pt x="548" y="113"/>
                  <a:pt x="541" y="111"/>
                </a:cubicBezTo>
                <a:cubicBezTo>
                  <a:pt x="565" y="101"/>
                  <a:pt x="592" y="106"/>
                  <a:pt x="616" y="112"/>
                </a:cubicBezTo>
                <a:cubicBezTo>
                  <a:pt x="639" y="118"/>
                  <a:pt x="662" y="127"/>
                  <a:pt x="684" y="138"/>
                </a:cubicBezTo>
                <a:cubicBezTo>
                  <a:pt x="683" y="137"/>
                  <a:pt x="682" y="136"/>
                  <a:pt x="680" y="136"/>
                </a:cubicBezTo>
                <a:cubicBezTo>
                  <a:pt x="678" y="135"/>
                  <a:pt x="683" y="137"/>
                  <a:pt x="680" y="136"/>
                </a:cubicBezTo>
                <a:close/>
                <a:moveTo>
                  <a:pt x="329" y="19"/>
                </a:moveTo>
                <a:cubicBezTo>
                  <a:pt x="321" y="25"/>
                  <a:pt x="313" y="31"/>
                  <a:pt x="306" y="39"/>
                </a:cubicBezTo>
                <a:cubicBezTo>
                  <a:pt x="302" y="43"/>
                  <a:pt x="299" y="48"/>
                  <a:pt x="296" y="53"/>
                </a:cubicBezTo>
                <a:cubicBezTo>
                  <a:pt x="295" y="55"/>
                  <a:pt x="293" y="57"/>
                  <a:pt x="292" y="59"/>
                </a:cubicBezTo>
                <a:cubicBezTo>
                  <a:pt x="291" y="62"/>
                  <a:pt x="290" y="62"/>
                  <a:pt x="286" y="62"/>
                </a:cubicBezTo>
                <a:cubicBezTo>
                  <a:pt x="278" y="64"/>
                  <a:pt x="269" y="66"/>
                  <a:pt x="261" y="70"/>
                </a:cubicBezTo>
                <a:cubicBezTo>
                  <a:pt x="256" y="73"/>
                  <a:pt x="255" y="71"/>
                  <a:pt x="249" y="69"/>
                </a:cubicBezTo>
                <a:cubicBezTo>
                  <a:pt x="244" y="67"/>
                  <a:pt x="239" y="66"/>
                  <a:pt x="234" y="65"/>
                </a:cubicBezTo>
                <a:cubicBezTo>
                  <a:pt x="251" y="47"/>
                  <a:pt x="270" y="29"/>
                  <a:pt x="293" y="20"/>
                </a:cubicBezTo>
                <a:cubicBezTo>
                  <a:pt x="302" y="18"/>
                  <a:pt x="310" y="16"/>
                  <a:pt x="319" y="17"/>
                </a:cubicBezTo>
                <a:cubicBezTo>
                  <a:pt x="320" y="17"/>
                  <a:pt x="330" y="18"/>
                  <a:pt x="329" y="19"/>
                </a:cubicBezTo>
                <a:cubicBezTo>
                  <a:pt x="326" y="20"/>
                  <a:pt x="329" y="18"/>
                  <a:pt x="329" y="19"/>
                </a:cubicBezTo>
                <a:close/>
                <a:moveTo>
                  <a:pt x="367" y="86"/>
                </a:moveTo>
                <a:cubicBezTo>
                  <a:pt x="367" y="85"/>
                  <a:pt x="367" y="85"/>
                  <a:pt x="368" y="85"/>
                </a:cubicBezTo>
                <a:cubicBezTo>
                  <a:pt x="368" y="85"/>
                  <a:pt x="367" y="85"/>
                  <a:pt x="367" y="86"/>
                </a:cubicBezTo>
                <a:close/>
                <a:moveTo>
                  <a:pt x="456" y="87"/>
                </a:moveTo>
                <a:cubicBezTo>
                  <a:pt x="442" y="84"/>
                  <a:pt x="428" y="89"/>
                  <a:pt x="415" y="95"/>
                </a:cubicBezTo>
                <a:cubicBezTo>
                  <a:pt x="415" y="95"/>
                  <a:pt x="416" y="95"/>
                  <a:pt x="416" y="96"/>
                </a:cubicBezTo>
                <a:cubicBezTo>
                  <a:pt x="403" y="87"/>
                  <a:pt x="389" y="81"/>
                  <a:pt x="374" y="78"/>
                </a:cubicBezTo>
                <a:cubicBezTo>
                  <a:pt x="372" y="78"/>
                  <a:pt x="370" y="77"/>
                  <a:pt x="367" y="77"/>
                </a:cubicBezTo>
                <a:cubicBezTo>
                  <a:pt x="366" y="77"/>
                  <a:pt x="365" y="70"/>
                  <a:pt x="365" y="68"/>
                </a:cubicBezTo>
                <a:cubicBezTo>
                  <a:pt x="364" y="63"/>
                  <a:pt x="363" y="58"/>
                  <a:pt x="361" y="53"/>
                </a:cubicBezTo>
                <a:cubicBezTo>
                  <a:pt x="369" y="52"/>
                  <a:pt x="373" y="55"/>
                  <a:pt x="380" y="58"/>
                </a:cubicBezTo>
                <a:cubicBezTo>
                  <a:pt x="388" y="62"/>
                  <a:pt x="398" y="58"/>
                  <a:pt x="407" y="59"/>
                </a:cubicBezTo>
                <a:cubicBezTo>
                  <a:pt x="400" y="57"/>
                  <a:pt x="391" y="59"/>
                  <a:pt x="384" y="56"/>
                </a:cubicBezTo>
                <a:cubicBezTo>
                  <a:pt x="382" y="56"/>
                  <a:pt x="381" y="55"/>
                  <a:pt x="380" y="55"/>
                </a:cubicBezTo>
                <a:cubicBezTo>
                  <a:pt x="376" y="51"/>
                  <a:pt x="372" y="48"/>
                  <a:pt x="366" y="47"/>
                </a:cubicBezTo>
                <a:cubicBezTo>
                  <a:pt x="361" y="47"/>
                  <a:pt x="360" y="48"/>
                  <a:pt x="358" y="43"/>
                </a:cubicBezTo>
                <a:cubicBezTo>
                  <a:pt x="356" y="38"/>
                  <a:pt x="356" y="32"/>
                  <a:pt x="354" y="27"/>
                </a:cubicBezTo>
                <a:cubicBezTo>
                  <a:pt x="350" y="16"/>
                  <a:pt x="373" y="26"/>
                  <a:pt x="377" y="27"/>
                </a:cubicBezTo>
                <a:cubicBezTo>
                  <a:pt x="410" y="39"/>
                  <a:pt x="434" y="63"/>
                  <a:pt x="459" y="87"/>
                </a:cubicBezTo>
                <a:cubicBezTo>
                  <a:pt x="458" y="87"/>
                  <a:pt x="457" y="87"/>
                  <a:pt x="456" y="87"/>
                </a:cubicBezTo>
                <a:cubicBezTo>
                  <a:pt x="452" y="86"/>
                  <a:pt x="457" y="87"/>
                  <a:pt x="456" y="87"/>
                </a:cubicBezTo>
                <a:close/>
              </a:path>
            </a:pathLst>
          </a:custGeom>
          <a:gradFill>
            <a:gsLst>
              <a:gs pos="0">
                <a:srgbClr val="905E36"/>
              </a:gs>
              <a:gs pos="70000">
                <a:srgbClr val="372116"/>
              </a:gs>
            </a:gsLst>
            <a:lin ang="5400000" scaled="1"/>
          </a:gradFill>
          <a:ln w="41275">
            <a:gradFill>
              <a:gsLst>
                <a:gs pos="0">
                  <a:srgbClr val="905E36"/>
                </a:gs>
                <a:gs pos="75000">
                  <a:srgbClr val="372116"/>
                </a:gs>
              </a:gsLst>
              <a:lin ang="5400000" scaled="1"/>
            </a:gradFill>
          </a:ln>
        </p:spPr>
        <p:txBody>
          <a:bodyPr vert="horz" wrap="square" lIns="91440" tIns="45720" rIns="91440" bIns="45720" numCol="1" anchor="t" anchorCtr="0" compatLnSpc="1">
            <a:prstTxWarp prst="textNoShape">
              <a:avLst/>
            </a:prstTxWarp>
          </a:bodyPr>
          <a:lstStyle/>
          <a:p>
            <a:endParaRPr lang="fr-FR" dirty="0"/>
          </a:p>
        </p:txBody>
      </p:sp>
      <p:sp>
        <p:nvSpPr>
          <p:cNvPr id="53" name="ZoneTexte 52">
            <a:extLst>
              <a:ext uri="{FF2B5EF4-FFF2-40B4-BE49-F238E27FC236}">
                <a16:creationId xmlns:a16="http://schemas.microsoft.com/office/drawing/2014/main" id="{EDEB0AF7-4EB0-EDB7-572B-C24348BD391C}"/>
              </a:ext>
            </a:extLst>
          </p:cNvPr>
          <p:cNvSpPr txBox="1"/>
          <p:nvPr/>
        </p:nvSpPr>
        <p:spPr>
          <a:xfrm>
            <a:off x="7658791" y="3808432"/>
            <a:ext cx="491350" cy="648512"/>
          </a:xfrm>
          <a:prstGeom prst="rect">
            <a:avLst/>
          </a:prstGeom>
          <a:solidFill>
            <a:schemeClr val="bg1"/>
          </a:solidFill>
        </p:spPr>
        <p:txBody>
          <a:bodyPr wrap="square" lIns="46800" tIns="46800" rIns="46800" bIns="46800" rtlCol="0">
            <a:spAutoFit/>
          </a:bodyPr>
          <a:lstStyle/>
          <a:p>
            <a:pPr algn="l"/>
            <a:r>
              <a:rPr lang="fr-FR" sz="3600" b="1" dirty="0">
                <a:solidFill>
                  <a:srgbClr val="0079BF"/>
                </a:solidFill>
                <a:cs typeface="Arial" panose="020B0604020202020204" pitchFamily="34" charset="0"/>
              </a:rPr>
              <a:t>1</a:t>
            </a:r>
            <a:endParaRPr lang="fr-FR" sz="3600" b="1" baseline="-25000" dirty="0">
              <a:solidFill>
                <a:srgbClr val="0079BF"/>
              </a:solidFill>
              <a:cs typeface="Arial" panose="020B0604020202020204" pitchFamily="34" charset="0"/>
            </a:endParaRPr>
          </a:p>
        </p:txBody>
      </p:sp>
      <p:sp>
        <p:nvSpPr>
          <p:cNvPr id="54" name="Ligne de connexion">
            <a:extLst>
              <a:ext uri="{FF2B5EF4-FFF2-40B4-BE49-F238E27FC236}">
                <a16:creationId xmlns:a16="http://schemas.microsoft.com/office/drawing/2014/main" id="{BC4CC9B0-7B69-21FA-158A-89242808C10B}"/>
              </a:ext>
            </a:extLst>
          </p:cNvPr>
          <p:cNvSpPr/>
          <p:nvPr/>
        </p:nvSpPr>
        <p:spPr>
          <a:xfrm flipH="1">
            <a:off x="9266894" y="5400325"/>
            <a:ext cx="1256973" cy="2821486"/>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7 w 27316"/>
              <a:gd name="connsiteY0" fmla="*/ 31438 h 31438"/>
              <a:gd name="connsiteX1" fmla="*/ 27316 w 27316"/>
              <a:gd name="connsiteY1" fmla="*/ 0 h 31438"/>
              <a:gd name="connsiteX0" fmla="*/ 1169 w 28478"/>
              <a:gd name="connsiteY0" fmla="*/ 31438 h 31438"/>
              <a:gd name="connsiteX1" fmla="*/ 28478 w 28478"/>
              <a:gd name="connsiteY1" fmla="*/ 0 h 31438"/>
              <a:gd name="connsiteX0" fmla="*/ 1261 w 27395"/>
              <a:gd name="connsiteY0" fmla="*/ 30896 h 30896"/>
              <a:gd name="connsiteX1" fmla="*/ 27395 w 27395"/>
              <a:gd name="connsiteY1" fmla="*/ 0 h 30896"/>
              <a:gd name="connsiteX0" fmla="*/ 1566 w 27700"/>
              <a:gd name="connsiteY0" fmla="*/ 30896 h 30896"/>
              <a:gd name="connsiteX1" fmla="*/ 27700 w 27700"/>
              <a:gd name="connsiteY1" fmla="*/ 0 h 30896"/>
            </a:gdLst>
            <a:ahLst/>
            <a:cxnLst>
              <a:cxn ang="0">
                <a:pos x="connsiteX0" y="connsiteY0"/>
              </a:cxn>
              <a:cxn ang="0">
                <a:pos x="connsiteX1" y="connsiteY1"/>
              </a:cxn>
            </a:cxnLst>
            <a:rect l="l" t="t" r="r" b="b"/>
            <a:pathLst>
              <a:path w="27700" h="30896" extrusionOk="0">
                <a:moveTo>
                  <a:pt x="1566" y="30896"/>
                </a:moveTo>
                <a:cubicBezTo>
                  <a:pt x="-3192" y="16063"/>
                  <a:pt x="2161" y="6543"/>
                  <a:pt x="2770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5" name="Ligne de connexion">
            <a:extLst>
              <a:ext uri="{FF2B5EF4-FFF2-40B4-BE49-F238E27FC236}">
                <a16:creationId xmlns:a16="http://schemas.microsoft.com/office/drawing/2014/main" id="{1BD911CE-34D0-5F08-0B73-130FB9D0772D}"/>
              </a:ext>
            </a:extLst>
          </p:cNvPr>
          <p:cNvSpPr/>
          <p:nvPr/>
        </p:nvSpPr>
        <p:spPr>
          <a:xfrm>
            <a:off x="7457129" y="3119425"/>
            <a:ext cx="939536" cy="2477160"/>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7" name="Ligne de connexion">
            <a:extLst>
              <a:ext uri="{FF2B5EF4-FFF2-40B4-BE49-F238E27FC236}">
                <a16:creationId xmlns:a16="http://schemas.microsoft.com/office/drawing/2014/main" id="{0BCB6FF0-009E-456B-AD91-BCA1254BBBBD}"/>
              </a:ext>
            </a:extLst>
          </p:cNvPr>
          <p:cNvSpPr/>
          <p:nvPr/>
        </p:nvSpPr>
        <p:spPr>
          <a:xfrm flipH="1">
            <a:off x="9444704" y="5499291"/>
            <a:ext cx="1511000" cy="4429693"/>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1927 w 30244"/>
              <a:gd name="connsiteY0" fmla="*/ 23136 h 23136"/>
              <a:gd name="connsiteX1" fmla="*/ 30244 w 30244"/>
              <a:gd name="connsiteY1" fmla="*/ 0 h 23136"/>
              <a:gd name="connsiteX0" fmla="*/ 1462 w 36496"/>
              <a:gd name="connsiteY0" fmla="*/ 21969 h 21969"/>
              <a:gd name="connsiteX1" fmla="*/ 36496 w 36496"/>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4362"/>
              <a:gd name="connsiteY0" fmla="*/ 22339 h 22339"/>
              <a:gd name="connsiteX1" fmla="*/ 34362 w 34362"/>
              <a:gd name="connsiteY1" fmla="*/ 0 h 22339"/>
              <a:gd name="connsiteX0" fmla="*/ 0 w 33858"/>
              <a:gd name="connsiteY0" fmla="*/ 22806 h 22806"/>
              <a:gd name="connsiteX1" fmla="*/ 33858 w 33858"/>
              <a:gd name="connsiteY1" fmla="*/ 0 h 22806"/>
              <a:gd name="connsiteX0" fmla="*/ 0 w 33298"/>
              <a:gd name="connsiteY0" fmla="*/ 22612 h 22612"/>
              <a:gd name="connsiteX1" fmla="*/ 33298 w 33298"/>
              <a:gd name="connsiteY1" fmla="*/ 0 h 22612"/>
            </a:gdLst>
            <a:ahLst/>
            <a:cxnLst>
              <a:cxn ang="0">
                <a:pos x="connsiteX0" y="connsiteY0"/>
              </a:cxn>
              <a:cxn ang="0">
                <a:pos x="connsiteX1" y="connsiteY1"/>
              </a:cxn>
            </a:cxnLst>
            <a:rect l="l" t="t" r="r" b="b"/>
            <a:pathLst>
              <a:path w="33298" h="22612" extrusionOk="0">
                <a:moveTo>
                  <a:pt x="0" y="22612"/>
                </a:moveTo>
                <a:cubicBezTo>
                  <a:pt x="4142" y="5369"/>
                  <a:pt x="8095" y="3771"/>
                  <a:pt x="33298"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8" name="ZoneTexte 57">
            <a:extLst>
              <a:ext uri="{FF2B5EF4-FFF2-40B4-BE49-F238E27FC236}">
                <a16:creationId xmlns:a16="http://schemas.microsoft.com/office/drawing/2014/main" id="{ADC7BD82-083B-6CAD-C3AF-CCD233FA29D5}"/>
              </a:ext>
            </a:extLst>
          </p:cNvPr>
          <p:cNvSpPr txBox="1"/>
          <p:nvPr/>
        </p:nvSpPr>
        <p:spPr>
          <a:xfrm>
            <a:off x="8033408" y="2368798"/>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59" name="ZoneTexte 58">
            <a:extLst>
              <a:ext uri="{FF2B5EF4-FFF2-40B4-BE49-F238E27FC236}">
                <a16:creationId xmlns:a16="http://schemas.microsoft.com/office/drawing/2014/main" id="{6F6BB9F1-6BCD-5B9F-510E-1DC6F7F22C58}"/>
              </a:ext>
            </a:extLst>
          </p:cNvPr>
          <p:cNvSpPr txBox="1"/>
          <p:nvPr/>
        </p:nvSpPr>
        <p:spPr>
          <a:xfrm>
            <a:off x="10002761" y="5137030"/>
            <a:ext cx="491350" cy="648512"/>
          </a:xfrm>
          <a:prstGeom prst="rect">
            <a:avLst/>
          </a:prstGeom>
          <a:noFill/>
        </p:spPr>
        <p:txBody>
          <a:bodyPr wrap="square" lIns="46800" tIns="46800" rIns="46800" bIns="46800" rtlCol="0">
            <a:spAutoFit/>
          </a:bodyPr>
          <a:lstStyle/>
          <a:p>
            <a:pPr algn="l"/>
            <a:r>
              <a:rPr lang="fr-FR" sz="3600" b="1" dirty="0">
                <a:solidFill>
                  <a:srgbClr val="0079BF"/>
                </a:solidFill>
                <a:cs typeface="Arial" panose="020B0604020202020204" pitchFamily="34" charset="0"/>
              </a:rPr>
              <a:t>2</a:t>
            </a:r>
            <a:endParaRPr lang="fr-FR" sz="3600" b="1" baseline="-25000" dirty="0">
              <a:solidFill>
                <a:srgbClr val="0079BF"/>
              </a:solidFill>
              <a:cs typeface="Arial" panose="020B0604020202020204" pitchFamily="34" charset="0"/>
            </a:endParaRPr>
          </a:p>
        </p:txBody>
      </p:sp>
      <p:pic>
        <p:nvPicPr>
          <p:cNvPr id="60" name="Image 59">
            <a:extLst>
              <a:ext uri="{FF2B5EF4-FFF2-40B4-BE49-F238E27FC236}">
                <a16:creationId xmlns:a16="http://schemas.microsoft.com/office/drawing/2014/main" id="{725AEA78-114C-660E-6855-D0E1B316ACE0}"/>
              </a:ext>
            </a:extLst>
          </p:cNvPr>
          <p:cNvPicPr>
            <a:picLocks noChangeAspect="1"/>
          </p:cNvPicPr>
          <p:nvPr/>
        </p:nvPicPr>
        <p:blipFill>
          <a:blip r:embed="rId5"/>
          <a:stretch>
            <a:fillRect/>
          </a:stretch>
        </p:blipFill>
        <p:spPr>
          <a:xfrm rot="3194487">
            <a:off x="7166642" y="8300567"/>
            <a:ext cx="1057786" cy="1077489"/>
          </a:xfrm>
          <a:prstGeom prst="rect">
            <a:avLst/>
          </a:prstGeom>
        </p:spPr>
      </p:pic>
      <p:sp>
        <p:nvSpPr>
          <p:cNvPr id="61" name="Ligne de connexion">
            <a:extLst>
              <a:ext uri="{FF2B5EF4-FFF2-40B4-BE49-F238E27FC236}">
                <a16:creationId xmlns:a16="http://schemas.microsoft.com/office/drawing/2014/main" id="{C5A43A6F-04C9-1C11-0B47-EF4335208C0A}"/>
              </a:ext>
            </a:extLst>
          </p:cNvPr>
          <p:cNvSpPr/>
          <p:nvPr/>
        </p:nvSpPr>
        <p:spPr>
          <a:xfrm>
            <a:off x="8023157" y="6952373"/>
            <a:ext cx="497062" cy="1367550"/>
          </a:xfrm>
          <a:custGeom>
            <a:avLst/>
            <a:gdLst>
              <a:gd name="connsiteX0" fmla="*/ 8015 w 22171"/>
              <a:gd name="connsiteY0" fmla="*/ 17017 h 17017"/>
              <a:gd name="connsiteX1" fmla="*/ 22171 w 22171"/>
              <a:gd name="connsiteY1" fmla="*/ 0 h 17017"/>
              <a:gd name="connsiteX0" fmla="*/ 0 w 14156"/>
              <a:gd name="connsiteY0" fmla="*/ 17017 h 17017"/>
              <a:gd name="connsiteX1" fmla="*/ 14156 w 14156"/>
              <a:gd name="connsiteY1" fmla="*/ 0 h 17017"/>
              <a:gd name="connsiteX0" fmla="*/ 0 w 14156"/>
              <a:gd name="connsiteY0" fmla="*/ 17017 h 17017"/>
              <a:gd name="connsiteX1" fmla="*/ 14156 w 14156"/>
              <a:gd name="connsiteY1" fmla="*/ 0 h 17017"/>
              <a:gd name="connsiteX0" fmla="*/ 0 w 14156"/>
              <a:gd name="connsiteY0" fmla="*/ 19354 h 19354"/>
              <a:gd name="connsiteX1" fmla="*/ 14156 w 14156"/>
              <a:gd name="connsiteY1" fmla="*/ 0 h 19354"/>
            </a:gdLst>
            <a:ahLst/>
            <a:cxnLst>
              <a:cxn ang="0">
                <a:pos x="connsiteX0" y="connsiteY0"/>
              </a:cxn>
              <a:cxn ang="0">
                <a:pos x="connsiteX1" y="connsiteY1"/>
              </a:cxn>
            </a:cxnLst>
            <a:rect l="l" t="t" r="r" b="b"/>
            <a:pathLst>
              <a:path w="14156" h="19354" extrusionOk="0">
                <a:moveTo>
                  <a:pt x="0" y="19354"/>
                </a:moveTo>
                <a:cubicBezTo>
                  <a:pt x="1893" y="8855"/>
                  <a:pt x="2633" y="4081"/>
                  <a:pt x="14156" y="0"/>
                </a:cubicBezTo>
              </a:path>
            </a:pathLst>
          </a:custGeom>
          <a:ln w="88900" cap="rnd">
            <a:solidFill>
              <a:schemeClr val="bg1">
                <a:lumMod val="65000"/>
              </a:schemeClr>
            </a:solidFill>
            <a:prstDash val="sysDash"/>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62" name="ZoneTexte 61">
            <a:extLst>
              <a:ext uri="{FF2B5EF4-FFF2-40B4-BE49-F238E27FC236}">
                <a16:creationId xmlns:a16="http://schemas.microsoft.com/office/drawing/2014/main" id="{3AB4D0C1-F350-6E65-6561-F85FE9D7DAD1}"/>
              </a:ext>
            </a:extLst>
          </p:cNvPr>
          <p:cNvSpPr txBox="1"/>
          <p:nvPr/>
        </p:nvSpPr>
        <p:spPr>
          <a:xfrm>
            <a:off x="5979455" y="7900180"/>
            <a:ext cx="1657992" cy="648512"/>
          </a:xfrm>
          <a:prstGeom prst="rect">
            <a:avLst/>
          </a:prstGeom>
          <a:noFill/>
        </p:spPr>
        <p:txBody>
          <a:bodyPr wrap="square" lIns="46800" tIns="46800" rIns="46800" bIns="46800" rtlCol="0">
            <a:spAutoFit/>
          </a:bodyPr>
          <a:lstStyle/>
          <a:p>
            <a:pPr algn="l"/>
            <a:r>
              <a:rPr lang="fr-FR" sz="3600" b="1" dirty="0">
                <a:solidFill>
                  <a:schemeClr val="bg1">
                    <a:lumMod val="65000"/>
                  </a:schemeClr>
                </a:solidFill>
                <a:cs typeface="Arial" panose="020B0604020202020204" pitchFamily="34" charset="0"/>
              </a:rPr>
              <a:t>Litière</a:t>
            </a:r>
            <a:endParaRPr lang="fr-FR" sz="3600" b="1" baseline="-25000" dirty="0">
              <a:solidFill>
                <a:schemeClr val="bg1">
                  <a:lumMod val="65000"/>
                </a:schemeClr>
              </a:solidFill>
              <a:cs typeface="Arial" panose="020B0604020202020204" pitchFamily="34" charset="0"/>
            </a:endParaRPr>
          </a:p>
        </p:txBody>
      </p:sp>
      <p:sp>
        <p:nvSpPr>
          <p:cNvPr id="44" name="ZoneTexte 43">
            <a:extLst>
              <a:ext uri="{FF2B5EF4-FFF2-40B4-BE49-F238E27FC236}">
                <a16:creationId xmlns:a16="http://schemas.microsoft.com/office/drawing/2014/main" id="{91B5D85F-6D7D-6422-7EAA-846818310DFD}"/>
              </a:ext>
            </a:extLst>
          </p:cNvPr>
          <p:cNvSpPr txBox="1"/>
          <p:nvPr/>
        </p:nvSpPr>
        <p:spPr>
          <a:xfrm>
            <a:off x="212750" y="12756007"/>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Chapin</a:t>
            </a:r>
            <a:r>
              <a:rPr lang="fr-FR" sz="2400" i="1" dirty="0">
                <a:solidFill>
                  <a:schemeClr val="bg1">
                    <a:lumMod val="65000"/>
                  </a:schemeClr>
                </a:solidFill>
                <a:latin typeface="+mj-lt"/>
                <a:cs typeface="Arial" panose="020B0604020202020204" pitchFamily="34" charset="0"/>
              </a:rPr>
              <a:t> et al.</a:t>
            </a:r>
            <a:r>
              <a:rPr lang="fr-FR" sz="2400" cap="small" dirty="0">
                <a:solidFill>
                  <a:schemeClr val="bg1">
                    <a:lumMod val="65000"/>
                  </a:schemeClr>
                </a:solidFill>
                <a:latin typeface="+mj-lt"/>
                <a:cs typeface="Arial" panose="020B0604020202020204" pitchFamily="34" charset="0"/>
              </a:rPr>
              <a:t>, 2002</a:t>
            </a:r>
            <a:endParaRPr lang="fr-FR" sz="2400" dirty="0">
              <a:solidFill>
                <a:schemeClr val="bg1">
                  <a:lumMod val="65000"/>
                </a:schemeClr>
              </a:solidFill>
              <a:latin typeface="+mj-lt"/>
              <a:cs typeface="Arial" panose="020B0604020202020204" pitchFamily="34" charset="0"/>
            </a:endParaRPr>
          </a:p>
        </p:txBody>
      </p:sp>
      <p:sp>
        <p:nvSpPr>
          <p:cNvPr id="2" name="Titre 1">
            <a:extLst>
              <a:ext uri="{FF2B5EF4-FFF2-40B4-BE49-F238E27FC236}">
                <a16:creationId xmlns:a16="http://schemas.microsoft.com/office/drawing/2014/main" id="{27C4CAE1-EEDF-1CA0-C8A7-44AD61C02EBC}"/>
              </a:ext>
            </a:extLst>
          </p:cNvPr>
          <p:cNvSpPr>
            <a:spLocks noGrp="1"/>
          </p:cNvSpPr>
          <p:nvPr>
            <p:ph type="title"/>
          </p:nvPr>
        </p:nvSpPr>
        <p:spPr/>
        <p:txBody>
          <a:bodyPr/>
          <a:lstStyle/>
          <a:p>
            <a:r>
              <a:rPr lang="fr-FR" dirty="0"/>
              <a:t>Schéma général des flux de carbone dans les forêts</a:t>
            </a:r>
          </a:p>
        </p:txBody>
      </p:sp>
      <p:sp>
        <p:nvSpPr>
          <p:cNvPr id="16" name="ZoneTexte 15">
            <a:extLst>
              <a:ext uri="{FF2B5EF4-FFF2-40B4-BE49-F238E27FC236}">
                <a16:creationId xmlns:a16="http://schemas.microsoft.com/office/drawing/2014/main" id="{6351CF60-BDE5-96BB-84B6-F8983572BD15}"/>
              </a:ext>
            </a:extLst>
          </p:cNvPr>
          <p:cNvSpPr txBox="1"/>
          <p:nvPr/>
        </p:nvSpPr>
        <p:spPr>
          <a:xfrm>
            <a:off x="545582" y="9168998"/>
            <a:ext cx="5292537" cy="3293648"/>
          </a:xfrm>
          <a:prstGeom prst="roundRect">
            <a:avLst>
              <a:gd name="adj" fmla="val 13775"/>
            </a:avLst>
          </a:prstGeom>
          <a:noFill/>
          <a:ln w="63500" cap="rnd">
            <a:solidFill>
              <a:srgbClr val="FF644E"/>
            </a:solidFill>
            <a:prstDash val="sysDot"/>
          </a:ln>
        </p:spPr>
        <p:txBody>
          <a:bodyPr wrap="square" lIns="72000" tIns="72000" rIns="72000" bIns="72000" rtlCol="0">
            <a:spAutoFit/>
          </a:bodyPr>
          <a:lstStyle/>
          <a:p>
            <a:pPr marL="361950" indent="-361950" algn="l" defTabSz="803275">
              <a:buFont typeface="Arial" panose="020B0604020202020204" pitchFamily="34" charset="0"/>
              <a:buChar char="•"/>
              <a:tabLst>
                <a:tab pos="803275" algn="l"/>
              </a:tabLst>
            </a:pPr>
            <a:r>
              <a:rPr lang="fr-FR" sz="3600" b="1" dirty="0">
                <a:solidFill>
                  <a:srgbClr val="FF644E"/>
                </a:solidFill>
                <a:cs typeface="Arial" panose="020B0604020202020204" pitchFamily="34" charset="0"/>
              </a:rPr>
              <a:t>Biotransformations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(synthèse microbienne, 	dépolymérisation)</a:t>
            </a:r>
          </a:p>
          <a:p>
            <a:pPr marL="358775" indent="-358775" algn="l" defTabSz="808038">
              <a:buFont typeface="Arial" panose="020B0604020202020204" pitchFamily="34" charset="0"/>
              <a:buChar char="•"/>
              <a:tabLst>
                <a:tab pos="808038" algn="l"/>
              </a:tabLst>
            </a:pPr>
            <a:r>
              <a:rPr lang="fr-FR" sz="3600" b="1" dirty="0">
                <a:solidFill>
                  <a:srgbClr val="FF644E"/>
                </a:solidFill>
                <a:cs typeface="Arial" panose="020B0604020202020204" pitchFamily="34" charset="0"/>
              </a:rPr>
              <a:t>Transferts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a:t>
            </a:r>
            <a:r>
              <a:rPr lang="fr-FR" sz="2800" spc="-100" dirty="0">
                <a:solidFill>
                  <a:srgbClr val="FF644E"/>
                </a:solidFill>
                <a:cs typeface="Arial" panose="020B0604020202020204" pitchFamily="34" charset="0"/>
              </a:rPr>
              <a:t>(bioturbation, 	convection, etc.)</a:t>
            </a:r>
          </a:p>
        </p:txBody>
      </p:sp>
      <p:grpSp>
        <p:nvGrpSpPr>
          <p:cNvPr id="18" name="Groupe 17">
            <a:extLst>
              <a:ext uri="{FF2B5EF4-FFF2-40B4-BE49-F238E27FC236}">
                <a16:creationId xmlns:a16="http://schemas.microsoft.com/office/drawing/2014/main" id="{E8231FF1-F613-CC5B-FC23-0C928912A747}"/>
              </a:ext>
            </a:extLst>
          </p:cNvPr>
          <p:cNvGrpSpPr/>
          <p:nvPr/>
        </p:nvGrpSpPr>
        <p:grpSpPr>
          <a:xfrm>
            <a:off x="6022997" y="11180475"/>
            <a:ext cx="2872228" cy="2872228"/>
            <a:chOff x="9130149" y="8810625"/>
            <a:chExt cx="2387418" cy="2387418"/>
          </a:xfrm>
        </p:grpSpPr>
        <p:sp>
          <p:nvSpPr>
            <p:cNvPr id="19" name="Ellipse 18">
              <a:extLst>
                <a:ext uri="{FF2B5EF4-FFF2-40B4-BE49-F238E27FC236}">
                  <a16:creationId xmlns:a16="http://schemas.microsoft.com/office/drawing/2014/main" id="{59354523-CCDA-49BC-9EBB-BB1ECA6E501A}"/>
                </a:ext>
              </a:extLst>
            </p:cNvPr>
            <p:cNvSpPr/>
            <p:nvPr/>
          </p:nvSpPr>
          <p:spPr>
            <a:xfrm>
              <a:off x="9130149" y="8810625"/>
              <a:ext cx="2387418" cy="2387418"/>
            </a:xfrm>
            <a:prstGeom prst="ellipse">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Graphique 19">
              <a:extLst>
                <a:ext uri="{FF2B5EF4-FFF2-40B4-BE49-F238E27FC236}">
                  <a16:creationId xmlns:a16="http://schemas.microsoft.com/office/drawing/2014/main" id="{3E62B886-261F-AECA-9AD0-F67983CDB0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1214" y="9544991"/>
              <a:ext cx="602812" cy="780109"/>
            </a:xfrm>
            <a:prstGeom prst="rect">
              <a:avLst/>
            </a:prstGeom>
          </p:spPr>
        </p:pic>
        <p:pic>
          <p:nvPicPr>
            <p:cNvPr id="21" name="Graphique 20">
              <a:extLst>
                <a:ext uri="{FF2B5EF4-FFF2-40B4-BE49-F238E27FC236}">
                  <a16:creationId xmlns:a16="http://schemas.microsoft.com/office/drawing/2014/main" id="{42DCDE00-9C69-8A6D-89BF-B74E29A353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69810">
              <a:off x="9794840" y="10384725"/>
              <a:ext cx="591416" cy="197139"/>
            </a:xfrm>
            <a:prstGeom prst="rect">
              <a:avLst/>
            </a:prstGeom>
          </p:spPr>
        </p:pic>
        <p:pic>
          <p:nvPicPr>
            <p:cNvPr id="22" name="Graphique 21">
              <a:extLst>
                <a:ext uri="{FF2B5EF4-FFF2-40B4-BE49-F238E27FC236}">
                  <a16:creationId xmlns:a16="http://schemas.microsoft.com/office/drawing/2014/main" id="{E3A5A9B0-7C8C-DAAE-351B-EA943341A9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76569" y="10195201"/>
              <a:ext cx="266604" cy="253274"/>
            </a:xfrm>
            <a:prstGeom prst="rect">
              <a:avLst/>
            </a:prstGeom>
          </p:spPr>
        </p:pic>
        <p:pic>
          <p:nvPicPr>
            <p:cNvPr id="23" name="Graphique 22">
              <a:extLst>
                <a:ext uri="{FF2B5EF4-FFF2-40B4-BE49-F238E27FC236}">
                  <a16:creationId xmlns:a16="http://schemas.microsoft.com/office/drawing/2014/main" id="{9021DDC0-3C82-2B73-9C04-D383F2051A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439747">
              <a:off x="9782582" y="9384510"/>
              <a:ext cx="309944" cy="662154"/>
            </a:xfrm>
            <a:prstGeom prst="rect">
              <a:avLst/>
            </a:prstGeom>
          </p:spPr>
        </p:pic>
        <p:grpSp>
          <p:nvGrpSpPr>
            <p:cNvPr id="24" name="Groupe 23">
              <a:extLst>
                <a:ext uri="{FF2B5EF4-FFF2-40B4-BE49-F238E27FC236}">
                  <a16:creationId xmlns:a16="http://schemas.microsoft.com/office/drawing/2014/main" id="{B2D15740-EF70-3530-4258-60C512876059}"/>
                </a:ext>
              </a:extLst>
            </p:cNvPr>
            <p:cNvGrpSpPr/>
            <p:nvPr/>
          </p:nvGrpSpPr>
          <p:grpSpPr>
            <a:xfrm>
              <a:off x="10819603" y="9428935"/>
              <a:ext cx="357268" cy="536936"/>
              <a:chOff x="11595814" y="10049641"/>
              <a:chExt cx="357268" cy="536936"/>
            </a:xfrm>
          </p:grpSpPr>
          <p:pic>
            <p:nvPicPr>
              <p:cNvPr id="32" name="Graphique 31">
                <a:extLst>
                  <a:ext uri="{FF2B5EF4-FFF2-40B4-BE49-F238E27FC236}">
                    <a16:creationId xmlns:a16="http://schemas.microsoft.com/office/drawing/2014/main" id="{274E552D-EE7F-B46E-50AD-CDF0B7F6C7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525380">
                <a:off x="11589149" y="10056306"/>
                <a:ext cx="266604" cy="253274"/>
              </a:xfrm>
              <a:prstGeom prst="rect">
                <a:avLst/>
              </a:prstGeom>
            </p:spPr>
          </p:pic>
          <p:pic>
            <p:nvPicPr>
              <p:cNvPr id="33" name="Graphique 32">
                <a:extLst>
                  <a:ext uri="{FF2B5EF4-FFF2-40B4-BE49-F238E27FC236}">
                    <a16:creationId xmlns:a16="http://schemas.microsoft.com/office/drawing/2014/main" id="{A0206A9D-BD3B-547A-681C-666C19E04E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525380">
                <a:off x="11693143" y="10326638"/>
                <a:ext cx="266604" cy="253274"/>
              </a:xfrm>
              <a:prstGeom prst="rect">
                <a:avLst/>
              </a:prstGeom>
            </p:spPr>
          </p:pic>
        </p:grpSp>
        <p:sp>
          <p:nvSpPr>
            <p:cNvPr id="25" name="Ellipse 24">
              <a:extLst>
                <a:ext uri="{FF2B5EF4-FFF2-40B4-BE49-F238E27FC236}">
                  <a16:creationId xmlns:a16="http://schemas.microsoft.com/office/drawing/2014/main" id="{2CAE467B-6F73-68C8-06DF-F6FECB3FB4EE}"/>
                </a:ext>
              </a:extLst>
            </p:cNvPr>
            <p:cNvSpPr/>
            <p:nvPr/>
          </p:nvSpPr>
          <p:spPr>
            <a:xfrm>
              <a:off x="10641406" y="9316308"/>
              <a:ext cx="114300" cy="1143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6" name="Ellipse 25">
              <a:extLst>
                <a:ext uri="{FF2B5EF4-FFF2-40B4-BE49-F238E27FC236}">
                  <a16:creationId xmlns:a16="http://schemas.microsoft.com/office/drawing/2014/main" id="{1C3CFEBB-FF1D-0D90-D96A-021EFAC3EA41}"/>
                </a:ext>
              </a:extLst>
            </p:cNvPr>
            <p:cNvSpPr/>
            <p:nvPr/>
          </p:nvSpPr>
          <p:spPr>
            <a:xfrm>
              <a:off x="10432843" y="10442083"/>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7" name="Ellipse 26">
              <a:extLst>
                <a:ext uri="{FF2B5EF4-FFF2-40B4-BE49-F238E27FC236}">
                  <a16:creationId xmlns:a16="http://schemas.microsoft.com/office/drawing/2014/main" id="{0B5308BE-1DC9-2363-8533-59955A9DC7B3}"/>
                </a:ext>
              </a:extLst>
            </p:cNvPr>
            <p:cNvSpPr/>
            <p:nvPr/>
          </p:nvSpPr>
          <p:spPr>
            <a:xfrm>
              <a:off x="9644006" y="10067925"/>
              <a:ext cx="166453" cy="1664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8" name="Graphique 27">
              <a:extLst>
                <a:ext uri="{FF2B5EF4-FFF2-40B4-BE49-F238E27FC236}">
                  <a16:creationId xmlns:a16="http://schemas.microsoft.com/office/drawing/2014/main" id="{E07C1048-EC0C-CB8B-1669-189E9BB1A0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365488" flipV="1">
              <a:off x="10152767" y="9119091"/>
              <a:ext cx="634020" cy="211340"/>
            </a:xfrm>
            <a:prstGeom prst="rect">
              <a:avLst/>
            </a:prstGeom>
          </p:spPr>
        </p:pic>
        <p:pic>
          <p:nvPicPr>
            <p:cNvPr id="29" name="Graphique 28">
              <a:extLst>
                <a:ext uri="{FF2B5EF4-FFF2-40B4-BE49-F238E27FC236}">
                  <a16:creationId xmlns:a16="http://schemas.microsoft.com/office/drawing/2014/main" id="{AE3F0DC9-947A-C391-CC93-201F429FC1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3029222">
              <a:off x="10682180" y="10453956"/>
              <a:ext cx="246220" cy="526017"/>
            </a:xfrm>
            <a:prstGeom prst="rect">
              <a:avLst/>
            </a:prstGeom>
          </p:spPr>
        </p:pic>
        <p:sp>
          <p:nvSpPr>
            <p:cNvPr id="30" name="Ellipse 29">
              <a:extLst>
                <a:ext uri="{FF2B5EF4-FFF2-40B4-BE49-F238E27FC236}">
                  <a16:creationId xmlns:a16="http://schemas.microsoft.com/office/drawing/2014/main" id="{A80F1BBF-5A82-6091-A2E9-634EAF11874E}"/>
                </a:ext>
              </a:extLst>
            </p:cNvPr>
            <p:cNvSpPr/>
            <p:nvPr/>
          </p:nvSpPr>
          <p:spPr>
            <a:xfrm>
              <a:off x="10116362" y="9501085"/>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31" name="Graphique 30">
              <a:extLst>
                <a:ext uri="{FF2B5EF4-FFF2-40B4-BE49-F238E27FC236}">
                  <a16:creationId xmlns:a16="http://schemas.microsoft.com/office/drawing/2014/main" id="{3F82978A-74A4-0C87-D126-5781DE422D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606701">
              <a:off x="9744825" y="10580686"/>
              <a:ext cx="266604" cy="253274"/>
            </a:xfrm>
            <a:prstGeom prst="rect">
              <a:avLst/>
            </a:prstGeom>
          </p:spPr>
        </p:pic>
      </p:grpSp>
      <p:sp>
        <p:nvSpPr>
          <p:cNvPr id="48" name="ZoneTexte 47">
            <a:extLst>
              <a:ext uri="{FF2B5EF4-FFF2-40B4-BE49-F238E27FC236}">
                <a16:creationId xmlns:a16="http://schemas.microsoft.com/office/drawing/2014/main" id="{59495485-0295-7241-F04D-D4FEC5596A89}"/>
              </a:ext>
            </a:extLst>
          </p:cNvPr>
          <p:cNvSpPr txBox="1"/>
          <p:nvPr/>
        </p:nvSpPr>
        <p:spPr>
          <a:xfrm>
            <a:off x="16084227" y="6644445"/>
            <a:ext cx="7776669" cy="3541612"/>
          </a:xfrm>
          <a:prstGeom prst="rect">
            <a:avLst/>
          </a:prstGeom>
          <a:noFill/>
        </p:spPr>
        <p:txBody>
          <a:bodyPr wrap="square" lIns="46800" tIns="46800" rIns="46800" bIns="46800" rtlCol="0">
            <a:spAutoFit/>
          </a:bodyPr>
          <a:lstStyle/>
          <a:p>
            <a:pPr algn="l"/>
            <a:r>
              <a:rPr lang="fr-FR" sz="3200" dirty="0">
                <a:cs typeface="Arial" panose="020B0604020202020204" pitchFamily="34" charset="0"/>
              </a:rPr>
              <a:t>Les matières organiques des sols sont clivées par les enzymes microbiennes en petites molécules solubles absorbables par les micro-organismes. Le carbone ainsi ingéré est </a:t>
            </a:r>
            <a:r>
              <a:rPr lang="fr-FR" sz="3200" b="1" dirty="0">
                <a:cs typeface="Arial" panose="020B0604020202020204" pitchFamily="34" charset="0"/>
              </a:rPr>
              <a:t>une source de matière (synthèse microbienne) et d'énergie (respiration hétérotrophe).</a:t>
            </a:r>
          </a:p>
        </p:txBody>
      </p:sp>
      <p:sp>
        <p:nvSpPr>
          <p:cNvPr id="3" name="ZoneTexte 2">
            <a:extLst>
              <a:ext uri="{FF2B5EF4-FFF2-40B4-BE49-F238E27FC236}">
                <a16:creationId xmlns:a16="http://schemas.microsoft.com/office/drawing/2014/main" id="{1C666FEE-04BE-B18E-16DE-4E1182A8DE71}"/>
              </a:ext>
            </a:extLst>
          </p:cNvPr>
          <p:cNvSpPr txBox="1"/>
          <p:nvPr/>
        </p:nvSpPr>
        <p:spPr>
          <a:xfrm>
            <a:off x="1210259" y="2517957"/>
            <a:ext cx="5397535" cy="3831213"/>
          </a:xfrm>
          <a:prstGeom prst="roundRect">
            <a:avLst>
              <a:gd name="adj" fmla="val 10467"/>
            </a:avLst>
          </a:prstGeom>
          <a:noFill/>
          <a:ln w="63500" cap="rnd">
            <a:solidFill>
              <a:srgbClr val="0079BF"/>
            </a:solidFill>
            <a:prstDash val="sysDot"/>
          </a:ln>
        </p:spPr>
        <p:txBody>
          <a:bodyPr wrap="square" lIns="144000" tIns="72000" rIns="72000" bIns="72000" rtlCol="0">
            <a:noAutofit/>
          </a:bodyPr>
          <a:lstStyle/>
          <a:p>
            <a:pPr algn="ctr">
              <a:spcAft>
                <a:spcPts val="1800"/>
              </a:spcAft>
            </a:pPr>
            <a:r>
              <a:rPr lang="fr-FR" sz="4800" b="1" dirty="0">
                <a:solidFill>
                  <a:srgbClr val="0079BF"/>
                </a:solidFill>
                <a:cs typeface="Arial" panose="020B0604020202020204" pitchFamily="34" charset="0"/>
              </a:rPr>
              <a:t>ENTRÉES DE C (~122 Pg C)</a:t>
            </a:r>
          </a:p>
          <a:p>
            <a:pPr marL="534988" indent="-534988" algn="l">
              <a:buFont typeface="+mj-lt"/>
              <a:buAutoNum type="arabicPeriod"/>
            </a:pPr>
            <a:r>
              <a:rPr lang="fr-FR" sz="3600" b="1" dirty="0">
                <a:solidFill>
                  <a:srgbClr val="0079BF"/>
                </a:solidFill>
                <a:cs typeface="Arial" panose="020B0604020202020204" pitchFamily="34" charset="0"/>
              </a:rPr>
              <a:t>Photosynthèse</a:t>
            </a:r>
          </a:p>
          <a:p>
            <a:pPr marL="534988" indent="-534988" algn="l">
              <a:buFont typeface="+mj-lt"/>
              <a:buAutoNum type="arabicPeriod"/>
            </a:pPr>
            <a:r>
              <a:rPr lang="fr-FR" sz="3600" b="1" dirty="0">
                <a:solidFill>
                  <a:srgbClr val="0079BF"/>
                </a:solidFill>
                <a:cs typeface="Arial" panose="020B0604020202020204" pitchFamily="34" charset="0"/>
              </a:rPr>
              <a:t>Répartition des photo-assimilats</a:t>
            </a:r>
            <a:endParaRPr lang="fr-FR" sz="3600" dirty="0">
              <a:solidFill>
                <a:srgbClr val="0079BF"/>
              </a:solidFill>
              <a:cs typeface="Arial" panose="020B0604020202020204" pitchFamily="34" charset="0"/>
            </a:endParaRPr>
          </a:p>
        </p:txBody>
      </p:sp>
    </p:spTree>
    <p:extLst>
      <p:ext uri="{BB962C8B-B14F-4D97-AF65-F5344CB8AC3E}">
        <p14:creationId xmlns:p14="http://schemas.microsoft.com/office/powerpoint/2010/main" val="339518083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4DA4A6D-47A4-6E41-B82D-5B7AA87924DD}"/>
              </a:ext>
            </a:extLst>
          </p:cNvPr>
          <p:cNvPicPr>
            <a:picLocks noChangeAspect="1"/>
          </p:cNvPicPr>
          <p:nvPr/>
        </p:nvPicPr>
        <p:blipFill>
          <a:blip r:embed="rId2">
            <a:lum bright="10000"/>
          </a:blip>
          <a:stretch>
            <a:fillRect/>
          </a:stretch>
        </p:blipFill>
        <p:spPr>
          <a:xfrm>
            <a:off x="6569381" y="8623850"/>
            <a:ext cx="7944286" cy="5130229"/>
          </a:xfrm>
          <a:prstGeom prst="rect">
            <a:avLst/>
          </a:prstGeom>
        </p:spPr>
      </p:pic>
      <p:pic>
        <p:nvPicPr>
          <p:cNvPr id="49" name="Image 48">
            <a:extLst>
              <a:ext uri="{FF2B5EF4-FFF2-40B4-BE49-F238E27FC236}">
                <a16:creationId xmlns:a16="http://schemas.microsoft.com/office/drawing/2014/main" id="{7BDE64D7-21C5-E3F7-1A72-DFCE24E7FDA9}"/>
              </a:ext>
            </a:extLst>
          </p:cNvPr>
          <p:cNvPicPr>
            <a:picLocks noChangeAspect="1"/>
          </p:cNvPicPr>
          <p:nvPr/>
        </p:nvPicPr>
        <p:blipFill>
          <a:blip r:embed="rId3"/>
          <a:stretch>
            <a:fillRect/>
          </a:stretch>
        </p:blipFill>
        <p:spPr>
          <a:xfrm>
            <a:off x="7069749" y="2849621"/>
            <a:ext cx="6711876" cy="6049719"/>
          </a:xfrm>
          <a:prstGeom prst="rect">
            <a:avLst/>
          </a:prstGeom>
        </p:spPr>
      </p:pic>
      <p:sp>
        <p:nvSpPr>
          <p:cNvPr id="2" name="Titre 1">
            <a:extLst>
              <a:ext uri="{FF2B5EF4-FFF2-40B4-BE49-F238E27FC236}">
                <a16:creationId xmlns:a16="http://schemas.microsoft.com/office/drawing/2014/main" id="{4CBB7034-8C45-26B0-4D55-742C7128443C}"/>
              </a:ext>
            </a:extLst>
          </p:cNvPr>
          <p:cNvSpPr>
            <a:spLocks noGrp="1"/>
          </p:cNvSpPr>
          <p:nvPr>
            <p:ph type="title"/>
          </p:nvPr>
        </p:nvSpPr>
        <p:spPr/>
        <p:txBody>
          <a:bodyPr/>
          <a:lstStyle/>
          <a:p>
            <a:r>
              <a:rPr lang="fr-FR" dirty="0"/>
              <a:t>Schéma général des flux de carbone dans les forêts</a:t>
            </a:r>
          </a:p>
        </p:txBody>
      </p:sp>
      <p:sp>
        <p:nvSpPr>
          <p:cNvPr id="5" name="Freeform 5">
            <a:extLst>
              <a:ext uri="{FF2B5EF4-FFF2-40B4-BE49-F238E27FC236}">
                <a16:creationId xmlns:a16="http://schemas.microsoft.com/office/drawing/2014/main" id="{F6E2317A-63B9-EC64-6C48-EB8250FB72C8}"/>
              </a:ext>
            </a:extLst>
          </p:cNvPr>
          <p:cNvSpPr>
            <a:spLocks noEditPoints="1"/>
          </p:cNvSpPr>
          <p:nvPr/>
        </p:nvSpPr>
        <p:spPr bwMode="auto">
          <a:xfrm>
            <a:off x="7622743" y="8691118"/>
            <a:ext cx="6308752" cy="3659894"/>
          </a:xfrm>
          <a:custGeom>
            <a:avLst/>
            <a:gdLst>
              <a:gd name="T0" fmla="*/ 513 w 684"/>
              <a:gd name="T1" fmla="*/ 87 h 364"/>
              <a:gd name="T2" fmla="*/ 478 w 684"/>
              <a:gd name="T3" fmla="*/ 56 h 364"/>
              <a:gd name="T4" fmla="*/ 436 w 684"/>
              <a:gd name="T5" fmla="*/ 41 h 364"/>
              <a:gd name="T6" fmla="*/ 218 w 684"/>
              <a:gd name="T7" fmla="*/ 60 h 364"/>
              <a:gd name="T8" fmla="*/ 213 w 684"/>
              <a:gd name="T9" fmla="*/ 65 h 364"/>
              <a:gd name="T10" fmla="*/ 141 w 684"/>
              <a:gd name="T11" fmla="*/ 84 h 364"/>
              <a:gd name="T12" fmla="*/ 132 w 684"/>
              <a:gd name="T13" fmla="*/ 85 h 364"/>
              <a:gd name="T14" fmla="*/ 141 w 684"/>
              <a:gd name="T15" fmla="*/ 123 h 364"/>
              <a:gd name="T16" fmla="*/ 71 w 684"/>
              <a:gd name="T17" fmla="*/ 146 h 364"/>
              <a:gd name="T18" fmla="*/ 34 w 684"/>
              <a:gd name="T19" fmla="*/ 191 h 364"/>
              <a:gd name="T20" fmla="*/ 122 w 684"/>
              <a:gd name="T21" fmla="*/ 191 h 364"/>
              <a:gd name="T22" fmla="*/ 139 w 684"/>
              <a:gd name="T23" fmla="*/ 184 h 364"/>
              <a:gd name="T24" fmla="*/ 225 w 684"/>
              <a:gd name="T25" fmla="*/ 73 h 364"/>
              <a:gd name="T26" fmla="*/ 185 w 684"/>
              <a:gd name="T27" fmla="*/ 123 h 364"/>
              <a:gd name="T28" fmla="*/ 238 w 684"/>
              <a:gd name="T29" fmla="*/ 126 h 364"/>
              <a:gd name="T30" fmla="*/ 183 w 684"/>
              <a:gd name="T31" fmla="*/ 170 h 364"/>
              <a:gd name="T32" fmla="*/ 249 w 684"/>
              <a:gd name="T33" fmla="*/ 132 h 364"/>
              <a:gd name="T34" fmla="*/ 273 w 684"/>
              <a:gd name="T35" fmla="*/ 145 h 364"/>
              <a:gd name="T36" fmla="*/ 302 w 684"/>
              <a:gd name="T37" fmla="*/ 158 h 364"/>
              <a:gd name="T38" fmla="*/ 338 w 684"/>
              <a:gd name="T39" fmla="*/ 46 h 364"/>
              <a:gd name="T40" fmla="*/ 331 w 684"/>
              <a:gd name="T41" fmla="*/ 73 h 364"/>
              <a:gd name="T42" fmla="*/ 288 w 684"/>
              <a:gd name="T43" fmla="*/ 179 h 364"/>
              <a:gd name="T44" fmla="*/ 189 w 684"/>
              <a:gd name="T45" fmla="*/ 199 h 364"/>
              <a:gd name="T46" fmla="*/ 218 w 684"/>
              <a:gd name="T47" fmla="*/ 230 h 364"/>
              <a:gd name="T48" fmla="*/ 262 w 684"/>
              <a:gd name="T49" fmla="*/ 217 h 364"/>
              <a:gd name="T50" fmla="*/ 259 w 684"/>
              <a:gd name="T51" fmla="*/ 268 h 364"/>
              <a:gd name="T52" fmla="*/ 296 w 684"/>
              <a:gd name="T53" fmla="*/ 279 h 364"/>
              <a:gd name="T54" fmla="*/ 264 w 684"/>
              <a:gd name="T55" fmla="*/ 313 h 364"/>
              <a:gd name="T56" fmla="*/ 282 w 684"/>
              <a:gd name="T57" fmla="*/ 300 h 364"/>
              <a:gd name="T58" fmla="*/ 318 w 684"/>
              <a:gd name="T59" fmla="*/ 289 h 364"/>
              <a:gd name="T60" fmla="*/ 334 w 684"/>
              <a:gd name="T61" fmla="*/ 282 h 364"/>
              <a:gd name="T62" fmla="*/ 334 w 684"/>
              <a:gd name="T63" fmla="*/ 157 h 364"/>
              <a:gd name="T64" fmla="*/ 348 w 684"/>
              <a:gd name="T65" fmla="*/ 144 h 364"/>
              <a:gd name="T66" fmla="*/ 369 w 684"/>
              <a:gd name="T67" fmla="*/ 198 h 364"/>
              <a:gd name="T68" fmla="*/ 411 w 684"/>
              <a:gd name="T69" fmla="*/ 166 h 364"/>
              <a:gd name="T70" fmla="*/ 350 w 684"/>
              <a:gd name="T71" fmla="*/ 219 h 364"/>
              <a:gd name="T72" fmla="*/ 339 w 684"/>
              <a:gd name="T73" fmla="*/ 262 h 364"/>
              <a:gd name="T74" fmla="*/ 382 w 684"/>
              <a:gd name="T75" fmla="*/ 270 h 364"/>
              <a:gd name="T76" fmla="*/ 406 w 684"/>
              <a:gd name="T77" fmla="*/ 211 h 364"/>
              <a:gd name="T78" fmla="*/ 439 w 684"/>
              <a:gd name="T79" fmla="*/ 251 h 364"/>
              <a:gd name="T80" fmla="*/ 472 w 684"/>
              <a:gd name="T81" fmla="*/ 235 h 364"/>
              <a:gd name="T82" fmla="*/ 495 w 684"/>
              <a:gd name="T83" fmla="*/ 202 h 364"/>
              <a:gd name="T84" fmla="*/ 511 w 684"/>
              <a:gd name="T85" fmla="*/ 185 h 364"/>
              <a:gd name="T86" fmla="*/ 439 w 684"/>
              <a:gd name="T87" fmla="*/ 176 h 364"/>
              <a:gd name="T88" fmla="*/ 436 w 684"/>
              <a:gd name="T89" fmla="*/ 123 h 364"/>
              <a:gd name="T90" fmla="*/ 481 w 684"/>
              <a:gd name="T91" fmla="*/ 141 h 364"/>
              <a:gd name="T92" fmla="*/ 472 w 684"/>
              <a:gd name="T93" fmla="*/ 125 h 364"/>
              <a:gd name="T94" fmla="*/ 463 w 684"/>
              <a:gd name="T95" fmla="*/ 93 h 364"/>
              <a:gd name="T96" fmla="*/ 575 w 684"/>
              <a:gd name="T97" fmla="*/ 162 h 364"/>
              <a:gd name="T98" fmla="*/ 609 w 684"/>
              <a:gd name="T99" fmla="*/ 160 h 364"/>
              <a:gd name="T100" fmla="*/ 640 w 684"/>
              <a:gd name="T101" fmla="*/ 133 h 364"/>
              <a:gd name="T102" fmla="*/ 616 w 684"/>
              <a:gd name="T103" fmla="*/ 112 h 364"/>
              <a:gd name="T104" fmla="*/ 296 w 684"/>
              <a:gd name="T105" fmla="*/ 53 h 364"/>
              <a:gd name="T106" fmla="*/ 293 w 684"/>
              <a:gd name="T107" fmla="*/ 20 h 364"/>
              <a:gd name="T108" fmla="*/ 367 w 684"/>
              <a:gd name="T109" fmla="*/ 86 h 364"/>
              <a:gd name="T110" fmla="*/ 365 w 684"/>
              <a:gd name="T111" fmla="*/ 68 h 364"/>
              <a:gd name="T112" fmla="*/ 366 w 684"/>
              <a:gd name="T113" fmla="*/ 47 h 364"/>
              <a:gd name="T114" fmla="*/ 456 w 684"/>
              <a:gd name="T115" fmla="*/ 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4" h="364">
                <a:moveTo>
                  <a:pt x="680" y="136"/>
                </a:moveTo>
                <a:cubicBezTo>
                  <a:pt x="650" y="119"/>
                  <a:pt x="617" y="104"/>
                  <a:pt x="583" y="99"/>
                </a:cubicBezTo>
                <a:cubicBezTo>
                  <a:pt x="566" y="97"/>
                  <a:pt x="550" y="99"/>
                  <a:pt x="533" y="104"/>
                </a:cubicBezTo>
                <a:cubicBezTo>
                  <a:pt x="519" y="108"/>
                  <a:pt x="503" y="102"/>
                  <a:pt x="491" y="95"/>
                </a:cubicBezTo>
                <a:cubicBezTo>
                  <a:pt x="508" y="91"/>
                  <a:pt x="523" y="84"/>
                  <a:pt x="539" y="82"/>
                </a:cubicBezTo>
                <a:cubicBezTo>
                  <a:pt x="531" y="83"/>
                  <a:pt x="522" y="85"/>
                  <a:pt x="513" y="87"/>
                </a:cubicBezTo>
                <a:cubicBezTo>
                  <a:pt x="507" y="89"/>
                  <a:pt x="501" y="90"/>
                  <a:pt x="495" y="92"/>
                </a:cubicBezTo>
                <a:cubicBezTo>
                  <a:pt x="491" y="92"/>
                  <a:pt x="489" y="94"/>
                  <a:pt x="486" y="92"/>
                </a:cubicBezTo>
                <a:cubicBezTo>
                  <a:pt x="483" y="90"/>
                  <a:pt x="480" y="88"/>
                  <a:pt x="478" y="85"/>
                </a:cubicBezTo>
                <a:cubicBezTo>
                  <a:pt x="466" y="76"/>
                  <a:pt x="458" y="63"/>
                  <a:pt x="447" y="53"/>
                </a:cubicBezTo>
                <a:cubicBezTo>
                  <a:pt x="455" y="51"/>
                  <a:pt x="462" y="50"/>
                  <a:pt x="470" y="53"/>
                </a:cubicBezTo>
                <a:cubicBezTo>
                  <a:pt x="472" y="54"/>
                  <a:pt x="475" y="55"/>
                  <a:pt x="478" y="56"/>
                </a:cubicBezTo>
                <a:cubicBezTo>
                  <a:pt x="491" y="59"/>
                  <a:pt x="506" y="53"/>
                  <a:pt x="520" y="52"/>
                </a:cubicBezTo>
                <a:cubicBezTo>
                  <a:pt x="507" y="51"/>
                  <a:pt x="491" y="57"/>
                  <a:pt x="479" y="53"/>
                </a:cubicBezTo>
                <a:cubicBezTo>
                  <a:pt x="476" y="52"/>
                  <a:pt x="472" y="49"/>
                  <a:pt x="470" y="48"/>
                </a:cubicBezTo>
                <a:cubicBezTo>
                  <a:pt x="462" y="44"/>
                  <a:pt x="454" y="45"/>
                  <a:pt x="446" y="46"/>
                </a:cubicBezTo>
                <a:cubicBezTo>
                  <a:pt x="444" y="47"/>
                  <a:pt x="443" y="47"/>
                  <a:pt x="442" y="47"/>
                </a:cubicBezTo>
                <a:cubicBezTo>
                  <a:pt x="440" y="45"/>
                  <a:pt x="438" y="43"/>
                  <a:pt x="436" y="41"/>
                </a:cubicBezTo>
                <a:cubicBezTo>
                  <a:pt x="432" y="38"/>
                  <a:pt x="427" y="34"/>
                  <a:pt x="423" y="31"/>
                </a:cubicBezTo>
                <a:cubicBezTo>
                  <a:pt x="416" y="25"/>
                  <a:pt x="408" y="20"/>
                  <a:pt x="400" y="16"/>
                </a:cubicBezTo>
                <a:cubicBezTo>
                  <a:pt x="388" y="10"/>
                  <a:pt x="376" y="5"/>
                  <a:pt x="363" y="4"/>
                </a:cubicBezTo>
                <a:cubicBezTo>
                  <a:pt x="342" y="3"/>
                  <a:pt x="321" y="2"/>
                  <a:pt x="300" y="1"/>
                </a:cubicBezTo>
                <a:cubicBezTo>
                  <a:pt x="284" y="0"/>
                  <a:pt x="273" y="8"/>
                  <a:pt x="261" y="17"/>
                </a:cubicBezTo>
                <a:cubicBezTo>
                  <a:pt x="244" y="29"/>
                  <a:pt x="231" y="45"/>
                  <a:pt x="218" y="60"/>
                </a:cubicBezTo>
                <a:cubicBezTo>
                  <a:pt x="213" y="55"/>
                  <a:pt x="207" y="50"/>
                  <a:pt x="200" y="49"/>
                </a:cubicBezTo>
                <a:cubicBezTo>
                  <a:pt x="196" y="48"/>
                  <a:pt x="192" y="48"/>
                  <a:pt x="189" y="47"/>
                </a:cubicBezTo>
                <a:cubicBezTo>
                  <a:pt x="176" y="42"/>
                  <a:pt x="165" y="34"/>
                  <a:pt x="154" y="27"/>
                </a:cubicBezTo>
                <a:cubicBezTo>
                  <a:pt x="164" y="35"/>
                  <a:pt x="175" y="44"/>
                  <a:pt x="187" y="50"/>
                </a:cubicBezTo>
                <a:cubicBezTo>
                  <a:pt x="191" y="51"/>
                  <a:pt x="195" y="52"/>
                  <a:pt x="199" y="53"/>
                </a:cubicBezTo>
                <a:cubicBezTo>
                  <a:pt x="202" y="54"/>
                  <a:pt x="215" y="63"/>
                  <a:pt x="213" y="65"/>
                </a:cubicBezTo>
                <a:cubicBezTo>
                  <a:pt x="210" y="69"/>
                  <a:pt x="202" y="70"/>
                  <a:pt x="198" y="71"/>
                </a:cubicBezTo>
                <a:cubicBezTo>
                  <a:pt x="191" y="73"/>
                  <a:pt x="185" y="72"/>
                  <a:pt x="178" y="70"/>
                </a:cubicBezTo>
                <a:cubicBezTo>
                  <a:pt x="163" y="67"/>
                  <a:pt x="149" y="62"/>
                  <a:pt x="133" y="61"/>
                </a:cubicBezTo>
                <a:cubicBezTo>
                  <a:pt x="156" y="64"/>
                  <a:pt x="181" y="81"/>
                  <a:pt x="204" y="73"/>
                </a:cubicBezTo>
                <a:cubicBezTo>
                  <a:pt x="190" y="84"/>
                  <a:pt x="174" y="92"/>
                  <a:pt x="156" y="91"/>
                </a:cubicBezTo>
                <a:cubicBezTo>
                  <a:pt x="150" y="91"/>
                  <a:pt x="146" y="88"/>
                  <a:pt x="141" y="84"/>
                </a:cubicBezTo>
                <a:cubicBezTo>
                  <a:pt x="135" y="78"/>
                  <a:pt x="126" y="74"/>
                  <a:pt x="117" y="72"/>
                </a:cubicBezTo>
                <a:cubicBezTo>
                  <a:pt x="104" y="69"/>
                  <a:pt x="93" y="73"/>
                  <a:pt x="81" y="66"/>
                </a:cubicBezTo>
                <a:cubicBezTo>
                  <a:pt x="66" y="57"/>
                  <a:pt x="53" y="45"/>
                  <a:pt x="38" y="37"/>
                </a:cubicBezTo>
                <a:cubicBezTo>
                  <a:pt x="55" y="47"/>
                  <a:pt x="69" y="64"/>
                  <a:pt x="87" y="72"/>
                </a:cubicBezTo>
                <a:cubicBezTo>
                  <a:pt x="91" y="74"/>
                  <a:pt x="96" y="75"/>
                  <a:pt x="101" y="75"/>
                </a:cubicBezTo>
                <a:cubicBezTo>
                  <a:pt x="113" y="75"/>
                  <a:pt x="123" y="78"/>
                  <a:pt x="132" y="85"/>
                </a:cubicBezTo>
                <a:cubicBezTo>
                  <a:pt x="87" y="79"/>
                  <a:pt x="39" y="102"/>
                  <a:pt x="0" y="124"/>
                </a:cubicBezTo>
                <a:cubicBezTo>
                  <a:pt x="25" y="112"/>
                  <a:pt x="52" y="101"/>
                  <a:pt x="79" y="95"/>
                </a:cubicBezTo>
                <a:cubicBezTo>
                  <a:pt x="94" y="92"/>
                  <a:pt x="110" y="90"/>
                  <a:pt x="125" y="92"/>
                </a:cubicBezTo>
                <a:cubicBezTo>
                  <a:pt x="136" y="94"/>
                  <a:pt x="146" y="100"/>
                  <a:pt x="156" y="101"/>
                </a:cubicBezTo>
                <a:cubicBezTo>
                  <a:pt x="152" y="106"/>
                  <a:pt x="148" y="110"/>
                  <a:pt x="145" y="116"/>
                </a:cubicBezTo>
                <a:cubicBezTo>
                  <a:pt x="143" y="118"/>
                  <a:pt x="142" y="121"/>
                  <a:pt x="141" y="123"/>
                </a:cubicBezTo>
                <a:cubicBezTo>
                  <a:pt x="139" y="127"/>
                  <a:pt x="137" y="126"/>
                  <a:pt x="133" y="127"/>
                </a:cubicBezTo>
                <a:cubicBezTo>
                  <a:pt x="127" y="129"/>
                  <a:pt x="120" y="131"/>
                  <a:pt x="114" y="135"/>
                </a:cubicBezTo>
                <a:cubicBezTo>
                  <a:pt x="111" y="137"/>
                  <a:pt x="108" y="139"/>
                  <a:pt x="106" y="142"/>
                </a:cubicBezTo>
                <a:cubicBezTo>
                  <a:pt x="103" y="141"/>
                  <a:pt x="100" y="140"/>
                  <a:pt x="97" y="140"/>
                </a:cubicBezTo>
                <a:cubicBezTo>
                  <a:pt x="91" y="139"/>
                  <a:pt x="85" y="140"/>
                  <a:pt x="79" y="143"/>
                </a:cubicBezTo>
                <a:cubicBezTo>
                  <a:pt x="76" y="144"/>
                  <a:pt x="74" y="146"/>
                  <a:pt x="71" y="146"/>
                </a:cubicBezTo>
                <a:cubicBezTo>
                  <a:pt x="60" y="148"/>
                  <a:pt x="48" y="144"/>
                  <a:pt x="37" y="145"/>
                </a:cubicBezTo>
                <a:cubicBezTo>
                  <a:pt x="48" y="145"/>
                  <a:pt x="62" y="152"/>
                  <a:pt x="74" y="149"/>
                </a:cubicBezTo>
                <a:cubicBezTo>
                  <a:pt x="77" y="148"/>
                  <a:pt x="79" y="146"/>
                  <a:pt x="82" y="145"/>
                </a:cubicBezTo>
                <a:cubicBezTo>
                  <a:pt x="88" y="143"/>
                  <a:pt x="96" y="144"/>
                  <a:pt x="102" y="146"/>
                </a:cubicBezTo>
                <a:cubicBezTo>
                  <a:pt x="95" y="156"/>
                  <a:pt x="92" y="164"/>
                  <a:pt x="81" y="169"/>
                </a:cubicBezTo>
                <a:cubicBezTo>
                  <a:pt x="66" y="178"/>
                  <a:pt x="49" y="182"/>
                  <a:pt x="34" y="191"/>
                </a:cubicBezTo>
                <a:cubicBezTo>
                  <a:pt x="43" y="186"/>
                  <a:pt x="53" y="182"/>
                  <a:pt x="63" y="179"/>
                </a:cubicBezTo>
                <a:cubicBezTo>
                  <a:pt x="73" y="175"/>
                  <a:pt x="83" y="172"/>
                  <a:pt x="91" y="166"/>
                </a:cubicBezTo>
                <a:cubicBezTo>
                  <a:pt x="97" y="161"/>
                  <a:pt x="100" y="154"/>
                  <a:pt x="105" y="148"/>
                </a:cubicBezTo>
                <a:cubicBezTo>
                  <a:pt x="113" y="138"/>
                  <a:pt x="126" y="134"/>
                  <a:pt x="138" y="132"/>
                </a:cubicBezTo>
                <a:cubicBezTo>
                  <a:pt x="135" y="142"/>
                  <a:pt x="135" y="154"/>
                  <a:pt x="134" y="165"/>
                </a:cubicBezTo>
                <a:cubicBezTo>
                  <a:pt x="132" y="174"/>
                  <a:pt x="128" y="183"/>
                  <a:pt x="122" y="191"/>
                </a:cubicBezTo>
                <a:cubicBezTo>
                  <a:pt x="111" y="209"/>
                  <a:pt x="98" y="226"/>
                  <a:pt x="87" y="245"/>
                </a:cubicBezTo>
                <a:cubicBezTo>
                  <a:pt x="101" y="222"/>
                  <a:pt x="121" y="203"/>
                  <a:pt x="134" y="179"/>
                </a:cubicBezTo>
                <a:cubicBezTo>
                  <a:pt x="138" y="186"/>
                  <a:pt x="137" y="192"/>
                  <a:pt x="138" y="200"/>
                </a:cubicBezTo>
                <a:cubicBezTo>
                  <a:pt x="139" y="210"/>
                  <a:pt x="146" y="218"/>
                  <a:pt x="149" y="227"/>
                </a:cubicBezTo>
                <a:cubicBezTo>
                  <a:pt x="147" y="218"/>
                  <a:pt x="139" y="209"/>
                  <a:pt x="140" y="200"/>
                </a:cubicBezTo>
                <a:cubicBezTo>
                  <a:pt x="140" y="194"/>
                  <a:pt x="140" y="190"/>
                  <a:pt x="139" y="184"/>
                </a:cubicBezTo>
                <a:cubicBezTo>
                  <a:pt x="137" y="180"/>
                  <a:pt x="135" y="178"/>
                  <a:pt x="136" y="174"/>
                </a:cubicBezTo>
                <a:cubicBezTo>
                  <a:pt x="142" y="158"/>
                  <a:pt x="139" y="141"/>
                  <a:pt x="147" y="126"/>
                </a:cubicBezTo>
                <a:cubicBezTo>
                  <a:pt x="152" y="117"/>
                  <a:pt x="159" y="109"/>
                  <a:pt x="167" y="102"/>
                </a:cubicBezTo>
                <a:cubicBezTo>
                  <a:pt x="170" y="99"/>
                  <a:pt x="180" y="99"/>
                  <a:pt x="184" y="98"/>
                </a:cubicBezTo>
                <a:cubicBezTo>
                  <a:pt x="192" y="96"/>
                  <a:pt x="199" y="92"/>
                  <a:pt x="205" y="88"/>
                </a:cubicBezTo>
                <a:cubicBezTo>
                  <a:pt x="213" y="84"/>
                  <a:pt x="219" y="79"/>
                  <a:pt x="225" y="73"/>
                </a:cubicBezTo>
                <a:cubicBezTo>
                  <a:pt x="228" y="71"/>
                  <a:pt x="229" y="70"/>
                  <a:pt x="233" y="71"/>
                </a:cubicBezTo>
                <a:cubicBezTo>
                  <a:pt x="239" y="72"/>
                  <a:pt x="245" y="74"/>
                  <a:pt x="251" y="77"/>
                </a:cubicBezTo>
                <a:cubicBezTo>
                  <a:pt x="242" y="84"/>
                  <a:pt x="236" y="94"/>
                  <a:pt x="228" y="102"/>
                </a:cubicBezTo>
                <a:cubicBezTo>
                  <a:pt x="221" y="108"/>
                  <a:pt x="211" y="112"/>
                  <a:pt x="202" y="115"/>
                </a:cubicBezTo>
                <a:cubicBezTo>
                  <a:pt x="183" y="122"/>
                  <a:pt x="163" y="128"/>
                  <a:pt x="144" y="136"/>
                </a:cubicBezTo>
                <a:cubicBezTo>
                  <a:pt x="157" y="131"/>
                  <a:pt x="171" y="127"/>
                  <a:pt x="185" y="123"/>
                </a:cubicBezTo>
                <a:cubicBezTo>
                  <a:pt x="200" y="118"/>
                  <a:pt x="216" y="115"/>
                  <a:pt x="229" y="106"/>
                </a:cubicBezTo>
                <a:cubicBezTo>
                  <a:pt x="236" y="100"/>
                  <a:pt x="241" y="92"/>
                  <a:pt x="248" y="86"/>
                </a:cubicBezTo>
                <a:cubicBezTo>
                  <a:pt x="259" y="75"/>
                  <a:pt x="274" y="71"/>
                  <a:pt x="288" y="69"/>
                </a:cubicBezTo>
                <a:cubicBezTo>
                  <a:pt x="283" y="84"/>
                  <a:pt x="282" y="99"/>
                  <a:pt x="271" y="111"/>
                </a:cubicBezTo>
                <a:cubicBezTo>
                  <a:pt x="265" y="117"/>
                  <a:pt x="260" y="122"/>
                  <a:pt x="254" y="128"/>
                </a:cubicBezTo>
                <a:cubicBezTo>
                  <a:pt x="249" y="126"/>
                  <a:pt x="244" y="126"/>
                  <a:pt x="238" y="126"/>
                </a:cubicBezTo>
                <a:cubicBezTo>
                  <a:pt x="232" y="126"/>
                  <a:pt x="226" y="127"/>
                  <a:pt x="221" y="130"/>
                </a:cubicBezTo>
                <a:cubicBezTo>
                  <a:pt x="215" y="134"/>
                  <a:pt x="210" y="137"/>
                  <a:pt x="203" y="138"/>
                </a:cubicBezTo>
                <a:cubicBezTo>
                  <a:pt x="190" y="139"/>
                  <a:pt x="177" y="136"/>
                  <a:pt x="163" y="137"/>
                </a:cubicBezTo>
                <a:cubicBezTo>
                  <a:pt x="177" y="137"/>
                  <a:pt x="190" y="141"/>
                  <a:pt x="204" y="140"/>
                </a:cubicBezTo>
                <a:cubicBezTo>
                  <a:pt x="199" y="143"/>
                  <a:pt x="195" y="147"/>
                  <a:pt x="192" y="151"/>
                </a:cubicBezTo>
                <a:cubicBezTo>
                  <a:pt x="188" y="157"/>
                  <a:pt x="187" y="164"/>
                  <a:pt x="183" y="170"/>
                </a:cubicBezTo>
                <a:cubicBezTo>
                  <a:pt x="173" y="181"/>
                  <a:pt x="158" y="186"/>
                  <a:pt x="146" y="195"/>
                </a:cubicBezTo>
                <a:cubicBezTo>
                  <a:pt x="155" y="188"/>
                  <a:pt x="165" y="183"/>
                  <a:pt x="175" y="177"/>
                </a:cubicBezTo>
                <a:cubicBezTo>
                  <a:pt x="180" y="174"/>
                  <a:pt x="185" y="170"/>
                  <a:pt x="187" y="165"/>
                </a:cubicBezTo>
                <a:cubicBezTo>
                  <a:pt x="190" y="159"/>
                  <a:pt x="192" y="154"/>
                  <a:pt x="196" y="149"/>
                </a:cubicBezTo>
                <a:cubicBezTo>
                  <a:pt x="202" y="143"/>
                  <a:pt x="209" y="140"/>
                  <a:pt x="216" y="137"/>
                </a:cubicBezTo>
                <a:cubicBezTo>
                  <a:pt x="227" y="131"/>
                  <a:pt x="237" y="129"/>
                  <a:pt x="249" y="132"/>
                </a:cubicBezTo>
                <a:cubicBezTo>
                  <a:pt x="234" y="147"/>
                  <a:pt x="219" y="165"/>
                  <a:pt x="213" y="186"/>
                </a:cubicBezTo>
                <a:cubicBezTo>
                  <a:pt x="223" y="157"/>
                  <a:pt x="248" y="140"/>
                  <a:pt x="270" y="121"/>
                </a:cubicBezTo>
                <a:cubicBezTo>
                  <a:pt x="272" y="126"/>
                  <a:pt x="272" y="131"/>
                  <a:pt x="271" y="136"/>
                </a:cubicBezTo>
                <a:cubicBezTo>
                  <a:pt x="270" y="138"/>
                  <a:pt x="269" y="140"/>
                  <a:pt x="269" y="143"/>
                </a:cubicBezTo>
                <a:cubicBezTo>
                  <a:pt x="270" y="153"/>
                  <a:pt x="274" y="164"/>
                  <a:pt x="274" y="175"/>
                </a:cubicBezTo>
                <a:cubicBezTo>
                  <a:pt x="275" y="165"/>
                  <a:pt x="273" y="155"/>
                  <a:pt x="273" y="145"/>
                </a:cubicBezTo>
                <a:cubicBezTo>
                  <a:pt x="273" y="139"/>
                  <a:pt x="275" y="137"/>
                  <a:pt x="277" y="133"/>
                </a:cubicBezTo>
                <a:cubicBezTo>
                  <a:pt x="278" y="128"/>
                  <a:pt x="277" y="124"/>
                  <a:pt x="277" y="120"/>
                </a:cubicBezTo>
                <a:cubicBezTo>
                  <a:pt x="276" y="115"/>
                  <a:pt x="279" y="113"/>
                  <a:pt x="283" y="109"/>
                </a:cubicBezTo>
                <a:cubicBezTo>
                  <a:pt x="287" y="103"/>
                  <a:pt x="290" y="97"/>
                  <a:pt x="292" y="90"/>
                </a:cubicBezTo>
                <a:cubicBezTo>
                  <a:pt x="298" y="103"/>
                  <a:pt x="295" y="116"/>
                  <a:pt x="292" y="129"/>
                </a:cubicBezTo>
                <a:cubicBezTo>
                  <a:pt x="290" y="139"/>
                  <a:pt x="300" y="149"/>
                  <a:pt x="302" y="158"/>
                </a:cubicBezTo>
                <a:cubicBezTo>
                  <a:pt x="301" y="149"/>
                  <a:pt x="292" y="139"/>
                  <a:pt x="295" y="130"/>
                </a:cubicBezTo>
                <a:cubicBezTo>
                  <a:pt x="299" y="118"/>
                  <a:pt x="302" y="106"/>
                  <a:pt x="300" y="93"/>
                </a:cubicBezTo>
                <a:cubicBezTo>
                  <a:pt x="299" y="88"/>
                  <a:pt x="295" y="83"/>
                  <a:pt x="296" y="79"/>
                </a:cubicBezTo>
                <a:cubicBezTo>
                  <a:pt x="299" y="73"/>
                  <a:pt x="301" y="67"/>
                  <a:pt x="305" y="62"/>
                </a:cubicBezTo>
                <a:cubicBezTo>
                  <a:pt x="312" y="50"/>
                  <a:pt x="323" y="42"/>
                  <a:pt x="334" y="34"/>
                </a:cubicBezTo>
                <a:cubicBezTo>
                  <a:pt x="336" y="38"/>
                  <a:pt x="337" y="42"/>
                  <a:pt x="338" y="46"/>
                </a:cubicBezTo>
                <a:cubicBezTo>
                  <a:pt x="339" y="48"/>
                  <a:pt x="340" y="51"/>
                  <a:pt x="341" y="53"/>
                </a:cubicBezTo>
                <a:cubicBezTo>
                  <a:pt x="340" y="54"/>
                  <a:pt x="338" y="55"/>
                  <a:pt x="337" y="57"/>
                </a:cubicBezTo>
                <a:cubicBezTo>
                  <a:pt x="330" y="63"/>
                  <a:pt x="325" y="70"/>
                  <a:pt x="325" y="79"/>
                </a:cubicBezTo>
                <a:cubicBezTo>
                  <a:pt x="325" y="94"/>
                  <a:pt x="314" y="108"/>
                  <a:pt x="307" y="120"/>
                </a:cubicBezTo>
                <a:cubicBezTo>
                  <a:pt x="313" y="111"/>
                  <a:pt x="321" y="102"/>
                  <a:pt x="326" y="93"/>
                </a:cubicBezTo>
                <a:cubicBezTo>
                  <a:pt x="329" y="86"/>
                  <a:pt x="329" y="80"/>
                  <a:pt x="331" y="73"/>
                </a:cubicBezTo>
                <a:cubicBezTo>
                  <a:pt x="333" y="68"/>
                  <a:pt x="339" y="63"/>
                  <a:pt x="344" y="60"/>
                </a:cubicBezTo>
                <a:cubicBezTo>
                  <a:pt x="351" y="78"/>
                  <a:pt x="354" y="97"/>
                  <a:pt x="349" y="116"/>
                </a:cubicBezTo>
                <a:cubicBezTo>
                  <a:pt x="347" y="125"/>
                  <a:pt x="343" y="132"/>
                  <a:pt x="337" y="138"/>
                </a:cubicBezTo>
                <a:cubicBezTo>
                  <a:pt x="329" y="146"/>
                  <a:pt x="322" y="156"/>
                  <a:pt x="318" y="167"/>
                </a:cubicBezTo>
                <a:cubicBezTo>
                  <a:pt x="318" y="166"/>
                  <a:pt x="318" y="166"/>
                  <a:pt x="317" y="165"/>
                </a:cubicBezTo>
                <a:cubicBezTo>
                  <a:pt x="307" y="169"/>
                  <a:pt x="297" y="173"/>
                  <a:pt x="288" y="179"/>
                </a:cubicBezTo>
                <a:cubicBezTo>
                  <a:pt x="285" y="181"/>
                  <a:pt x="282" y="183"/>
                  <a:pt x="280" y="185"/>
                </a:cubicBezTo>
                <a:cubicBezTo>
                  <a:pt x="277" y="188"/>
                  <a:pt x="277" y="187"/>
                  <a:pt x="273" y="187"/>
                </a:cubicBezTo>
                <a:cubicBezTo>
                  <a:pt x="267" y="186"/>
                  <a:pt x="260" y="185"/>
                  <a:pt x="255" y="187"/>
                </a:cubicBezTo>
                <a:cubicBezTo>
                  <a:pt x="249" y="189"/>
                  <a:pt x="245" y="193"/>
                  <a:pt x="240" y="196"/>
                </a:cubicBezTo>
                <a:cubicBezTo>
                  <a:pt x="235" y="200"/>
                  <a:pt x="230" y="200"/>
                  <a:pt x="224" y="200"/>
                </a:cubicBezTo>
                <a:cubicBezTo>
                  <a:pt x="212" y="200"/>
                  <a:pt x="200" y="198"/>
                  <a:pt x="189" y="199"/>
                </a:cubicBezTo>
                <a:cubicBezTo>
                  <a:pt x="203" y="198"/>
                  <a:pt x="219" y="204"/>
                  <a:pt x="233" y="202"/>
                </a:cubicBezTo>
                <a:cubicBezTo>
                  <a:pt x="241" y="200"/>
                  <a:pt x="247" y="193"/>
                  <a:pt x="255" y="190"/>
                </a:cubicBezTo>
                <a:cubicBezTo>
                  <a:pt x="261" y="189"/>
                  <a:pt x="268" y="190"/>
                  <a:pt x="274" y="191"/>
                </a:cubicBezTo>
                <a:cubicBezTo>
                  <a:pt x="267" y="199"/>
                  <a:pt x="264" y="208"/>
                  <a:pt x="258" y="216"/>
                </a:cubicBezTo>
                <a:cubicBezTo>
                  <a:pt x="252" y="223"/>
                  <a:pt x="245" y="228"/>
                  <a:pt x="237" y="233"/>
                </a:cubicBezTo>
                <a:cubicBezTo>
                  <a:pt x="237" y="228"/>
                  <a:pt x="221" y="229"/>
                  <a:pt x="218" y="230"/>
                </a:cubicBezTo>
                <a:cubicBezTo>
                  <a:pt x="207" y="232"/>
                  <a:pt x="200" y="227"/>
                  <a:pt x="190" y="225"/>
                </a:cubicBezTo>
                <a:cubicBezTo>
                  <a:pt x="197" y="227"/>
                  <a:pt x="206" y="233"/>
                  <a:pt x="213" y="232"/>
                </a:cubicBezTo>
                <a:cubicBezTo>
                  <a:pt x="222" y="231"/>
                  <a:pt x="228" y="230"/>
                  <a:pt x="235" y="235"/>
                </a:cubicBezTo>
                <a:cubicBezTo>
                  <a:pt x="213" y="249"/>
                  <a:pt x="189" y="262"/>
                  <a:pt x="166" y="277"/>
                </a:cubicBezTo>
                <a:cubicBezTo>
                  <a:pt x="192" y="261"/>
                  <a:pt x="219" y="249"/>
                  <a:pt x="244" y="232"/>
                </a:cubicBezTo>
                <a:cubicBezTo>
                  <a:pt x="251" y="228"/>
                  <a:pt x="257" y="223"/>
                  <a:pt x="262" y="217"/>
                </a:cubicBezTo>
                <a:cubicBezTo>
                  <a:pt x="267" y="210"/>
                  <a:pt x="271" y="202"/>
                  <a:pt x="276" y="196"/>
                </a:cubicBezTo>
                <a:cubicBezTo>
                  <a:pt x="286" y="184"/>
                  <a:pt x="300" y="178"/>
                  <a:pt x="315" y="173"/>
                </a:cubicBezTo>
                <a:cubicBezTo>
                  <a:pt x="310" y="187"/>
                  <a:pt x="306" y="201"/>
                  <a:pt x="304" y="215"/>
                </a:cubicBezTo>
                <a:cubicBezTo>
                  <a:pt x="303" y="221"/>
                  <a:pt x="304" y="226"/>
                  <a:pt x="298" y="228"/>
                </a:cubicBezTo>
                <a:cubicBezTo>
                  <a:pt x="292" y="231"/>
                  <a:pt x="286" y="234"/>
                  <a:pt x="281" y="239"/>
                </a:cubicBezTo>
                <a:cubicBezTo>
                  <a:pt x="272" y="248"/>
                  <a:pt x="269" y="260"/>
                  <a:pt x="259" y="268"/>
                </a:cubicBezTo>
                <a:cubicBezTo>
                  <a:pt x="248" y="275"/>
                  <a:pt x="237" y="280"/>
                  <a:pt x="227" y="288"/>
                </a:cubicBezTo>
                <a:cubicBezTo>
                  <a:pt x="240" y="279"/>
                  <a:pt x="256" y="275"/>
                  <a:pt x="268" y="264"/>
                </a:cubicBezTo>
                <a:cubicBezTo>
                  <a:pt x="274" y="258"/>
                  <a:pt x="276" y="249"/>
                  <a:pt x="282" y="244"/>
                </a:cubicBezTo>
                <a:cubicBezTo>
                  <a:pt x="287" y="239"/>
                  <a:pt x="294" y="235"/>
                  <a:pt x="301" y="233"/>
                </a:cubicBezTo>
                <a:cubicBezTo>
                  <a:pt x="299" y="246"/>
                  <a:pt x="298" y="259"/>
                  <a:pt x="297" y="272"/>
                </a:cubicBezTo>
                <a:cubicBezTo>
                  <a:pt x="296" y="274"/>
                  <a:pt x="296" y="276"/>
                  <a:pt x="296" y="279"/>
                </a:cubicBezTo>
                <a:cubicBezTo>
                  <a:pt x="295" y="280"/>
                  <a:pt x="293" y="282"/>
                  <a:pt x="292" y="283"/>
                </a:cubicBezTo>
                <a:cubicBezTo>
                  <a:pt x="288" y="288"/>
                  <a:pt x="284" y="292"/>
                  <a:pt x="281" y="297"/>
                </a:cubicBezTo>
                <a:cubicBezTo>
                  <a:pt x="280" y="300"/>
                  <a:pt x="277" y="300"/>
                  <a:pt x="273" y="302"/>
                </a:cubicBezTo>
                <a:cubicBezTo>
                  <a:pt x="269" y="303"/>
                  <a:pt x="266" y="306"/>
                  <a:pt x="264" y="310"/>
                </a:cubicBezTo>
                <a:cubicBezTo>
                  <a:pt x="259" y="318"/>
                  <a:pt x="249" y="320"/>
                  <a:pt x="241" y="324"/>
                </a:cubicBezTo>
                <a:cubicBezTo>
                  <a:pt x="248" y="321"/>
                  <a:pt x="259" y="320"/>
                  <a:pt x="264" y="313"/>
                </a:cubicBezTo>
                <a:cubicBezTo>
                  <a:pt x="268" y="307"/>
                  <a:pt x="272" y="304"/>
                  <a:pt x="279" y="302"/>
                </a:cubicBezTo>
                <a:cubicBezTo>
                  <a:pt x="277" y="308"/>
                  <a:pt x="277" y="313"/>
                  <a:pt x="276" y="319"/>
                </a:cubicBezTo>
                <a:cubicBezTo>
                  <a:pt x="275" y="325"/>
                  <a:pt x="272" y="330"/>
                  <a:pt x="268" y="335"/>
                </a:cubicBezTo>
                <a:cubicBezTo>
                  <a:pt x="261" y="345"/>
                  <a:pt x="252" y="354"/>
                  <a:pt x="246" y="364"/>
                </a:cubicBezTo>
                <a:cubicBezTo>
                  <a:pt x="255" y="351"/>
                  <a:pt x="270" y="339"/>
                  <a:pt x="276" y="324"/>
                </a:cubicBezTo>
                <a:cubicBezTo>
                  <a:pt x="279" y="316"/>
                  <a:pt x="279" y="307"/>
                  <a:pt x="282" y="300"/>
                </a:cubicBezTo>
                <a:cubicBezTo>
                  <a:pt x="286" y="293"/>
                  <a:pt x="291" y="288"/>
                  <a:pt x="296" y="283"/>
                </a:cubicBezTo>
                <a:cubicBezTo>
                  <a:pt x="295" y="293"/>
                  <a:pt x="295" y="304"/>
                  <a:pt x="295" y="315"/>
                </a:cubicBezTo>
                <a:cubicBezTo>
                  <a:pt x="296" y="298"/>
                  <a:pt x="298" y="280"/>
                  <a:pt x="301" y="263"/>
                </a:cubicBezTo>
                <a:cubicBezTo>
                  <a:pt x="307" y="269"/>
                  <a:pt x="308" y="275"/>
                  <a:pt x="312" y="283"/>
                </a:cubicBezTo>
                <a:cubicBezTo>
                  <a:pt x="315" y="291"/>
                  <a:pt x="325" y="297"/>
                  <a:pt x="330" y="304"/>
                </a:cubicBezTo>
                <a:cubicBezTo>
                  <a:pt x="327" y="299"/>
                  <a:pt x="322" y="294"/>
                  <a:pt x="318" y="289"/>
                </a:cubicBezTo>
                <a:cubicBezTo>
                  <a:pt x="313" y="284"/>
                  <a:pt x="313" y="279"/>
                  <a:pt x="310" y="272"/>
                </a:cubicBezTo>
                <a:cubicBezTo>
                  <a:pt x="308" y="267"/>
                  <a:pt x="305" y="264"/>
                  <a:pt x="301" y="260"/>
                </a:cubicBezTo>
                <a:cubicBezTo>
                  <a:pt x="302" y="251"/>
                  <a:pt x="304" y="243"/>
                  <a:pt x="306" y="234"/>
                </a:cubicBezTo>
                <a:cubicBezTo>
                  <a:pt x="309" y="237"/>
                  <a:pt x="311" y="241"/>
                  <a:pt x="313" y="245"/>
                </a:cubicBezTo>
                <a:cubicBezTo>
                  <a:pt x="314" y="249"/>
                  <a:pt x="314" y="252"/>
                  <a:pt x="316" y="256"/>
                </a:cubicBezTo>
                <a:cubicBezTo>
                  <a:pt x="322" y="265"/>
                  <a:pt x="330" y="272"/>
                  <a:pt x="334" y="282"/>
                </a:cubicBezTo>
                <a:cubicBezTo>
                  <a:pt x="331" y="272"/>
                  <a:pt x="323" y="264"/>
                  <a:pt x="319" y="255"/>
                </a:cubicBezTo>
                <a:cubicBezTo>
                  <a:pt x="317" y="251"/>
                  <a:pt x="317" y="248"/>
                  <a:pt x="317" y="244"/>
                </a:cubicBezTo>
                <a:cubicBezTo>
                  <a:pt x="315" y="239"/>
                  <a:pt x="312" y="234"/>
                  <a:pt x="309" y="229"/>
                </a:cubicBezTo>
                <a:cubicBezTo>
                  <a:pt x="306" y="225"/>
                  <a:pt x="309" y="219"/>
                  <a:pt x="311" y="214"/>
                </a:cubicBezTo>
                <a:cubicBezTo>
                  <a:pt x="312" y="207"/>
                  <a:pt x="315" y="200"/>
                  <a:pt x="317" y="193"/>
                </a:cubicBezTo>
                <a:cubicBezTo>
                  <a:pt x="321" y="180"/>
                  <a:pt x="327" y="168"/>
                  <a:pt x="334" y="157"/>
                </a:cubicBezTo>
                <a:cubicBezTo>
                  <a:pt x="340" y="164"/>
                  <a:pt x="340" y="170"/>
                  <a:pt x="342" y="178"/>
                </a:cubicBezTo>
                <a:cubicBezTo>
                  <a:pt x="344" y="188"/>
                  <a:pt x="352" y="195"/>
                  <a:pt x="356" y="204"/>
                </a:cubicBezTo>
                <a:cubicBezTo>
                  <a:pt x="353" y="196"/>
                  <a:pt x="346" y="188"/>
                  <a:pt x="346" y="179"/>
                </a:cubicBezTo>
                <a:cubicBezTo>
                  <a:pt x="345" y="173"/>
                  <a:pt x="346" y="167"/>
                  <a:pt x="344" y="161"/>
                </a:cubicBezTo>
                <a:cubicBezTo>
                  <a:pt x="342" y="158"/>
                  <a:pt x="341" y="155"/>
                  <a:pt x="339" y="152"/>
                </a:cubicBezTo>
                <a:cubicBezTo>
                  <a:pt x="342" y="149"/>
                  <a:pt x="345" y="147"/>
                  <a:pt x="348" y="144"/>
                </a:cubicBezTo>
                <a:cubicBezTo>
                  <a:pt x="357" y="135"/>
                  <a:pt x="362" y="124"/>
                  <a:pt x="365" y="112"/>
                </a:cubicBezTo>
                <a:cubicBezTo>
                  <a:pt x="368" y="119"/>
                  <a:pt x="372" y="126"/>
                  <a:pt x="377" y="132"/>
                </a:cubicBezTo>
                <a:cubicBezTo>
                  <a:pt x="379" y="136"/>
                  <a:pt x="382" y="139"/>
                  <a:pt x="385" y="142"/>
                </a:cubicBezTo>
                <a:cubicBezTo>
                  <a:pt x="383" y="145"/>
                  <a:pt x="381" y="149"/>
                  <a:pt x="380" y="153"/>
                </a:cubicBezTo>
                <a:cubicBezTo>
                  <a:pt x="378" y="161"/>
                  <a:pt x="380" y="169"/>
                  <a:pt x="377" y="176"/>
                </a:cubicBezTo>
                <a:cubicBezTo>
                  <a:pt x="374" y="184"/>
                  <a:pt x="371" y="191"/>
                  <a:pt x="369" y="198"/>
                </a:cubicBezTo>
                <a:cubicBezTo>
                  <a:pt x="374" y="188"/>
                  <a:pt x="380" y="178"/>
                  <a:pt x="383" y="167"/>
                </a:cubicBezTo>
                <a:cubicBezTo>
                  <a:pt x="383" y="166"/>
                  <a:pt x="383" y="164"/>
                  <a:pt x="384" y="163"/>
                </a:cubicBezTo>
                <a:cubicBezTo>
                  <a:pt x="384" y="160"/>
                  <a:pt x="384" y="156"/>
                  <a:pt x="385" y="153"/>
                </a:cubicBezTo>
                <a:cubicBezTo>
                  <a:pt x="386" y="151"/>
                  <a:pt x="390" y="148"/>
                  <a:pt x="390" y="146"/>
                </a:cubicBezTo>
                <a:cubicBezTo>
                  <a:pt x="396" y="151"/>
                  <a:pt x="402" y="155"/>
                  <a:pt x="409" y="159"/>
                </a:cubicBezTo>
                <a:cubicBezTo>
                  <a:pt x="413" y="162"/>
                  <a:pt x="413" y="161"/>
                  <a:pt x="411" y="166"/>
                </a:cubicBezTo>
                <a:cubicBezTo>
                  <a:pt x="410" y="169"/>
                  <a:pt x="408" y="172"/>
                  <a:pt x="407" y="175"/>
                </a:cubicBezTo>
                <a:cubicBezTo>
                  <a:pt x="404" y="183"/>
                  <a:pt x="402" y="190"/>
                  <a:pt x="401" y="197"/>
                </a:cubicBezTo>
                <a:cubicBezTo>
                  <a:pt x="396" y="200"/>
                  <a:pt x="391" y="203"/>
                  <a:pt x="386" y="207"/>
                </a:cubicBezTo>
                <a:cubicBezTo>
                  <a:pt x="384" y="209"/>
                  <a:pt x="382" y="213"/>
                  <a:pt x="379" y="212"/>
                </a:cubicBezTo>
                <a:cubicBezTo>
                  <a:pt x="376" y="212"/>
                  <a:pt x="373" y="211"/>
                  <a:pt x="369" y="211"/>
                </a:cubicBezTo>
                <a:cubicBezTo>
                  <a:pt x="362" y="212"/>
                  <a:pt x="356" y="215"/>
                  <a:pt x="350" y="219"/>
                </a:cubicBezTo>
                <a:cubicBezTo>
                  <a:pt x="339" y="227"/>
                  <a:pt x="322" y="222"/>
                  <a:pt x="310" y="223"/>
                </a:cubicBezTo>
                <a:cubicBezTo>
                  <a:pt x="321" y="223"/>
                  <a:pt x="332" y="226"/>
                  <a:pt x="343" y="225"/>
                </a:cubicBezTo>
                <a:cubicBezTo>
                  <a:pt x="349" y="225"/>
                  <a:pt x="354" y="221"/>
                  <a:pt x="360" y="219"/>
                </a:cubicBezTo>
                <a:cubicBezTo>
                  <a:pt x="365" y="216"/>
                  <a:pt x="372" y="217"/>
                  <a:pt x="377" y="218"/>
                </a:cubicBezTo>
                <a:cubicBezTo>
                  <a:pt x="373" y="228"/>
                  <a:pt x="368" y="235"/>
                  <a:pt x="360" y="243"/>
                </a:cubicBezTo>
                <a:cubicBezTo>
                  <a:pt x="354" y="249"/>
                  <a:pt x="346" y="256"/>
                  <a:pt x="339" y="262"/>
                </a:cubicBezTo>
                <a:cubicBezTo>
                  <a:pt x="351" y="253"/>
                  <a:pt x="364" y="244"/>
                  <a:pt x="374" y="233"/>
                </a:cubicBezTo>
                <a:cubicBezTo>
                  <a:pt x="379" y="227"/>
                  <a:pt x="381" y="220"/>
                  <a:pt x="386" y="215"/>
                </a:cubicBezTo>
                <a:cubicBezTo>
                  <a:pt x="390" y="210"/>
                  <a:pt x="395" y="207"/>
                  <a:pt x="401" y="205"/>
                </a:cubicBezTo>
                <a:cubicBezTo>
                  <a:pt x="401" y="212"/>
                  <a:pt x="403" y="220"/>
                  <a:pt x="404" y="227"/>
                </a:cubicBezTo>
                <a:cubicBezTo>
                  <a:pt x="404" y="238"/>
                  <a:pt x="399" y="250"/>
                  <a:pt x="396" y="260"/>
                </a:cubicBezTo>
                <a:cubicBezTo>
                  <a:pt x="390" y="262"/>
                  <a:pt x="386" y="264"/>
                  <a:pt x="382" y="270"/>
                </a:cubicBezTo>
                <a:cubicBezTo>
                  <a:pt x="378" y="277"/>
                  <a:pt x="369" y="278"/>
                  <a:pt x="362" y="282"/>
                </a:cubicBezTo>
                <a:cubicBezTo>
                  <a:pt x="368" y="279"/>
                  <a:pt x="377" y="278"/>
                  <a:pt x="382" y="273"/>
                </a:cubicBezTo>
                <a:cubicBezTo>
                  <a:pt x="386" y="267"/>
                  <a:pt x="389" y="266"/>
                  <a:pt x="395" y="263"/>
                </a:cubicBezTo>
                <a:cubicBezTo>
                  <a:pt x="389" y="284"/>
                  <a:pt x="383" y="306"/>
                  <a:pt x="385" y="327"/>
                </a:cubicBezTo>
                <a:cubicBezTo>
                  <a:pt x="384" y="296"/>
                  <a:pt x="397" y="269"/>
                  <a:pt x="406" y="240"/>
                </a:cubicBezTo>
                <a:cubicBezTo>
                  <a:pt x="409" y="229"/>
                  <a:pt x="407" y="222"/>
                  <a:pt x="406" y="211"/>
                </a:cubicBezTo>
                <a:cubicBezTo>
                  <a:pt x="405" y="194"/>
                  <a:pt x="411" y="179"/>
                  <a:pt x="419" y="165"/>
                </a:cubicBezTo>
                <a:cubicBezTo>
                  <a:pt x="425" y="169"/>
                  <a:pt x="430" y="176"/>
                  <a:pt x="434" y="182"/>
                </a:cubicBezTo>
                <a:cubicBezTo>
                  <a:pt x="437" y="187"/>
                  <a:pt x="441" y="190"/>
                  <a:pt x="440" y="196"/>
                </a:cubicBezTo>
                <a:cubicBezTo>
                  <a:pt x="439" y="203"/>
                  <a:pt x="438" y="210"/>
                  <a:pt x="439" y="216"/>
                </a:cubicBezTo>
                <a:cubicBezTo>
                  <a:pt x="439" y="222"/>
                  <a:pt x="441" y="228"/>
                  <a:pt x="443" y="234"/>
                </a:cubicBezTo>
                <a:cubicBezTo>
                  <a:pt x="444" y="239"/>
                  <a:pt x="441" y="246"/>
                  <a:pt x="439" y="251"/>
                </a:cubicBezTo>
                <a:cubicBezTo>
                  <a:pt x="435" y="263"/>
                  <a:pt x="429" y="275"/>
                  <a:pt x="429" y="288"/>
                </a:cubicBezTo>
                <a:cubicBezTo>
                  <a:pt x="430" y="273"/>
                  <a:pt x="439" y="259"/>
                  <a:pt x="444" y="245"/>
                </a:cubicBezTo>
                <a:cubicBezTo>
                  <a:pt x="447" y="237"/>
                  <a:pt x="446" y="232"/>
                  <a:pt x="444" y="224"/>
                </a:cubicBezTo>
                <a:cubicBezTo>
                  <a:pt x="442" y="216"/>
                  <a:pt x="443" y="207"/>
                  <a:pt x="445" y="198"/>
                </a:cubicBezTo>
                <a:cubicBezTo>
                  <a:pt x="461" y="223"/>
                  <a:pt x="476" y="254"/>
                  <a:pt x="501" y="272"/>
                </a:cubicBezTo>
                <a:cubicBezTo>
                  <a:pt x="489" y="262"/>
                  <a:pt x="480" y="248"/>
                  <a:pt x="472" y="235"/>
                </a:cubicBezTo>
                <a:cubicBezTo>
                  <a:pt x="462" y="218"/>
                  <a:pt x="453" y="200"/>
                  <a:pt x="443" y="183"/>
                </a:cubicBezTo>
                <a:cubicBezTo>
                  <a:pt x="461" y="181"/>
                  <a:pt x="483" y="187"/>
                  <a:pt x="493" y="204"/>
                </a:cubicBezTo>
                <a:cubicBezTo>
                  <a:pt x="496" y="210"/>
                  <a:pt x="495" y="215"/>
                  <a:pt x="496" y="222"/>
                </a:cubicBezTo>
                <a:cubicBezTo>
                  <a:pt x="498" y="231"/>
                  <a:pt x="506" y="238"/>
                  <a:pt x="509" y="246"/>
                </a:cubicBezTo>
                <a:cubicBezTo>
                  <a:pt x="506" y="238"/>
                  <a:pt x="499" y="230"/>
                  <a:pt x="498" y="222"/>
                </a:cubicBezTo>
                <a:cubicBezTo>
                  <a:pt x="497" y="215"/>
                  <a:pt x="498" y="209"/>
                  <a:pt x="495" y="202"/>
                </a:cubicBezTo>
                <a:cubicBezTo>
                  <a:pt x="505" y="207"/>
                  <a:pt x="517" y="207"/>
                  <a:pt x="528" y="207"/>
                </a:cubicBezTo>
                <a:cubicBezTo>
                  <a:pt x="538" y="207"/>
                  <a:pt x="548" y="208"/>
                  <a:pt x="558" y="210"/>
                </a:cubicBezTo>
                <a:cubicBezTo>
                  <a:pt x="543" y="206"/>
                  <a:pt x="527" y="206"/>
                  <a:pt x="512" y="204"/>
                </a:cubicBezTo>
                <a:cubicBezTo>
                  <a:pt x="498" y="201"/>
                  <a:pt x="492" y="196"/>
                  <a:pt x="481" y="187"/>
                </a:cubicBezTo>
                <a:cubicBezTo>
                  <a:pt x="487" y="184"/>
                  <a:pt x="494" y="181"/>
                  <a:pt x="501" y="183"/>
                </a:cubicBezTo>
                <a:cubicBezTo>
                  <a:pt x="505" y="183"/>
                  <a:pt x="508" y="184"/>
                  <a:pt x="511" y="185"/>
                </a:cubicBezTo>
                <a:cubicBezTo>
                  <a:pt x="525" y="186"/>
                  <a:pt x="538" y="176"/>
                  <a:pt x="551" y="173"/>
                </a:cubicBezTo>
                <a:cubicBezTo>
                  <a:pt x="536" y="175"/>
                  <a:pt x="522" y="185"/>
                  <a:pt x="507" y="180"/>
                </a:cubicBezTo>
                <a:cubicBezTo>
                  <a:pt x="497" y="176"/>
                  <a:pt x="487" y="177"/>
                  <a:pt x="477" y="182"/>
                </a:cubicBezTo>
                <a:cubicBezTo>
                  <a:pt x="473" y="184"/>
                  <a:pt x="467" y="179"/>
                  <a:pt x="462" y="178"/>
                </a:cubicBezTo>
                <a:cubicBezTo>
                  <a:pt x="456" y="177"/>
                  <a:pt x="450" y="176"/>
                  <a:pt x="444" y="176"/>
                </a:cubicBezTo>
                <a:cubicBezTo>
                  <a:pt x="442" y="176"/>
                  <a:pt x="440" y="176"/>
                  <a:pt x="439" y="176"/>
                </a:cubicBezTo>
                <a:cubicBezTo>
                  <a:pt x="437" y="174"/>
                  <a:pt x="436" y="172"/>
                  <a:pt x="435" y="170"/>
                </a:cubicBezTo>
                <a:cubicBezTo>
                  <a:pt x="432" y="166"/>
                  <a:pt x="429" y="163"/>
                  <a:pt x="426" y="160"/>
                </a:cubicBezTo>
                <a:cubicBezTo>
                  <a:pt x="418" y="153"/>
                  <a:pt x="410" y="149"/>
                  <a:pt x="402" y="143"/>
                </a:cubicBezTo>
                <a:cubicBezTo>
                  <a:pt x="384" y="129"/>
                  <a:pt x="376" y="107"/>
                  <a:pt x="369" y="85"/>
                </a:cubicBezTo>
                <a:cubicBezTo>
                  <a:pt x="391" y="88"/>
                  <a:pt x="411" y="97"/>
                  <a:pt x="427" y="112"/>
                </a:cubicBezTo>
                <a:cubicBezTo>
                  <a:pt x="431" y="115"/>
                  <a:pt x="434" y="119"/>
                  <a:pt x="436" y="123"/>
                </a:cubicBezTo>
                <a:cubicBezTo>
                  <a:pt x="439" y="129"/>
                  <a:pt x="438" y="134"/>
                  <a:pt x="440" y="139"/>
                </a:cubicBezTo>
                <a:cubicBezTo>
                  <a:pt x="443" y="148"/>
                  <a:pt x="449" y="155"/>
                  <a:pt x="453" y="163"/>
                </a:cubicBezTo>
                <a:cubicBezTo>
                  <a:pt x="451" y="158"/>
                  <a:pt x="449" y="153"/>
                  <a:pt x="447" y="149"/>
                </a:cubicBezTo>
                <a:cubicBezTo>
                  <a:pt x="445" y="145"/>
                  <a:pt x="443" y="141"/>
                  <a:pt x="442" y="137"/>
                </a:cubicBezTo>
                <a:cubicBezTo>
                  <a:pt x="442" y="133"/>
                  <a:pt x="442" y="129"/>
                  <a:pt x="441" y="125"/>
                </a:cubicBezTo>
                <a:cubicBezTo>
                  <a:pt x="452" y="135"/>
                  <a:pt x="468" y="137"/>
                  <a:pt x="481" y="141"/>
                </a:cubicBezTo>
                <a:cubicBezTo>
                  <a:pt x="495" y="144"/>
                  <a:pt x="508" y="147"/>
                  <a:pt x="521" y="152"/>
                </a:cubicBezTo>
                <a:cubicBezTo>
                  <a:pt x="504" y="144"/>
                  <a:pt x="485" y="140"/>
                  <a:pt x="467" y="134"/>
                </a:cubicBezTo>
                <a:cubicBezTo>
                  <a:pt x="474" y="129"/>
                  <a:pt x="478" y="129"/>
                  <a:pt x="486" y="128"/>
                </a:cubicBezTo>
                <a:cubicBezTo>
                  <a:pt x="495" y="127"/>
                  <a:pt x="502" y="118"/>
                  <a:pt x="510" y="114"/>
                </a:cubicBezTo>
                <a:cubicBezTo>
                  <a:pt x="502" y="117"/>
                  <a:pt x="495" y="124"/>
                  <a:pt x="487" y="125"/>
                </a:cubicBezTo>
                <a:cubicBezTo>
                  <a:pt x="482" y="125"/>
                  <a:pt x="477" y="123"/>
                  <a:pt x="472" y="125"/>
                </a:cubicBezTo>
                <a:cubicBezTo>
                  <a:pt x="468" y="126"/>
                  <a:pt x="464" y="128"/>
                  <a:pt x="461" y="131"/>
                </a:cubicBezTo>
                <a:cubicBezTo>
                  <a:pt x="461" y="131"/>
                  <a:pt x="461" y="132"/>
                  <a:pt x="461" y="132"/>
                </a:cubicBezTo>
                <a:cubicBezTo>
                  <a:pt x="449" y="127"/>
                  <a:pt x="441" y="120"/>
                  <a:pt x="434" y="110"/>
                </a:cubicBezTo>
                <a:cubicBezTo>
                  <a:pt x="433" y="111"/>
                  <a:pt x="423" y="101"/>
                  <a:pt x="421" y="100"/>
                </a:cubicBezTo>
                <a:cubicBezTo>
                  <a:pt x="429" y="96"/>
                  <a:pt x="438" y="92"/>
                  <a:pt x="447" y="91"/>
                </a:cubicBezTo>
                <a:cubicBezTo>
                  <a:pt x="453" y="91"/>
                  <a:pt x="458" y="92"/>
                  <a:pt x="463" y="93"/>
                </a:cubicBezTo>
                <a:cubicBezTo>
                  <a:pt x="467" y="94"/>
                  <a:pt x="470" y="97"/>
                  <a:pt x="474" y="99"/>
                </a:cubicBezTo>
                <a:cubicBezTo>
                  <a:pt x="483" y="106"/>
                  <a:pt x="494" y="110"/>
                  <a:pt x="505" y="113"/>
                </a:cubicBezTo>
                <a:cubicBezTo>
                  <a:pt x="514" y="115"/>
                  <a:pt x="523" y="114"/>
                  <a:pt x="532" y="116"/>
                </a:cubicBezTo>
                <a:cubicBezTo>
                  <a:pt x="541" y="117"/>
                  <a:pt x="551" y="120"/>
                  <a:pt x="558" y="126"/>
                </a:cubicBezTo>
                <a:cubicBezTo>
                  <a:pt x="565" y="130"/>
                  <a:pt x="573" y="140"/>
                  <a:pt x="576" y="148"/>
                </a:cubicBezTo>
                <a:cubicBezTo>
                  <a:pt x="577" y="153"/>
                  <a:pt x="577" y="157"/>
                  <a:pt x="575" y="162"/>
                </a:cubicBezTo>
                <a:cubicBezTo>
                  <a:pt x="574" y="167"/>
                  <a:pt x="575" y="172"/>
                  <a:pt x="576" y="177"/>
                </a:cubicBezTo>
                <a:cubicBezTo>
                  <a:pt x="578" y="186"/>
                  <a:pt x="581" y="195"/>
                  <a:pt x="582" y="204"/>
                </a:cubicBezTo>
                <a:cubicBezTo>
                  <a:pt x="581" y="195"/>
                  <a:pt x="579" y="186"/>
                  <a:pt x="577" y="177"/>
                </a:cubicBezTo>
                <a:cubicBezTo>
                  <a:pt x="576" y="172"/>
                  <a:pt x="576" y="167"/>
                  <a:pt x="577" y="162"/>
                </a:cubicBezTo>
                <a:cubicBezTo>
                  <a:pt x="579" y="157"/>
                  <a:pt x="579" y="152"/>
                  <a:pt x="578" y="147"/>
                </a:cubicBezTo>
                <a:cubicBezTo>
                  <a:pt x="587" y="154"/>
                  <a:pt x="599" y="157"/>
                  <a:pt x="609" y="160"/>
                </a:cubicBezTo>
                <a:cubicBezTo>
                  <a:pt x="619" y="163"/>
                  <a:pt x="628" y="166"/>
                  <a:pt x="637" y="171"/>
                </a:cubicBezTo>
                <a:cubicBezTo>
                  <a:pt x="623" y="163"/>
                  <a:pt x="608" y="159"/>
                  <a:pt x="593" y="153"/>
                </a:cubicBezTo>
                <a:cubicBezTo>
                  <a:pt x="581" y="147"/>
                  <a:pt x="577" y="140"/>
                  <a:pt x="569" y="130"/>
                </a:cubicBezTo>
                <a:cubicBezTo>
                  <a:pt x="576" y="128"/>
                  <a:pt x="583" y="127"/>
                  <a:pt x="589" y="130"/>
                </a:cubicBezTo>
                <a:cubicBezTo>
                  <a:pt x="593" y="132"/>
                  <a:pt x="596" y="134"/>
                  <a:pt x="600" y="135"/>
                </a:cubicBezTo>
                <a:cubicBezTo>
                  <a:pt x="613" y="139"/>
                  <a:pt x="627" y="133"/>
                  <a:pt x="640" y="133"/>
                </a:cubicBezTo>
                <a:cubicBezTo>
                  <a:pt x="627" y="131"/>
                  <a:pt x="611" y="136"/>
                  <a:pt x="600" y="131"/>
                </a:cubicBezTo>
                <a:cubicBezTo>
                  <a:pt x="592" y="127"/>
                  <a:pt x="585" y="122"/>
                  <a:pt x="576" y="122"/>
                </a:cubicBezTo>
                <a:cubicBezTo>
                  <a:pt x="573" y="122"/>
                  <a:pt x="571" y="123"/>
                  <a:pt x="568" y="123"/>
                </a:cubicBezTo>
                <a:cubicBezTo>
                  <a:pt x="564" y="124"/>
                  <a:pt x="564" y="124"/>
                  <a:pt x="560" y="121"/>
                </a:cubicBezTo>
                <a:cubicBezTo>
                  <a:pt x="554" y="116"/>
                  <a:pt x="548" y="113"/>
                  <a:pt x="541" y="111"/>
                </a:cubicBezTo>
                <a:cubicBezTo>
                  <a:pt x="565" y="101"/>
                  <a:pt x="592" y="106"/>
                  <a:pt x="616" y="112"/>
                </a:cubicBezTo>
                <a:cubicBezTo>
                  <a:pt x="639" y="118"/>
                  <a:pt x="662" y="127"/>
                  <a:pt x="684" y="138"/>
                </a:cubicBezTo>
                <a:cubicBezTo>
                  <a:pt x="683" y="137"/>
                  <a:pt x="682" y="136"/>
                  <a:pt x="680" y="136"/>
                </a:cubicBezTo>
                <a:cubicBezTo>
                  <a:pt x="678" y="135"/>
                  <a:pt x="683" y="137"/>
                  <a:pt x="680" y="136"/>
                </a:cubicBezTo>
                <a:close/>
                <a:moveTo>
                  <a:pt x="329" y="19"/>
                </a:moveTo>
                <a:cubicBezTo>
                  <a:pt x="321" y="25"/>
                  <a:pt x="313" y="31"/>
                  <a:pt x="306" y="39"/>
                </a:cubicBezTo>
                <a:cubicBezTo>
                  <a:pt x="302" y="43"/>
                  <a:pt x="299" y="48"/>
                  <a:pt x="296" y="53"/>
                </a:cubicBezTo>
                <a:cubicBezTo>
                  <a:pt x="295" y="55"/>
                  <a:pt x="293" y="57"/>
                  <a:pt x="292" y="59"/>
                </a:cubicBezTo>
                <a:cubicBezTo>
                  <a:pt x="291" y="62"/>
                  <a:pt x="290" y="62"/>
                  <a:pt x="286" y="62"/>
                </a:cubicBezTo>
                <a:cubicBezTo>
                  <a:pt x="278" y="64"/>
                  <a:pt x="269" y="66"/>
                  <a:pt x="261" y="70"/>
                </a:cubicBezTo>
                <a:cubicBezTo>
                  <a:pt x="256" y="73"/>
                  <a:pt x="255" y="71"/>
                  <a:pt x="249" y="69"/>
                </a:cubicBezTo>
                <a:cubicBezTo>
                  <a:pt x="244" y="67"/>
                  <a:pt x="239" y="66"/>
                  <a:pt x="234" y="65"/>
                </a:cubicBezTo>
                <a:cubicBezTo>
                  <a:pt x="251" y="47"/>
                  <a:pt x="270" y="29"/>
                  <a:pt x="293" y="20"/>
                </a:cubicBezTo>
                <a:cubicBezTo>
                  <a:pt x="302" y="18"/>
                  <a:pt x="310" y="16"/>
                  <a:pt x="319" y="17"/>
                </a:cubicBezTo>
                <a:cubicBezTo>
                  <a:pt x="320" y="17"/>
                  <a:pt x="330" y="18"/>
                  <a:pt x="329" y="19"/>
                </a:cubicBezTo>
                <a:cubicBezTo>
                  <a:pt x="326" y="20"/>
                  <a:pt x="329" y="18"/>
                  <a:pt x="329" y="19"/>
                </a:cubicBezTo>
                <a:close/>
                <a:moveTo>
                  <a:pt x="367" y="86"/>
                </a:moveTo>
                <a:cubicBezTo>
                  <a:pt x="367" y="85"/>
                  <a:pt x="367" y="85"/>
                  <a:pt x="368" y="85"/>
                </a:cubicBezTo>
                <a:cubicBezTo>
                  <a:pt x="368" y="85"/>
                  <a:pt x="367" y="85"/>
                  <a:pt x="367" y="86"/>
                </a:cubicBezTo>
                <a:close/>
                <a:moveTo>
                  <a:pt x="456" y="87"/>
                </a:moveTo>
                <a:cubicBezTo>
                  <a:pt x="442" y="84"/>
                  <a:pt x="428" y="89"/>
                  <a:pt x="415" y="95"/>
                </a:cubicBezTo>
                <a:cubicBezTo>
                  <a:pt x="415" y="95"/>
                  <a:pt x="416" y="95"/>
                  <a:pt x="416" y="96"/>
                </a:cubicBezTo>
                <a:cubicBezTo>
                  <a:pt x="403" y="87"/>
                  <a:pt x="389" y="81"/>
                  <a:pt x="374" y="78"/>
                </a:cubicBezTo>
                <a:cubicBezTo>
                  <a:pt x="372" y="78"/>
                  <a:pt x="370" y="77"/>
                  <a:pt x="367" y="77"/>
                </a:cubicBezTo>
                <a:cubicBezTo>
                  <a:pt x="366" y="77"/>
                  <a:pt x="365" y="70"/>
                  <a:pt x="365" y="68"/>
                </a:cubicBezTo>
                <a:cubicBezTo>
                  <a:pt x="364" y="63"/>
                  <a:pt x="363" y="58"/>
                  <a:pt x="361" y="53"/>
                </a:cubicBezTo>
                <a:cubicBezTo>
                  <a:pt x="369" y="52"/>
                  <a:pt x="373" y="55"/>
                  <a:pt x="380" y="58"/>
                </a:cubicBezTo>
                <a:cubicBezTo>
                  <a:pt x="388" y="62"/>
                  <a:pt x="398" y="58"/>
                  <a:pt x="407" y="59"/>
                </a:cubicBezTo>
                <a:cubicBezTo>
                  <a:pt x="400" y="57"/>
                  <a:pt x="391" y="59"/>
                  <a:pt x="384" y="56"/>
                </a:cubicBezTo>
                <a:cubicBezTo>
                  <a:pt x="382" y="56"/>
                  <a:pt x="381" y="55"/>
                  <a:pt x="380" y="55"/>
                </a:cubicBezTo>
                <a:cubicBezTo>
                  <a:pt x="376" y="51"/>
                  <a:pt x="372" y="48"/>
                  <a:pt x="366" y="47"/>
                </a:cubicBezTo>
                <a:cubicBezTo>
                  <a:pt x="361" y="47"/>
                  <a:pt x="360" y="48"/>
                  <a:pt x="358" y="43"/>
                </a:cubicBezTo>
                <a:cubicBezTo>
                  <a:pt x="356" y="38"/>
                  <a:pt x="356" y="32"/>
                  <a:pt x="354" y="27"/>
                </a:cubicBezTo>
                <a:cubicBezTo>
                  <a:pt x="350" y="16"/>
                  <a:pt x="373" y="26"/>
                  <a:pt x="377" y="27"/>
                </a:cubicBezTo>
                <a:cubicBezTo>
                  <a:pt x="410" y="39"/>
                  <a:pt x="434" y="63"/>
                  <a:pt x="459" y="87"/>
                </a:cubicBezTo>
                <a:cubicBezTo>
                  <a:pt x="458" y="87"/>
                  <a:pt x="457" y="87"/>
                  <a:pt x="456" y="87"/>
                </a:cubicBezTo>
                <a:cubicBezTo>
                  <a:pt x="452" y="86"/>
                  <a:pt x="457" y="87"/>
                  <a:pt x="456" y="87"/>
                </a:cubicBezTo>
                <a:close/>
              </a:path>
            </a:pathLst>
          </a:custGeom>
          <a:gradFill>
            <a:gsLst>
              <a:gs pos="0">
                <a:srgbClr val="905E36"/>
              </a:gs>
              <a:gs pos="70000">
                <a:srgbClr val="372116"/>
              </a:gs>
            </a:gsLst>
            <a:lin ang="5400000" scaled="1"/>
          </a:gradFill>
          <a:ln w="41275">
            <a:gradFill>
              <a:gsLst>
                <a:gs pos="0">
                  <a:srgbClr val="905E36"/>
                </a:gs>
                <a:gs pos="75000">
                  <a:srgbClr val="372116"/>
                </a:gs>
              </a:gsLst>
              <a:lin ang="5400000" scaled="1"/>
            </a:gradFill>
          </a:ln>
        </p:spPr>
        <p:txBody>
          <a:bodyPr vert="horz" wrap="square" lIns="91440" tIns="45720" rIns="91440" bIns="45720" numCol="1" anchor="t" anchorCtr="0" compatLnSpc="1">
            <a:prstTxWarp prst="textNoShape">
              <a:avLst/>
            </a:prstTxWarp>
          </a:bodyPr>
          <a:lstStyle/>
          <a:p>
            <a:endParaRPr lang="fr-FR" dirty="0"/>
          </a:p>
        </p:txBody>
      </p:sp>
      <p:sp>
        <p:nvSpPr>
          <p:cNvPr id="6" name="ZoneTexte 5">
            <a:extLst>
              <a:ext uri="{FF2B5EF4-FFF2-40B4-BE49-F238E27FC236}">
                <a16:creationId xmlns:a16="http://schemas.microsoft.com/office/drawing/2014/main" id="{001B525F-1C6F-BFF7-E8A1-0E5CB9A4D314}"/>
              </a:ext>
            </a:extLst>
          </p:cNvPr>
          <p:cNvSpPr txBox="1"/>
          <p:nvPr/>
        </p:nvSpPr>
        <p:spPr>
          <a:xfrm>
            <a:off x="7658791" y="3808432"/>
            <a:ext cx="491350" cy="648512"/>
          </a:xfrm>
          <a:prstGeom prst="rect">
            <a:avLst/>
          </a:prstGeom>
          <a:solidFill>
            <a:schemeClr val="bg1"/>
          </a:solidFill>
        </p:spPr>
        <p:txBody>
          <a:bodyPr wrap="square" lIns="46800" tIns="46800" rIns="46800" bIns="46800" rtlCol="0">
            <a:spAutoFit/>
          </a:bodyPr>
          <a:lstStyle/>
          <a:p>
            <a:pPr algn="l"/>
            <a:r>
              <a:rPr lang="fr-FR" sz="3600" b="1" dirty="0">
                <a:solidFill>
                  <a:srgbClr val="0079BF"/>
                </a:solidFill>
                <a:cs typeface="Arial" panose="020B0604020202020204" pitchFamily="34" charset="0"/>
              </a:rPr>
              <a:t>1</a:t>
            </a:r>
            <a:endParaRPr lang="fr-FR" sz="3600" b="1" baseline="-25000" dirty="0">
              <a:solidFill>
                <a:srgbClr val="0079BF"/>
              </a:solidFill>
              <a:cs typeface="Arial" panose="020B0604020202020204" pitchFamily="34" charset="0"/>
            </a:endParaRPr>
          </a:p>
        </p:txBody>
      </p:sp>
      <p:sp>
        <p:nvSpPr>
          <p:cNvPr id="7" name="Ligne de connexion">
            <a:extLst>
              <a:ext uri="{FF2B5EF4-FFF2-40B4-BE49-F238E27FC236}">
                <a16:creationId xmlns:a16="http://schemas.microsoft.com/office/drawing/2014/main" id="{09E9A1E0-C97F-73DF-651A-3A5CCD3DB3E5}"/>
              </a:ext>
            </a:extLst>
          </p:cNvPr>
          <p:cNvSpPr/>
          <p:nvPr/>
        </p:nvSpPr>
        <p:spPr>
          <a:xfrm flipH="1">
            <a:off x="9266894" y="5400325"/>
            <a:ext cx="1256973" cy="2821486"/>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7 w 27316"/>
              <a:gd name="connsiteY0" fmla="*/ 31438 h 31438"/>
              <a:gd name="connsiteX1" fmla="*/ 27316 w 27316"/>
              <a:gd name="connsiteY1" fmla="*/ 0 h 31438"/>
              <a:gd name="connsiteX0" fmla="*/ 1169 w 28478"/>
              <a:gd name="connsiteY0" fmla="*/ 31438 h 31438"/>
              <a:gd name="connsiteX1" fmla="*/ 28478 w 28478"/>
              <a:gd name="connsiteY1" fmla="*/ 0 h 31438"/>
              <a:gd name="connsiteX0" fmla="*/ 1261 w 27395"/>
              <a:gd name="connsiteY0" fmla="*/ 30896 h 30896"/>
              <a:gd name="connsiteX1" fmla="*/ 27395 w 27395"/>
              <a:gd name="connsiteY1" fmla="*/ 0 h 30896"/>
              <a:gd name="connsiteX0" fmla="*/ 1566 w 27700"/>
              <a:gd name="connsiteY0" fmla="*/ 30896 h 30896"/>
              <a:gd name="connsiteX1" fmla="*/ 27700 w 27700"/>
              <a:gd name="connsiteY1" fmla="*/ 0 h 30896"/>
            </a:gdLst>
            <a:ahLst/>
            <a:cxnLst>
              <a:cxn ang="0">
                <a:pos x="connsiteX0" y="connsiteY0"/>
              </a:cxn>
              <a:cxn ang="0">
                <a:pos x="connsiteX1" y="connsiteY1"/>
              </a:cxn>
            </a:cxnLst>
            <a:rect l="l" t="t" r="r" b="b"/>
            <a:pathLst>
              <a:path w="27700" h="30896" extrusionOk="0">
                <a:moveTo>
                  <a:pt x="1566" y="30896"/>
                </a:moveTo>
                <a:cubicBezTo>
                  <a:pt x="-3192" y="16063"/>
                  <a:pt x="2161" y="6543"/>
                  <a:pt x="2770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8" name="Ligne de connexion">
            <a:extLst>
              <a:ext uri="{FF2B5EF4-FFF2-40B4-BE49-F238E27FC236}">
                <a16:creationId xmlns:a16="http://schemas.microsoft.com/office/drawing/2014/main" id="{7FE770BC-7628-B3E5-B2E7-A737E97F384A}"/>
              </a:ext>
            </a:extLst>
          </p:cNvPr>
          <p:cNvSpPr/>
          <p:nvPr/>
        </p:nvSpPr>
        <p:spPr>
          <a:xfrm>
            <a:off x="7457129" y="3119425"/>
            <a:ext cx="939536" cy="2477160"/>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9" name="ZoneTexte 8">
            <a:extLst>
              <a:ext uri="{FF2B5EF4-FFF2-40B4-BE49-F238E27FC236}">
                <a16:creationId xmlns:a16="http://schemas.microsoft.com/office/drawing/2014/main" id="{709CD65B-2272-E655-E185-4F95EDCE924E}"/>
              </a:ext>
            </a:extLst>
          </p:cNvPr>
          <p:cNvSpPr txBox="1"/>
          <p:nvPr/>
        </p:nvSpPr>
        <p:spPr>
          <a:xfrm>
            <a:off x="1210259" y="2517957"/>
            <a:ext cx="5397535" cy="3831213"/>
          </a:xfrm>
          <a:prstGeom prst="roundRect">
            <a:avLst>
              <a:gd name="adj" fmla="val 10467"/>
            </a:avLst>
          </a:prstGeom>
          <a:noFill/>
          <a:ln w="63500" cap="rnd">
            <a:solidFill>
              <a:srgbClr val="0079BF"/>
            </a:solidFill>
            <a:prstDash val="sysDot"/>
          </a:ln>
        </p:spPr>
        <p:txBody>
          <a:bodyPr wrap="square" lIns="144000" tIns="72000" rIns="72000" bIns="72000" rtlCol="0">
            <a:noAutofit/>
          </a:bodyPr>
          <a:lstStyle/>
          <a:p>
            <a:pPr algn="ctr">
              <a:spcAft>
                <a:spcPts val="1800"/>
              </a:spcAft>
            </a:pPr>
            <a:r>
              <a:rPr lang="fr-FR" sz="4800" b="1" dirty="0">
                <a:solidFill>
                  <a:srgbClr val="0079BF"/>
                </a:solidFill>
                <a:cs typeface="Arial" panose="020B0604020202020204" pitchFamily="34" charset="0"/>
              </a:rPr>
              <a:t>ENTRÉES DE C (~122 Pg C)</a:t>
            </a:r>
          </a:p>
          <a:p>
            <a:pPr marL="534988" indent="-534988" algn="l">
              <a:buFont typeface="+mj-lt"/>
              <a:buAutoNum type="arabicPeriod"/>
            </a:pPr>
            <a:r>
              <a:rPr lang="fr-FR" sz="3600" b="1" dirty="0">
                <a:solidFill>
                  <a:srgbClr val="0079BF"/>
                </a:solidFill>
                <a:cs typeface="Arial" panose="020B0604020202020204" pitchFamily="34" charset="0"/>
              </a:rPr>
              <a:t>Photosynthèse</a:t>
            </a:r>
          </a:p>
          <a:p>
            <a:pPr marL="534988" indent="-534988" algn="l">
              <a:buFont typeface="+mj-lt"/>
              <a:buAutoNum type="arabicPeriod"/>
            </a:pPr>
            <a:r>
              <a:rPr lang="fr-FR" sz="3600" b="1" dirty="0">
                <a:solidFill>
                  <a:srgbClr val="0079BF"/>
                </a:solidFill>
                <a:cs typeface="Arial" panose="020B0604020202020204" pitchFamily="34" charset="0"/>
              </a:rPr>
              <a:t>Répartition des photo-assimilats</a:t>
            </a:r>
            <a:endParaRPr lang="fr-FR" sz="3600" dirty="0">
              <a:solidFill>
                <a:srgbClr val="0079BF"/>
              </a:solidFill>
              <a:cs typeface="Arial" panose="020B0604020202020204" pitchFamily="34" charset="0"/>
            </a:endParaRPr>
          </a:p>
        </p:txBody>
      </p:sp>
      <p:sp>
        <p:nvSpPr>
          <p:cNvPr id="10" name="Ligne de connexion">
            <a:extLst>
              <a:ext uri="{FF2B5EF4-FFF2-40B4-BE49-F238E27FC236}">
                <a16:creationId xmlns:a16="http://schemas.microsoft.com/office/drawing/2014/main" id="{F8DB0AFF-7588-5E5D-2C32-819500F8FCB8}"/>
              </a:ext>
            </a:extLst>
          </p:cNvPr>
          <p:cNvSpPr/>
          <p:nvPr/>
        </p:nvSpPr>
        <p:spPr>
          <a:xfrm flipH="1">
            <a:off x="9444704" y="5499291"/>
            <a:ext cx="1511000" cy="4429693"/>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1927 w 30244"/>
              <a:gd name="connsiteY0" fmla="*/ 23136 h 23136"/>
              <a:gd name="connsiteX1" fmla="*/ 30244 w 30244"/>
              <a:gd name="connsiteY1" fmla="*/ 0 h 23136"/>
              <a:gd name="connsiteX0" fmla="*/ 1462 w 36496"/>
              <a:gd name="connsiteY0" fmla="*/ 21969 h 21969"/>
              <a:gd name="connsiteX1" fmla="*/ 36496 w 36496"/>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4362"/>
              <a:gd name="connsiteY0" fmla="*/ 22339 h 22339"/>
              <a:gd name="connsiteX1" fmla="*/ 34362 w 34362"/>
              <a:gd name="connsiteY1" fmla="*/ 0 h 22339"/>
              <a:gd name="connsiteX0" fmla="*/ 0 w 33858"/>
              <a:gd name="connsiteY0" fmla="*/ 22806 h 22806"/>
              <a:gd name="connsiteX1" fmla="*/ 33858 w 33858"/>
              <a:gd name="connsiteY1" fmla="*/ 0 h 22806"/>
              <a:gd name="connsiteX0" fmla="*/ 0 w 33298"/>
              <a:gd name="connsiteY0" fmla="*/ 22612 h 22612"/>
              <a:gd name="connsiteX1" fmla="*/ 33298 w 33298"/>
              <a:gd name="connsiteY1" fmla="*/ 0 h 22612"/>
            </a:gdLst>
            <a:ahLst/>
            <a:cxnLst>
              <a:cxn ang="0">
                <a:pos x="connsiteX0" y="connsiteY0"/>
              </a:cxn>
              <a:cxn ang="0">
                <a:pos x="connsiteX1" y="connsiteY1"/>
              </a:cxn>
            </a:cxnLst>
            <a:rect l="l" t="t" r="r" b="b"/>
            <a:pathLst>
              <a:path w="33298" h="22612" extrusionOk="0">
                <a:moveTo>
                  <a:pt x="0" y="22612"/>
                </a:moveTo>
                <a:cubicBezTo>
                  <a:pt x="4142" y="5369"/>
                  <a:pt x="8095" y="3771"/>
                  <a:pt x="33298"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11" name="ZoneTexte 10">
            <a:extLst>
              <a:ext uri="{FF2B5EF4-FFF2-40B4-BE49-F238E27FC236}">
                <a16:creationId xmlns:a16="http://schemas.microsoft.com/office/drawing/2014/main" id="{E9F6579D-11EE-ADFD-FF10-0F90BDEDD877}"/>
              </a:ext>
            </a:extLst>
          </p:cNvPr>
          <p:cNvSpPr txBox="1"/>
          <p:nvPr/>
        </p:nvSpPr>
        <p:spPr>
          <a:xfrm>
            <a:off x="8033408" y="2368798"/>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12" name="ZoneTexte 11">
            <a:extLst>
              <a:ext uri="{FF2B5EF4-FFF2-40B4-BE49-F238E27FC236}">
                <a16:creationId xmlns:a16="http://schemas.microsoft.com/office/drawing/2014/main" id="{34D56017-B0C8-0F54-887D-C99BFD189115}"/>
              </a:ext>
            </a:extLst>
          </p:cNvPr>
          <p:cNvSpPr txBox="1"/>
          <p:nvPr/>
        </p:nvSpPr>
        <p:spPr>
          <a:xfrm>
            <a:off x="10002761" y="5137030"/>
            <a:ext cx="491350" cy="648512"/>
          </a:xfrm>
          <a:prstGeom prst="rect">
            <a:avLst/>
          </a:prstGeom>
          <a:noFill/>
        </p:spPr>
        <p:txBody>
          <a:bodyPr wrap="square" lIns="46800" tIns="46800" rIns="46800" bIns="46800" rtlCol="0">
            <a:spAutoFit/>
          </a:bodyPr>
          <a:lstStyle/>
          <a:p>
            <a:pPr algn="l"/>
            <a:r>
              <a:rPr lang="fr-FR" sz="3600" b="1" dirty="0">
                <a:solidFill>
                  <a:srgbClr val="0079BF"/>
                </a:solidFill>
                <a:cs typeface="Arial" panose="020B0604020202020204" pitchFamily="34" charset="0"/>
              </a:rPr>
              <a:t>2</a:t>
            </a:r>
            <a:endParaRPr lang="fr-FR" sz="3600" b="1" baseline="-25000" dirty="0">
              <a:solidFill>
                <a:srgbClr val="0079BF"/>
              </a:solidFill>
              <a:cs typeface="Arial" panose="020B0604020202020204" pitchFamily="34" charset="0"/>
            </a:endParaRPr>
          </a:p>
        </p:txBody>
      </p:sp>
      <p:pic>
        <p:nvPicPr>
          <p:cNvPr id="13" name="Image 12">
            <a:extLst>
              <a:ext uri="{FF2B5EF4-FFF2-40B4-BE49-F238E27FC236}">
                <a16:creationId xmlns:a16="http://schemas.microsoft.com/office/drawing/2014/main" id="{800E262D-11FF-4ED3-4AB5-155D4C122DA7}"/>
              </a:ext>
            </a:extLst>
          </p:cNvPr>
          <p:cNvPicPr>
            <a:picLocks noChangeAspect="1"/>
          </p:cNvPicPr>
          <p:nvPr/>
        </p:nvPicPr>
        <p:blipFill>
          <a:blip r:embed="rId4"/>
          <a:stretch>
            <a:fillRect/>
          </a:stretch>
        </p:blipFill>
        <p:spPr>
          <a:xfrm rot="3194487">
            <a:off x="7166642" y="8300567"/>
            <a:ext cx="1057786" cy="1077489"/>
          </a:xfrm>
          <a:prstGeom prst="rect">
            <a:avLst/>
          </a:prstGeom>
        </p:spPr>
      </p:pic>
      <p:sp>
        <p:nvSpPr>
          <p:cNvPr id="14" name="Ligne de connexion">
            <a:extLst>
              <a:ext uri="{FF2B5EF4-FFF2-40B4-BE49-F238E27FC236}">
                <a16:creationId xmlns:a16="http://schemas.microsoft.com/office/drawing/2014/main" id="{CC735AAF-C2DE-FE8F-6714-AFABD34D91D6}"/>
              </a:ext>
            </a:extLst>
          </p:cNvPr>
          <p:cNvSpPr/>
          <p:nvPr/>
        </p:nvSpPr>
        <p:spPr>
          <a:xfrm>
            <a:off x="8023157" y="6952373"/>
            <a:ext cx="497062" cy="1367550"/>
          </a:xfrm>
          <a:custGeom>
            <a:avLst/>
            <a:gdLst>
              <a:gd name="connsiteX0" fmla="*/ 8015 w 22171"/>
              <a:gd name="connsiteY0" fmla="*/ 17017 h 17017"/>
              <a:gd name="connsiteX1" fmla="*/ 22171 w 22171"/>
              <a:gd name="connsiteY1" fmla="*/ 0 h 17017"/>
              <a:gd name="connsiteX0" fmla="*/ 0 w 14156"/>
              <a:gd name="connsiteY0" fmla="*/ 17017 h 17017"/>
              <a:gd name="connsiteX1" fmla="*/ 14156 w 14156"/>
              <a:gd name="connsiteY1" fmla="*/ 0 h 17017"/>
              <a:gd name="connsiteX0" fmla="*/ 0 w 14156"/>
              <a:gd name="connsiteY0" fmla="*/ 17017 h 17017"/>
              <a:gd name="connsiteX1" fmla="*/ 14156 w 14156"/>
              <a:gd name="connsiteY1" fmla="*/ 0 h 17017"/>
              <a:gd name="connsiteX0" fmla="*/ 0 w 14156"/>
              <a:gd name="connsiteY0" fmla="*/ 19354 h 19354"/>
              <a:gd name="connsiteX1" fmla="*/ 14156 w 14156"/>
              <a:gd name="connsiteY1" fmla="*/ 0 h 19354"/>
            </a:gdLst>
            <a:ahLst/>
            <a:cxnLst>
              <a:cxn ang="0">
                <a:pos x="connsiteX0" y="connsiteY0"/>
              </a:cxn>
              <a:cxn ang="0">
                <a:pos x="connsiteX1" y="connsiteY1"/>
              </a:cxn>
            </a:cxnLst>
            <a:rect l="l" t="t" r="r" b="b"/>
            <a:pathLst>
              <a:path w="14156" h="19354" extrusionOk="0">
                <a:moveTo>
                  <a:pt x="0" y="19354"/>
                </a:moveTo>
                <a:cubicBezTo>
                  <a:pt x="1893" y="8855"/>
                  <a:pt x="2633" y="4081"/>
                  <a:pt x="14156" y="0"/>
                </a:cubicBezTo>
              </a:path>
            </a:pathLst>
          </a:custGeom>
          <a:ln w="88900" cap="rnd">
            <a:solidFill>
              <a:schemeClr val="bg1">
                <a:lumMod val="65000"/>
              </a:schemeClr>
            </a:solidFill>
            <a:prstDash val="sysDash"/>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15" name="ZoneTexte 14">
            <a:extLst>
              <a:ext uri="{FF2B5EF4-FFF2-40B4-BE49-F238E27FC236}">
                <a16:creationId xmlns:a16="http://schemas.microsoft.com/office/drawing/2014/main" id="{16312F60-232A-2435-11F9-BE670A9B1DF0}"/>
              </a:ext>
            </a:extLst>
          </p:cNvPr>
          <p:cNvSpPr txBox="1"/>
          <p:nvPr/>
        </p:nvSpPr>
        <p:spPr>
          <a:xfrm>
            <a:off x="5979455" y="7900180"/>
            <a:ext cx="1657992" cy="648512"/>
          </a:xfrm>
          <a:prstGeom prst="rect">
            <a:avLst/>
          </a:prstGeom>
          <a:noFill/>
        </p:spPr>
        <p:txBody>
          <a:bodyPr wrap="square" lIns="46800" tIns="46800" rIns="46800" bIns="46800" rtlCol="0">
            <a:spAutoFit/>
          </a:bodyPr>
          <a:lstStyle/>
          <a:p>
            <a:pPr algn="l"/>
            <a:r>
              <a:rPr lang="fr-FR" sz="3600" b="1" dirty="0">
                <a:solidFill>
                  <a:schemeClr val="bg1">
                    <a:lumMod val="65000"/>
                  </a:schemeClr>
                </a:solidFill>
                <a:cs typeface="Arial" panose="020B0604020202020204" pitchFamily="34" charset="0"/>
              </a:rPr>
              <a:t>Litière</a:t>
            </a:r>
            <a:endParaRPr lang="fr-FR" sz="3600" b="1" baseline="-25000" dirty="0">
              <a:solidFill>
                <a:schemeClr val="bg1">
                  <a:lumMod val="65000"/>
                </a:schemeClr>
              </a:solidFill>
              <a:cs typeface="Arial" panose="020B0604020202020204" pitchFamily="34" charset="0"/>
            </a:endParaRPr>
          </a:p>
        </p:txBody>
      </p:sp>
      <p:sp>
        <p:nvSpPr>
          <p:cNvPr id="16" name="ZoneTexte 15">
            <a:extLst>
              <a:ext uri="{FF2B5EF4-FFF2-40B4-BE49-F238E27FC236}">
                <a16:creationId xmlns:a16="http://schemas.microsoft.com/office/drawing/2014/main" id="{E09C0824-50EC-529C-BA06-2C62D2C6D3F4}"/>
              </a:ext>
            </a:extLst>
          </p:cNvPr>
          <p:cNvSpPr txBox="1"/>
          <p:nvPr/>
        </p:nvSpPr>
        <p:spPr>
          <a:xfrm>
            <a:off x="212750" y="12756007"/>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Chapin</a:t>
            </a:r>
            <a:r>
              <a:rPr lang="fr-FR" sz="2400" i="1" dirty="0">
                <a:solidFill>
                  <a:schemeClr val="bg1">
                    <a:lumMod val="65000"/>
                  </a:schemeClr>
                </a:solidFill>
                <a:latin typeface="+mj-lt"/>
                <a:cs typeface="Arial" panose="020B0604020202020204" pitchFamily="34" charset="0"/>
              </a:rPr>
              <a:t> et al.</a:t>
            </a:r>
            <a:r>
              <a:rPr lang="fr-FR" sz="2400" cap="small" dirty="0">
                <a:solidFill>
                  <a:schemeClr val="bg1">
                    <a:lumMod val="65000"/>
                  </a:schemeClr>
                </a:solidFill>
                <a:latin typeface="+mj-lt"/>
                <a:cs typeface="Arial" panose="020B0604020202020204" pitchFamily="34" charset="0"/>
              </a:rPr>
              <a:t>, 2002</a:t>
            </a:r>
            <a:endParaRPr lang="fr-FR" sz="2400" dirty="0">
              <a:solidFill>
                <a:schemeClr val="bg1">
                  <a:lumMod val="65000"/>
                </a:schemeClr>
              </a:solidFill>
              <a:latin typeface="+mj-lt"/>
              <a:cs typeface="Arial" panose="020B0604020202020204" pitchFamily="34" charset="0"/>
            </a:endParaRPr>
          </a:p>
        </p:txBody>
      </p:sp>
      <p:grpSp>
        <p:nvGrpSpPr>
          <p:cNvPr id="18" name="Groupe 17">
            <a:extLst>
              <a:ext uri="{FF2B5EF4-FFF2-40B4-BE49-F238E27FC236}">
                <a16:creationId xmlns:a16="http://schemas.microsoft.com/office/drawing/2014/main" id="{CBDD9F9E-BEEC-7391-C42A-E65D5EF86D7C}"/>
              </a:ext>
            </a:extLst>
          </p:cNvPr>
          <p:cNvGrpSpPr/>
          <p:nvPr/>
        </p:nvGrpSpPr>
        <p:grpSpPr>
          <a:xfrm>
            <a:off x="6022997" y="11180475"/>
            <a:ext cx="2872228" cy="2872228"/>
            <a:chOff x="9130149" y="8810625"/>
            <a:chExt cx="2387418" cy="2387418"/>
          </a:xfrm>
        </p:grpSpPr>
        <p:sp>
          <p:nvSpPr>
            <p:cNvPr id="19" name="Ellipse 18">
              <a:extLst>
                <a:ext uri="{FF2B5EF4-FFF2-40B4-BE49-F238E27FC236}">
                  <a16:creationId xmlns:a16="http://schemas.microsoft.com/office/drawing/2014/main" id="{B5E8951C-E384-1CE8-79FB-65B0570882C8}"/>
                </a:ext>
              </a:extLst>
            </p:cNvPr>
            <p:cNvSpPr/>
            <p:nvPr/>
          </p:nvSpPr>
          <p:spPr>
            <a:xfrm>
              <a:off x="9130149" y="8810625"/>
              <a:ext cx="2387418" cy="2387418"/>
            </a:xfrm>
            <a:prstGeom prst="ellipse">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Graphique 19">
              <a:extLst>
                <a:ext uri="{FF2B5EF4-FFF2-40B4-BE49-F238E27FC236}">
                  <a16:creationId xmlns:a16="http://schemas.microsoft.com/office/drawing/2014/main" id="{227651F1-775E-3DFD-6E46-AF7980A863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91214" y="9544991"/>
              <a:ext cx="602812" cy="780109"/>
            </a:xfrm>
            <a:prstGeom prst="rect">
              <a:avLst/>
            </a:prstGeom>
          </p:spPr>
        </p:pic>
        <p:pic>
          <p:nvPicPr>
            <p:cNvPr id="21" name="Graphique 20">
              <a:extLst>
                <a:ext uri="{FF2B5EF4-FFF2-40B4-BE49-F238E27FC236}">
                  <a16:creationId xmlns:a16="http://schemas.microsoft.com/office/drawing/2014/main" id="{8DB78874-9468-07DC-F092-E1071E301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69810">
              <a:off x="9794840" y="10384725"/>
              <a:ext cx="591416" cy="197139"/>
            </a:xfrm>
            <a:prstGeom prst="rect">
              <a:avLst/>
            </a:prstGeom>
          </p:spPr>
        </p:pic>
        <p:pic>
          <p:nvPicPr>
            <p:cNvPr id="22" name="Graphique 21">
              <a:extLst>
                <a:ext uri="{FF2B5EF4-FFF2-40B4-BE49-F238E27FC236}">
                  <a16:creationId xmlns:a16="http://schemas.microsoft.com/office/drawing/2014/main" id="{5FAF53D3-7E46-D821-7F64-ACAEB8A96F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76569" y="10195201"/>
              <a:ext cx="266604" cy="253274"/>
            </a:xfrm>
            <a:prstGeom prst="rect">
              <a:avLst/>
            </a:prstGeom>
          </p:spPr>
        </p:pic>
        <p:pic>
          <p:nvPicPr>
            <p:cNvPr id="23" name="Graphique 22">
              <a:extLst>
                <a:ext uri="{FF2B5EF4-FFF2-40B4-BE49-F238E27FC236}">
                  <a16:creationId xmlns:a16="http://schemas.microsoft.com/office/drawing/2014/main" id="{F4CABA5C-71AE-73B3-2ADC-71FDA63726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439747">
              <a:off x="9782582" y="9384510"/>
              <a:ext cx="309944" cy="662154"/>
            </a:xfrm>
            <a:prstGeom prst="rect">
              <a:avLst/>
            </a:prstGeom>
          </p:spPr>
        </p:pic>
        <p:grpSp>
          <p:nvGrpSpPr>
            <p:cNvPr id="24" name="Groupe 23">
              <a:extLst>
                <a:ext uri="{FF2B5EF4-FFF2-40B4-BE49-F238E27FC236}">
                  <a16:creationId xmlns:a16="http://schemas.microsoft.com/office/drawing/2014/main" id="{BEE8CC4B-69C4-536E-C660-C6E2F43AE8B0}"/>
                </a:ext>
              </a:extLst>
            </p:cNvPr>
            <p:cNvGrpSpPr/>
            <p:nvPr/>
          </p:nvGrpSpPr>
          <p:grpSpPr>
            <a:xfrm>
              <a:off x="10819603" y="9428935"/>
              <a:ext cx="357268" cy="536936"/>
              <a:chOff x="11595814" y="10049641"/>
              <a:chExt cx="357268" cy="536936"/>
            </a:xfrm>
          </p:grpSpPr>
          <p:pic>
            <p:nvPicPr>
              <p:cNvPr id="32" name="Graphique 31">
                <a:extLst>
                  <a:ext uri="{FF2B5EF4-FFF2-40B4-BE49-F238E27FC236}">
                    <a16:creationId xmlns:a16="http://schemas.microsoft.com/office/drawing/2014/main" id="{B9194DC3-CDD7-EAB9-6969-BCD1B7D18E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525380">
                <a:off x="11589149" y="10056306"/>
                <a:ext cx="266604" cy="253274"/>
              </a:xfrm>
              <a:prstGeom prst="rect">
                <a:avLst/>
              </a:prstGeom>
            </p:spPr>
          </p:pic>
          <p:pic>
            <p:nvPicPr>
              <p:cNvPr id="33" name="Graphique 32">
                <a:extLst>
                  <a:ext uri="{FF2B5EF4-FFF2-40B4-BE49-F238E27FC236}">
                    <a16:creationId xmlns:a16="http://schemas.microsoft.com/office/drawing/2014/main" id="{73749591-8F2A-6DD9-BA9E-509B07BA1A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525380">
                <a:off x="11693143" y="10326638"/>
                <a:ext cx="266604" cy="253274"/>
              </a:xfrm>
              <a:prstGeom prst="rect">
                <a:avLst/>
              </a:prstGeom>
            </p:spPr>
          </p:pic>
        </p:grpSp>
        <p:sp>
          <p:nvSpPr>
            <p:cNvPr id="25" name="Ellipse 24">
              <a:extLst>
                <a:ext uri="{FF2B5EF4-FFF2-40B4-BE49-F238E27FC236}">
                  <a16:creationId xmlns:a16="http://schemas.microsoft.com/office/drawing/2014/main" id="{82FEFF80-C562-19D5-A710-1DAC2F717F03}"/>
                </a:ext>
              </a:extLst>
            </p:cNvPr>
            <p:cNvSpPr/>
            <p:nvPr/>
          </p:nvSpPr>
          <p:spPr>
            <a:xfrm>
              <a:off x="10641406" y="9316308"/>
              <a:ext cx="114300" cy="1143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6" name="Ellipse 25">
              <a:extLst>
                <a:ext uri="{FF2B5EF4-FFF2-40B4-BE49-F238E27FC236}">
                  <a16:creationId xmlns:a16="http://schemas.microsoft.com/office/drawing/2014/main" id="{7477888B-4F1E-3A1B-36DB-99EA335BF334}"/>
                </a:ext>
              </a:extLst>
            </p:cNvPr>
            <p:cNvSpPr/>
            <p:nvPr/>
          </p:nvSpPr>
          <p:spPr>
            <a:xfrm>
              <a:off x="10432843" y="10442083"/>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7" name="Ellipse 26">
              <a:extLst>
                <a:ext uri="{FF2B5EF4-FFF2-40B4-BE49-F238E27FC236}">
                  <a16:creationId xmlns:a16="http://schemas.microsoft.com/office/drawing/2014/main" id="{010D23A1-D0FD-3126-5B8B-7C7BE629878E}"/>
                </a:ext>
              </a:extLst>
            </p:cNvPr>
            <p:cNvSpPr/>
            <p:nvPr/>
          </p:nvSpPr>
          <p:spPr>
            <a:xfrm>
              <a:off x="9644006" y="10067925"/>
              <a:ext cx="166453" cy="1664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8" name="Graphique 27">
              <a:extLst>
                <a:ext uri="{FF2B5EF4-FFF2-40B4-BE49-F238E27FC236}">
                  <a16:creationId xmlns:a16="http://schemas.microsoft.com/office/drawing/2014/main" id="{4476DD05-2CA8-6E11-F6C1-1DC1198066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365488" flipV="1">
              <a:off x="10152767" y="9119091"/>
              <a:ext cx="634020" cy="211340"/>
            </a:xfrm>
            <a:prstGeom prst="rect">
              <a:avLst/>
            </a:prstGeom>
          </p:spPr>
        </p:pic>
        <p:pic>
          <p:nvPicPr>
            <p:cNvPr id="29" name="Graphique 28">
              <a:extLst>
                <a:ext uri="{FF2B5EF4-FFF2-40B4-BE49-F238E27FC236}">
                  <a16:creationId xmlns:a16="http://schemas.microsoft.com/office/drawing/2014/main" id="{3A872C62-47E1-05BD-E968-E1EDD8E2D7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3029222">
              <a:off x="10682180" y="10453956"/>
              <a:ext cx="246220" cy="526017"/>
            </a:xfrm>
            <a:prstGeom prst="rect">
              <a:avLst/>
            </a:prstGeom>
          </p:spPr>
        </p:pic>
        <p:sp>
          <p:nvSpPr>
            <p:cNvPr id="30" name="Ellipse 29">
              <a:extLst>
                <a:ext uri="{FF2B5EF4-FFF2-40B4-BE49-F238E27FC236}">
                  <a16:creationId xmlns:a16="http://schemas.microsoft.com/office/drawing/2014/main" id="{48111B78-3D7B-2E75-EEE3-A1CC2D807B04}"/>
                </a:ext>
              </a:extLst>
            </p:cNvPr>
            <p:cNvSpPr/>
            <p:nvPr/>
          </p:nvSpPr>
          <p:spPr>
            <a:xfrm>
              <a:off x="10116362" y="9501085"/>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31" name="Graphique 30">
              <a:extLst>
                <a:ext uri="{FF2B5EF4-FFF2-40B4-BE49-F238E27FC236}">
                  <a16:creationId xmlns:a16="http://schemas.microsoft.com/office/drawing/2014/main" id="{284C6458-164C-5B9D-96D7-063FC51180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606701">
              <a:off x="9744825" y="10580686"/>
              <a:ext cx="266604" cy="253274"/>
            </a:xfrm>
            <a:prstGeom prst="rect">
              <a:avLst/>
            </a:prstGeom>
          </p:spPr>
        </p:pic>
      </p:grpSp>
      <p:sp>
        <p:nvSpPr>
          <p:cNvPr id="34" name="ZoneTexte 33">
            <a:extLst>
              <a:ext uri="{FF2B5EF4-FFF2-40B4-BE49-F238E27FC236}">
                <a16:creationId xmlns:a16="http://schemas.microsoft.com/office/drawing/2014/main" id="{9DF14CCB-52C1-4BD2-7568-87958692D0DC}"/>
              </a:ext>
            </a:extLst>
          </p:cNvPr>
          <p:cNvSpPr txBox="1"/>
          <p:nvPr/>
        </p:nvSpPr>
        <p:spPr>
          <a:xfrm>
            <a:off x="16084227" y="6644445"/>
            <a:ext cx="7776669" cy="6496267"/>
          </a:xfrm>
          <a:prstGeom prst="rect">
            <a:avLst/>
          </a:prstGeom>
          <a:noFill/>
        </p:spPr>
        <p:txBody>
          <a:bodyPr wrap="square" lIns="46800" tIns="46800" rIns="46800" bIns="46800" rtlCol="0">
            <a:spAutoFit/>
          </a:bodyPr>
          <a:lstStyle/>
          <a:p>
            <a:pPr algn="l"/>
            <a:r>
              <a:rPr lang="fr-FR" sz="3200" dirty="0">
                <a:cs typeface="Arial" panose="020B0604020202020204" pitchFamily="34" charset="0"/>
              </a:rPr>
              <a:t>Les matières organiques des sols sont clivées par les enzymes microbiennes en petites molécules solubles absorbables par les micro-organismes. Le carbone ainsi ingéré est </a:t>
            </a:r>
            <a:r>
              <a:rPr lang="fr-FR" sz="3200" b="1" dirty="0">
                <a:cs typeface="Arial" panose="020B0604020202020204" pitchFamily="34" charset="0"/>
              </a:rPr>
              <a:t>une source de matière (synthèse microbienne) et d'énergie (respiration hétérotrophe).</a:t>
            </a:r>
          </a:p>
          <a:p>
            <a:pPr algn="l"/>
            <a:endParaRPr lang="fr-FR" sz="1600" dirty="0">
              <a:cs typeface="Arial" panose="020B0604020202020204" pitchFamily="34" charset="0"/>
            </a:endParaRPr>
          </a:p>
          <a:p>
            <a:pPr algn="l"/>
            <a:r>
              <a:rPr lang="fr-FR" sz="3200" dirty="0">
                <a:cs typeface="Arial" panose="020B0604020202020204" pitchFamily="34" charset="0"/>
              </a:rPr>
              <a:t>Les sorties de C des sols se font principalement sous forme de </a:t>
            </a:r>
            <a:r>
              <a:rPr lang="fr-FR" sz="3200" i="1" dirty="0">
                <a:cs typeface="Arial" panose="020B0604020202020204" pitchFamily="34" charset="0"/>
              </a:rPr>
              <a:t>CO</a:t>
            </a:r>
            <a:r>
              <a:rPr lang="fr-FR" sz="3200" i="1" baseline="-25000" dirty="0">
                <a:cs typeface="Arial" panose="020B0604020202020204" pitchFamily="34" charset="0"/>
              </a:rPr>
              <a:t>2</a:t>
            </a:r>
            <a:r>
              <a:rPr lang="fr-FR" sz="3200" dirty="0">
                <a:cs typeface="Arial" panose="020B0604020202020204" pitchFamily="34" charset="0"/>
              </a:rPr>
              <a:t> issu de la respiration autotrophe des arbres et de la respiration hétérotrophe des microorganismes et de la faune du sol.</a:t>
            </a:r>
          </a:p>
        </p:txBody>
      </p:sp>
      <p:sp>
        <p:nvSpPr>
          <p:cNvPr id="35" name="ZoneTexte 107">
            <a:extLst>
              <a:ext uri="{FF2B5EF4-FFF2-40B4-BE49-F238E27FC236}">
                <a16:creationId xmlns:a16="http://schemas.microsoft.com/office/drawing/2014/main" id="{1A95B127-7FC7-5101-5A8F-4E7B04B904DD}"/>
              </a:ext>
            </a:extLst>
          </p:cNvPr>
          <p:cNvSpPr txBox="1"/>
          <p:nvPr/>
        </p:nvSpPr>
        <p:spPr>
          <a:xfrm>
            <a:off x="15622225" y="1530745"/>
            <a:ext cx="8324932" cy="4818425"/>
          </a:xfrm>
          <a:prstGeom prst="roundRect">
            <a:avLst>
              <a:gd name="adj" fmla="val 9155"/>
            </a:avLst>
          </a:prstGeom>
          <a:ln w="63500" cap="rnd">
            <a:solidFill>
              <a:srgbClr val="FF9300"/>
            </a:solidFill>
            <a:prstDash val="sysDot"/>
            <a:round/>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4000" tIns="72000" rIns="72000" bIns="72000" anchor="t" anchorCtr="0">
            <a:noAutofit/>
          </a:bodyPr>
          <a:lstStyle/>
          <a:p>
            <a:pPr algn="ctr">
              <a:spcAft>
                <a:spcPts val="1800"/>
              </a:spcAft>
            </a:pPr>
            <a:r>
              <a:rPr lang="fr-FR" sz="4800" b="1" dirty="0">
                <a:solidFill>
                  <a:srgbClr val="FF9300"/>
                </a:solidFill>
                <a:cs typeface="Arial" panose="020B0604020202020204" pitchFamily="34" charset="0"/>
              </a:rPr>
              <a:t>SORTIES DE C</a:t>
            </a:r>
          </a:p>
          <a:p>
            <a:pPr marL="534988" indent="-534988" defTabSz="2438337" hangingPunct="0">
              <a:buFont typeface="+mj-lt"/>
              <a:buAutoNum type="arabicPeriod"/>
              <a:defRPr sz="4000">
                <a:solidFill>
                  <a:srgbClr val="00B050"/>
                </a:solidFill>
              </a:defRPr>
            </a:pPr>
            <a:r>
              <a:rPr lang="fr-FR" sz="3600" b="1" kern="0" dirty="0">
                <a:solidFill>
                  <a:srgbClr val="FF9300"/>
                </a:solidFill>
                <a:cs typeface="Arial" panose="020B0604020202020204" pitchFamily="34" charset="0"/>
                <a:sym typeface="Helvetica Neue"/>
              </a:rPr>
              <a:t>Respiration autotrophe</a:t>
            </a:r>
            <a:r>
              <a:rPr lang="fr-FR" sz="3600" kern="0" dirty="0">
                <a:solidFill>
                  <a:srgbClr val="FF9300"/>
                </a:solidFill>
                <a:cs typeface="Arial" panose="020B0604020202020204" pitchFamily="34" charset="0"/>
                <a:sym typeface="Helvetica Neue"/>
              </a:rPr>
              <a:t>, </a:t>
            </a:r>
            <a:br>
              <a:rPr lang="fr-FR" sz="3600" kern="0" dirty="0">
                <a:solidFill>
                  <a:srgbClr val="FF9300"/>
                </a:solidFill>
                <a:cs typeface="Arial" panose="020B0604020202020204" pitchFamily="34" charset="0"/>
                <a:sym typeface="Helvetica Neue"/>
              </a:rPr>
            </a:br>
            <a:r>
              <a:rPr lang="fr-FR" sz="2800" kern="0" dirty="0">
                <a:solidFill>
                  <a:srgbClr val="FF9300"/>
                </a:solidFill>
                <a:cs typeface="Arial" panose="020B0604020202020204" pitchFamily="34" charset="0"/>
                <a:sym typeface="Helvetica Neue"/>
              </a:rPr>
              <a:t>(feuilles, bois, racines) </a:t>
            </a:r>
            <a:r>
              <a:rPr lang="fr-FR" sz="3600" b="1" kern="0" dirty="0">
                <a:solidFill>
                  <a:srgbClr val="FF9300"/>
                </a:solidFill>
                <a:cs typeface="Arial" panose="020B0604020202020204" pitchFamily="34" charset="0"/>
                <a:sym typeface="Helvetica Neue"/>
              </a:rPr>
              <a:t>(~60 Pg C)</a:t>
            </a:r>
          </a:p>
          <a:p>
            <a:pPr marL="534988" indent="-534988" defTabSz="2438337" hangingPunct="0">
              <a:buFont typeface="+mj-lt"/>
              <a:buAutoNum type="arabicPeriod"/>
              <a:defRPr sz="4000">
                <a:solidFill>
                  <a:srgbClr val="00B050"/>
                </a:solidFill>
              </a:defRPr>
            </a:pPr>
            <a:r>
              <a:rPr lang="fr-FR" sz="3600" b="1" kern="0" dirty="0">
                <a:solidFill>
                  <a:srgbClr val="FF9300"/>
                </a:solidFill>
                <a:cs typeface="Arial" panose="020B0604020202020204" pitchFamily="34" charset="0"/>
                <a:sym typeface="Helvetica Neue"/>
              </a:rPr>
              <a:t>Respiration hétérotrophe </a:t>
            </a:r>
            <a:r>
              <a:rPr lang="fr-FR" sz="2800" kern="0" dirty="0">
                <a:solidFill>
                  <a:srgbClr val="FF9300"/>
                </a:solidFill>
                <a:cs typeface="Arial" panose="020B0604020202020204" pitchFamily="34" charset="0"/>
                <a:sym typeface="Helvetica Neue"/>
              </a:rPr>
              <a:t>(microorganismes et faune) </a:t>
            </a:r>
            <a:r>
              <a:rPr lang="fr-FR" sz="3600" b="1" kern="0" dirty="0">
                <a:solidFill>
                  <a:srgbClr val="FF9300"/>
                </a:solidFill>
                <a:cs typeface="Arial" panose="020B0604020202020204" pitchFamily="34" charset="0"/>
                <a:sym typeface="Helvetica Neue"/>
              </a:rPr>
              <a:t>(~60 Pg C)</a:t>
            </a:r>
          </a:p>
          <a:p>
            <a:pPr marL="534988" indent="-534988" defTabSz="2438337" hangingPunct="0">
              <a:buFont typeface="+mj-lt"/>
              <a:buAutoNum type="arabicPeriod"/>
              <a:defRPr sz="4000">
                <a:solidFill>
                  <a:srgbClr val="00B050"/>
                </a:solidFill>
              </a:defRPr>
            </a:pPr>
            <a:r>
              <a:rPr lang="fr-FR" sz="3600" b="1" kern="0" dirty="0">
                <a:solidFill>
                  <a:srgbClr val="FF9300"/>
                </a:solidFill>
                <a:cs typeface="Arial" panose="020B0604020202020204" pitchFamily="34" charset="0"/>
                <a:sym typeface="Helvetica Neue"/>
              </a:rPr>
              <a:t>Décomposition</a:t>
            </a:r>
          </a:p>
          <a:p>
            <a:pPr marL="534988" indent="-534988" defTabSz="2438337" hangingPunct="0">
              <a:buFont typeface="+mj-lt"/>
              <a:buAutoNum type="arabicPeriod"/>
              <a:defRPr sz="4000">
                <a:solidFill>
                  <a:srgbClr val="00B050"/>
                </a:solidFill>
              </a:defRPr>
            </a:pPr>
            <a:r>
              <a:rPr lang="fr-FR" sz="3600" b="1" kern="0" dirty="0">
                <a:solidFill>
                  <a:srgbClr val="FF9300"/>
                </a:solidFill>
                <a:cs typeface="Arial" panose="020B0604020202020204" pitchFamily="34" charset="0"/>
                <a:sym typeface="Helvetica Neue"/>
              </a:rPr>
              <a:t>Export de biomasse</a:t>
            </a:r>
          </a:p>
        </p:txBody>
      </p:sp>
      <p:sp>
        <p:nvSpPr>
          <p:cNvPr id="36" name="Ligne">
            <a:extLst>
              <a:ext uri="{FF2B5EF4-FFF2-40B4-BE49-F238E27FC236}">
                <a16:creationId xmlns:a16="http://schemas.microsoft.com/office/drawing/2014/main" id="{CF9A072C-F300-3EA5-9F02-09425EC88E88}"/>
              </a:ext>
            </a:extLst>
          </p:cNvPr>
          <p:cNvSpPr/>
          <p:nvPr/>
        </p:nvSpPr>
        <p:spPr>
          <a:xfrm>
            <a:off x="10701677" y="3190906"/>
            <a:ext cx="3539289" cy="5030905"/>
          </a:xfrm>
          <a:custGeom>
            <a:avLst/>
            <a:gdLst/>
            <a:ahLst/>
            <a:cxnLst>
              <a:cxn ang="0">
                <a:pos x="wd2" y="hd2"/>
              </a:cxn>
              <a:cxn ang="5400000">
                <a:pos x="wd2" y="hd2"/>
              </a:cxn>
              <a:cxn ang="10800000">
                <a:pos x="wd2" y="hd2"/>
              </a:cxn>
              <a:cxn ang="16200000">
                <a:pos x="wd2" y="hd2"/>
              </a:cxn>
            </a:cxnLst>
            <a:rect l="0" t="0" r="r" b="b"/>
            <a:pathLst>
              <a:path w="20509" h="21246" extrusionOk="0">
                <a:moveTo>
                  <a:pt x="0" y="21168"/>
                </a:moveTo>
                <a:cubicBezTo>
                  <a:pt x="4909" y="21600"/>
                  <a:pt x="9802" y="20214"/>
                  <a:pt x="13602" y="17316"/>
                </a:cubicBezTo>
                <a:cubicBezTo>
                  <a:pt x="19106" y="13118"/>
                  <a:pt x="21600" y="6432"/>
                  <a:pt x="20061" y="0"/>
                </a:cubicBezTo>
              </a:path>
            </a:pathLst>
          </a:custGeom>
          <a:ln w="88900">
            <a:solidFill>
              <a:srgbClr val="FF9300"/>
            </a:solidFill>
            <a:tailEnd type="triangle" w="med" len="lg"/>
          </a:ln>
        </p:spPr>
        <p:txBody>
          <a:bodyPr lIns="50800" tIns="50800" rIns="50800" bIns="50800"/>
          <a:lstStyle/>
          <a:p>
            <a:endParaRPr dirty="0"/>
          </a:p>
        </p:txBody>
      </p:sp>
      <p:sp>
        <p:nvSpPr>
          <p:cNvPr id="37" name="Ligne">
            <a:extLst>
              <a:ext uri="{FF2B5EF4-FFF2-40B4-BE49-F238E27FC236}">
                <a16:creationId xmlns:a16="http://schemas.microsoft.com/office/drawing/2014/main" id="{268FD23D-1343-9141-B57D-B983C4FFC618}"/>
              </a:ext>
            </a:extLst>
          </p:cNvPr>
          <p:cNvSpPr/>
          <p:nvPr/>
        </p:nvSpPr>
        <p:spPr>
          <a:xfrm>
            <a:off x="12839648" y="5103019"/>
            <a:ext cx="1297132" cy="1033647"/>
          </a:xfrm>
          <a:custGeom>
            <a:avLst/>
            <a:gdLst>
              <a:gd name="connsiteX0" fmla="*/ 0 w 23157"/>
              <a:gd name="connsiteY0" fmla="*/ 22193 h 22706"/>
              <a:gd name="connsiteX1" fmla="*/ 11955 w 23157"/>
              <a:gd name="connsiteY1" fmla="*/ 18803 h 22706"/>
              <a:gd name="connsiteX2" fmla="*/ 23157 w 23157"/>
              <a:gd name="connsiteY2" fmla="*/ 0 h 22706"/>
              <a:gd name="connsiteX0" fmla="*/ 0 w 23157"/>
              <a:gd name="connsiteY0" fmla="*/ 22193 h 22193"/>
              <a:gd name="connsiteX1" fmla="*/ 11955 w 23157"/>
              <a:gd name="connsiteY1" fmla="*/ 18803 h 22193"/>
              <a:gd name="connsiteX2" fmla="*/ 23157 w 23157"/>
              <a:gd name="connsiteY2" fmla="*/ 0 h 22193"/>
              <a:gd name="connsiteX0" fmla="*/ 0 w 23157"/>
              <a:gd name="connsiteY0" fmla="*/ 22193 h 22193"/>
              <a:gd name="connsiteX1" fmla="*/ 13784 w 23157"/>
              <a:gd name="connsiteY1" fmla="*/ 18604 h 22193"/>
              <a:gd name="connsiteX2" fmla="*/ 23157 w 23157"/>
              <a:gd name="connsiteY2" fmla="*/ 0 h 22193"/>
              <a:gd name="connsiteX0" fmla="*/ 0 w 20718"/>
              <a:gd name="connsiteY0" fmla="*/ 22293 h 22293"/>
              <a:gd name="connsiteX1" fmla="*/ 11345 w 20718"/>
              <a:gd name="connsiteY1" fmla="*/ 18604 h 22293"/>
              <a:gd name="connsiteX2" fmla="*/ 20718 w 20718"/>
              <a:gd name="connsiteY2" fmla="*/ 0 h 22293"/>
              <a:gd name="connsiteX0" fmla="*/ 0 w 20718"/>
              <a:gd name="connsiteY0" fmla="*/ 22293 h 22293"/>
              <a:gd name="connsiteX1" fmla="*/ 11345 w 20718"/>
              <a:gd name="connsiteY1" fmla="*/ 18604 h 22293"/>
              <a:gd name="connsiteX2" fmla="*/ 20718 w 20718"/>
              <a:gd name="connsiteY2" fmla="*/ 0 h 22293"/>
              <a:gd name="connsiteX0" fmla="*/ 0 w 20718"/>
              <a:gd name="connsiteY0" fmla="*/ 22293 h 22293"/>
              <a:gd name="connsiteX1" fmla="*/ 10583 w 20718"/>
              <a:gd name="connsiteY1" fmla="*/ 17806 h 22293"/>
              <a:gd name="connsiteX2" fmla="*/ 20718 w 20718"/>
              <a:gd name="connsiteY2" fmla="*/ 0 h 22293"/>
              <a:gd name="connsiteX0" fmla="*/ 0 w 20718"/>
              <a:gd name="connsiteY0" fmla="*/ 22293 h 22293"/>
              <a:gd name="connsiteX1" fmla="*/ 10735 w 20718"/>
              <a:gd name="connsiteY1" fmla="*/ 18803 h 22293"/>
              <a:gd name="connsiteX2" fmla="*/ 20718 w 20718"/>
              <a:gd name="connsiteY2" fmla="*/ 0 h 22293"/>
              <a:gd name="connsiteX0" fmla="*/ 0 w 20718"/>
              <a:gd name="connsiteY0" fmla="*/ 22293 h 22293"/>
              <a:gd name="connsiteX1" fmla="*/ 10735 w 20718"/>
              <a:gd name="connsiteY1" fmla="*/ 18803 h 22293"/>
              <a:gd name="connsiteX2" fmla="*/ 20718 w 20718"/>
              <a:gd name="connsiteY2" fmla="*/ 0 h 22293"/>
              <a:gd name="connsiteX0" fmla="*/ 0 w 20718"/>
              <a:gd name="connsiteY0" fmla="*/ 22293 h 22293"/>
              <a:gd name="connsiteX1" fmla="*/ 10735 w 20718"/>
              <a:gd name="connsiteY1" fmla="*/ 18803 h 22293"/>
              <a:gd name="connsiteX2" fmla="*/ 20718 w 20718"/>
              <a:gd name="connsiteY2" fmla="*/ 0 h 22293"/>
              <a:gd name="connsiteX0" fmla="*/ 0 w 20718"/>
              <a:gd name="connsiteY0" fmla="*/ 22293 h 22293"/>
              <a:gd name="connsiteX1" fmla="*/ 10735 w 20718"/>
              <a:gd name="connsiteY1" fmla="*/ 18803 h 22293"/>
              <a:gd name="connsiteX2" fmla="*/ 20718 w 20718"/>
              <a:gd name="connsiteY2" fmla="*/ 0 h 22293"/>
            </a:gdLst>
            <a:ahLst/>
            <a:cxnLst>
              <a:cxn ang="0">
                <a:pos x="connsiteX0" y="connsiteY0"/>
              </a:cxn>
              <a:cxn ang="0">
                <a:pos x="connsiteX1" y="connsiteY1"/>
              </a:cxn>
              <a:cxn ang="0">
                <a:pos x="connsiteX2" y="connsiteY2"/>
              </a:cxn>
            </a:cxnLst>
            <a:rect l="l" t="t" r="r" b="b"/>
            <a:pathLst>
              <a:path w="20718" h="22293" extrusionOk="0">
                <a:moveTo>
                  <a:pt x="0" y="22293"/>
                </a:moveTo>
                <a:cubicBezTo>
                  <a:pt x="5830" y="22199"/>
                  <a:pt x="8887" y="20706"/>
                  <a:pt x="10735" y="18803"/>
                </a:cubicBezTo>
                <a:cubicBezTo>
                  <a:pt x="14478" y="16293"/>
                  <a:pt x="17955" y="8990"/>
                  <a:pt x="20718" y="0"/>
                </a:cubicBezTo>
              </a:path>
            </a:pathLst>
          </a:custGeom>
          <a:ln w="88900">
            <a:solidFill>
              <a:srgbClr val="FF9300"/>
            </a:solidFill>
            <a:tailEnd w="med" len="lg"/>
          </a:ln>
        </p:spPr>
        <p:txBody>
          <a:bodyPr lIns="50800" tIns="50800" rIns="50800" bIns="50800"/>
          <a:lstStyle/>
          <a:p>
            <a:endParaRPr dirty="0"/>
          </a:p>
        </p:txBody>
      </p:sp>
      <p:sp>
        <p:nvSpPr>
          <p:cNvPr id="38" name="Ligne">
            <a:extLst>
              <a:ext uri="{FF2B5EF4-FFF2-40B4-BE49-F238E27FC236}">
                <a16:creationId xmlns:a16="http://schemas.microsoft.com/office/drawing/2014/main" id="{E61B6C47-22E7-BACA-D4D3-E89AC27BD65E}"/>
              </a:ext>
            </a:extLst>
          </p:cNvPr>
          <p:cNvSpPr/>
          <p:nvPr/>
        </p:nvSpPr>
        <p:spPr>
          <a:xfrm>
            <a:off x="11412688" y="6567791"/>
            <a:ext cx="2149807" cy="3039497"/>
          </a:xfrm>
          <a:custGeom>
            <a:avLst/>
            <a:gdLst>
              <a:gd name="connsiteX0" fmla="*/ 0 w 23039"/>
              <a:gd name="connsiteY0" fmla="*/ 22536 h 22697"/>
              <a:gd name="connsiteX1" fmla="*/ 17060 w 23039"/>
              <a:gd name="connsiteY1" fmla="*/ 15329 h 22697"/>
              <a:gd name="connsiteX2" fmla="*/ 23039 w 23039"/>
              <a:gd name="connsiteY2" fmla="*/ 0 h 22697"/>
              <a:gd name="connsiteX0" fmla="*/ 0 w 23039"/>
              <a:gd name="connsiteY0" fmla="*/ 22536 h 22536"/>
              <a:gd name="connsiteX1" fmla="*/ 17060 w 23039"/>
              <a:gd name="connsiteY1" fmla="*/ 15329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Lst>
            <a:ahLst/>
            <a:cxnLst>
              <a:cxn ang="0">
                <a:pos x="connsiteX0" y="connsiteY0"/>
              </a:cxn>
              <a:cxn ang="0">
                <a:pos x="connsiteX1" y="connsiteY1"/>
              </a:cxn>
              <a:cxn ang="0">
                <a:pos x="connsiteX2" y="connsiteY2"/>
              </a:cxn>
            </a:cxnLst>
            <a:rect l="l" t="t" r="r" b="b"/>
            <a:pathLst>
              <a:path w="23039" h="22536" extrusionOk="0">
                <a:moveTo>
                  <a:pt x="0" y="22536"/>
                </a:moveTo>
                <a:cubicBezTo>
                  <a:pt x="8566" y="20735"/>
                  <a:pt x="13481" y="17930"/>
                  <a:pt x="17685" y="13598"/>
                </a:cubicBezTo>
                <a:cubicBezTo>
                  <a:pt x="21515" y="9652"/>
                  <a:pt x="23059" y="5821"/>
                  <a:pt x="23039" y="0"/>
                </a:cubicBezTo>
              </a:path>
            </a:pathLst>
          </a:custGeom>
          <a:ln w="88900">
            <a:solidFill>
              <a:srgbClr val="FF9300"/>
            </a:solidFill>
            <a:tailEnd w="med" len="lg"/>
          </a:ln>
        </p:spPr>
        <p:txBody>
          <a:bodyPr lIns="50800" tIns="50800" rIns="50800" bIns="50800"/>
          <a:lstStyle/>
          <a:p>
            <a:endParaRPr dirty="0"/>
          </a:p>
        </p:txBody>
      </p:sp>
      <p:sp>
        <p:nvSpPr>
          <p:cNvPr id="39" name="Ligne">
            <a:extLst>
              <a:ext uri="{FF2B5EF4-FFF2-40B4-BE49-F238E27FC236}">
                <a16:creationId xmlns:a16="http://schemas.microsoft.com/office/drawing/2014/main" id="{A2C1FC27-E476-F7E5-D4F9-0E3AA43F4BB9}"/>
              </a:ext>
            </a:extLst>
          </p:cNvPr>
          <p:cNvSpPr/>
          <p:nvPr/>
        </p:nvSpPr>
        <p:spPr>
          <a:xfrm>
            <a:off x="7971876" y="3171594"/>
            <a:ext cx="6726249" cy="8376628"/>
          </a:xfrm>
          <a:custGeom>
            <a:avLst/>
            <a:gdLst>
              <a:gd name="connsiteX0" fmla="*/ 872 w 21461"/>
              <a:gd name="connsiteY0" fmla="*/ 14878 h 21026"/>
              <a:gd name="connsiteX1" fmla="*/ 4854 w 21461"/>
              <a:gd name="connsiteY1" fmla="*/ 21019 h 21026"/>
              <a:gd name="connsiteX2" fmla="*/ 12331 w 21461"/>
              <a:gd name="connsiteY2" fmla="*/ 15998 h 21026"/>
              <a:gd name="connsiteX3" fmla="*/ 19834 w 21461"/>
              <a:gd name="connsiteY3" fmla="*/ 10981 h 21026"/>
              <a:gd name="connsiteX4" fmla="*/ 21325 w 21461"/>
              <a:gd name="connsiteY4" fmla="*/ 4908 h 21026"/>
              <a:gd name="connsiteX5" fmla="*/ 17549 w 21461"/>
              <a:gd name="connsiteY5" fmla="*/ 0 h 21026"/>
              <a:gd name="connsiteX0" fmla="*/ 0 w 20589"/>
              <a:gd name="connsiteY0" fmla="*/ 14878 h 21026"/>
              <a:gd name="connsiteX1" fmla="*/ 3982 w 20589"/>
              <a:gd name="connsiteY1" fmla="*/ 21019 h 21026"/>
              <a:gd name="connsiteX2" fmla="*/ 11459 w 20589"/>
              <a:gd name="connsiteY2" fmla="*/ 15998 h 21026"/>
              <a:gd name="connsiteX3" fmla="*/ 18962 w 20589"/>
              <a:gd name="connsiteY3" fmla="*/ 10981 h 21026"/>
              <a:gd name="connsiteX4" fmla="*/ 20453 w 20589"/>
              <a:gd name="connsiteY4" fmla="*/ 4908 h 21026"/>
              <a:gd name="connsiteX5" fmla="*/ 16677 w 20589"/>
              <a:gd name="connsiteY5" fmla="*/ 0 h 21026"/>
              <a:gd name="connsiteX0" fmla="*/ 9 w 20598"/>
              <a:gd name="connsiteY0" fmla="*/ 14878 h 21026"/>
              <a:gd name="connsiteX1" fmla="*/ 3991 w 20598"/>
              <a:gd name="connsiteY1" fmla="*/ 21019 h 21026"/>
              <a:gd name="connsiteX2" fmla="*/ 11468 w 20598"/>
              <a:gd name="connsiteY2" fmla="*/ 15998 h 21026"/>
              <a:gd name="connsiteX3" fmla="*/ 18971 w 20598"/>
              <a:gd name="connsiteY3" fmla="*/ 10981 h 21026"/>
              <a:gd name="connsiteX4" fmla="*/ 20462 w 20598"/>
              <a:gd name="connsiteY4" fmla="*/ 4908 h 21026"/>
              <a:gd name="connsiteX5" fmla="*/ 16686 w 20598"/>
              <a:gd name="connsiteY5" fmla="*/ 0 h 21026"/>
              <a:gd name="connsiteX0" fmla="*/ 9 w 20598"/>
              <a:gd name="connsiteY0" fmla="*/ 14878 h 20927"/>
              <a:gd name="connsiteX1" fmla="*/ 4037 w 20598"/>
              <a:gd name="connsiteY1" fmla="*/ 20920 h 20927"/>
              <a:gd name="connsiteX2" fmla="*/ 11468 w 20598"/>
              <a:gd name="connsiteY2" fmla="*/ 15998 h 20927"/>
              <a:gd name="connsiteX3" fmla="*/ 18971 w 20598"/>
              <a:gd name="connsiteY3" fmla="*/ 10981 h 20927"/>
              <a:gd name="connsiteX4" fmla="*/ 20462 w 20598"/>
              <a:gd name="connsiteY4" fmla="*/ 4908 h 20927"/>
              <a:gd name="connsiteX5" fmla="*/ 16686 w 20598"/>
              <a:gd name="connsiteY5" fmla="*/ 0 h 20927"/>
              <a:gd name="connsiteX0" fmla="*/ 9 w 20598"/>
              <a:gd name="connsiteY0" fmla="*/ 14878 h 20920"/>
              <a:gd name="connsiteX1" fmla="*/ 4037 w 20598"/>
              <a:gd name="connsiteY1" fmla="*/ 20920 h 20920"/>
              <a:gd name="connsiteX2" fmla="*/ 11468 w 20598"/>
              <a:gd name="connsiteY2" fmla="*/ 15998 h 20920"/>
              <a:gd name="connsiteX3" fmla="*/ 18971 w 20598"/>
              <a:gd name="connsiteY3" fmla="*/ 10981 h 20920"/>
              <a:gd name="connsiteX4" fmla="*/ 20462 w 20598"/>
              <a:gd name="connsiteY4" fmla="*/ 4908 h 20920"/>
              <a:gd name="connsiteX5" fmla="*/ 16686 w 20598"/>
              <a:gd name="connsiteY5" fmla="*/ 0 h 20920"/>
              <a:gd name="connsiteX0" fmla="*/ 9 w 20598"/>
              <a:gd name="connsiteY0" fmla="*/ 14878 h 20082"/>
              <a:gd name="connsiteX1" fmla="*/ 4223 w 20598"/>
              <a:gd name="connsiteY1" fmla="*/ 20082 h 20082"/>
              <a:gd name="connsiteX2" fmla="*/ 11468 w 20598"/>
              <a:gd name="connsiteY2" fmla="*/ 15998 h 20082"/>
              <a:gd name="connsiteX3" fmla="*/ 18971 w 20598"/>
              <a:gd name="connsiteY3" fmla="*/ 10981 h 20082"/>
              <a:gd name="connsiteX4" fmla="*/ 20462 w 20598"/>
              <a:gd name="connsiteY4" fmla="*/ 4908 h 20082"/>
              <a:gd name="connsiteX5" fmla="*/ 16686 w 20598"/>
              <a:gd name="connsiteY5" fmla="*/ 0 h 20082"/>
              <a:gd name="connsiteX0" fmla="*/ 9 w 20500"/>
              <a:gd name="connsiteY0" fmla="*/ 14878 h 20082"/>
              <a:gd name="connsiteX1" fmla="*/ 4223 w 20500"/>
              <a:gd name="connsiteY1" fmla="*/ 20082 h 20082"/>
              <a:gd name="connsiteX2" fmla="*/ 11468 w 20500"/>
              <a:gd name="connsiteY2" fmla="*/ 15998 h 20082"/>
              <a:gd name="connsiteX3" fmla="*/ 16380 w 20500"/>
              <a:gd name="connsiteY3" fmla="*/ 12959 h 20082"/>
              <a:gd name="connsiteX4" fmla="*/ 20462 w 20500"/>
              <a:gd name="connsiteY4" fmla="*/ 4908 h 20082"/>
              <a:gd name="connsiteX5" fmla="*/ 16686 w 20500"/>
              <a:gd name="connsiteY5" fmla="*/ 0 h 20082"/>
              <a:gd name="connsiteX0" fmla="*/ 9 w 18804"/>
              <a:gd name="connsiteY0" fmla="*/ 14878 h 20082"/>
              <a:gd name="connsiteX1" fmla="*/ 4223 w 18804"/>
              <a:gd name="connsiteY1" fmla="*/ 20082 h 20082"/>
              <a:gd name="connsiteX2" fmla="*/ 11468 w 18804"/>
              <a:gd name="connsiteY2" fmla="*/ 15998 h 20082"/>
              <a:gd name="connsiteX3" fmla="*/ 16380 w 18804"/>
              <a:gd name="connsiteY3" fmla="*/ 12959 h 20082"/>
              <a:gd name="connsiteX4" fmla="*/ 18735 w 18804"/>
              <a:gd name="connsiteY4" fmla="*/ 5415 h 20082"/>
              <a:gd name="connsiteX5" fmla="*/ 16686 w 18804"/>
              <a:gd name="connsiteY5" fmla="*/ 0 h 20082"/>
              <a:gd name="connsiteX0" fmla="*/ 9 w 18804"/>
              <a:gd name="connsiteY0" fmla="*/ 14878 h 20082"/>
              <a:gd name="connsiteX1" fmla="*/ 4223 w 18804"/>
              <a:gd name="connsiteY1" fmla="*/ 20082 h 20082"/>
              <a:gd name="connsiteX2" fmla="*/ 11468 w 18804"/>
              <a:gd name="connsiteY2" fmla="*/ 15998 h 20082"/>
              <a:gd name="connsiteX3" fmla="*/ 16380 w 18804"/>
              <a:gd name="connsiteY3" fmla="*/ 12959 h 20082"/>
              <a:gd name="connsiteX4" fmla="*/ 18735 w 18804"/>
              <a:gd name="connsiteY4" fmla="*/ 5415 h 20082"/>
              <a:gd name="connsiteX5" fmla="*/ 16686 w 18804"/>
              <a:gd name="connsiteY5" fmla="*/ 0 h 20082"/>
              <a:gd name="connsiteX0" fmla="*/ 9 w 18735"/>
              <a:gd name="connsiteY0" fmla="*/ 14878 h 20082"/>
              <a:gd name="connsiteX1" fmla="*/ 4223 w 18735"/>
              <a:gd name="connsiteY1" fmla="*/ 20082 h 20082"/>
              <a:gd name="connsiteX2" fmla="*/ 11468 w 18735"/>
              <a:gd name="connsiteY2" fmla="*/ 15998 h 20082"/>
              <a:gd name="connsiteX3" fmla="*/ 16380 w 18735"/>
              <a:gd name="connsiteY3" fmla="*/ 12959 h 20082"/>
              <a:gd name="connsiteX4" fmla="*/ 18735 w 18735"/>
              <a:gd name="connsiteY4" fmla="*/ 5415 h 20082"/>
              <a:gd name="connsiteX5" fmla="*/ 16686 w 18735"/>
              <a:gd name="connsiteY5" fmla="*/ 0 h 20082"/>
              <a:gd name="connsiteX0" fmla="*/ 9 w 18780"/>
              <a:gd name="connsiteY0" fmla="*/ 14878 h 20082"/>
              <a:gd name="connsiteX1" fmla="*/ 4223 w 18780"/>
              <a:gd name="connsiteY1" fmla="*/ 20082 h 20082"/>
              <a:gd name="connsiteX2" fmla="*/ 11468 w 18780"/>
              <a:gd name="connsiteY2" fmla="*/ 15998 h 20082"/>
              <a:gd name="connsiteX3" fmla="*/ 16380 w 18780"/>
              <a:gd name="connsiteY3" fmla="*/ 12959 h 20082"/>
              <a:gd name="connsiteX4" fmla="*/ 18780 w 18780"/>
              <a:gd name="connsiteY4" fmla="*/ 6549 h 20082"/>
              <a:gd name="connsiteX5" fmla="*/ 16686 w 18780"/>
              <a:gd name="connsiteY5" fmla="*/ 0 h 20082"/>
              <a:gd name="connsiteX0" fmla="*/ 9 w 18782"/>
              <a:gd name="connsiteY0" fmla="*/ 14878 h 20082"/>
              <a:gd name="connsiteX1" fmla="*/ 4223 w 18782"/>
              <a:gd name="connsiteY1" fmla="*/ 20082 h 20082"/>
              <a:gd name="connsiteX2" fmla="*/ 11468 w 18782"/>
              <a:gd name="connsiteY2" fmla="*/ 15998 h 20082"/>
              <a:gd name="connsiteX3" fmla="*/ 16380 w 18782"/>
              <a:gd name="connsiteY3" fmla="*/ 12959 h 20082"/>
              <a:gd name="connsiteX4" fmla="*/ 18780 w 18782"/>
              <a:gd name="connsiteY4" fmla="*/ 6549 h 20082"/>
              <a:gd name="connsiteX5" fmla="*/ 16686 w 18782"/>
              <a:gd name="connsiteY5" fmla="*/ 0 h 20082"/>
              <a:gd name="connsiteX0" fmla="*/ 9 w 18782"/>
              <a:gd name="connsiteY0" fmla="*/ 14878 h 20082"/>
              <a:gd name="connsiteX1" fmla="*/ 4223 w 18782"/>
              <a:gd name="connsiteY1" fmla="*/ 20082 h 20082"/>
              <a:gd name="connsiteX2" fmla="*/ 11468 w 18782"/>
              <a:gd name="connsiteY2" fmla="*/ 15998 h 20082"/>
              <a:gd name="connsiteX3" fmla="*/ 16380 w 18782"/>
              <a:gd name="connsiteY3" fmla="*/ 12959 h 20082"/>
              <a:gd name="connsiteX4" fmla="*/ 18780 w 18782"/>
              <a:gd name="connsiteY4" fmla="*/ 6549 h 20082"/>
              <a:gd name="connsiteX5" fmla="*/ 16686 w 18782"/>
              <a:gd name="connsiteY5" fmla="*/ 0 h 20082"/>
              <a:gd name="connsiteX0" fmla="*/ 9 w 18790"/>
              <a:gd name="connsiteY0" fmla="*/ 15095 h 20299"/>
              <a:gd name="connsiteX1" fmla="*/ 4223 w 18790"/>
              <a:gd name="connsiteY1" fmla="*/ 20299 h 20299"/>
              <a:gd name="connsiteX2" fmla="*/ 11468 w 18790"/>
              <a:gd name="connsiteY2" fmla="*/ 16215 h 20299"/>
              <a:gd name="connsiteX3" fmla="*/ 16380 w 18790"/>
              <a:gd name="connsiteY3" fmla="*/ 13176 h 20299"/>
              <a:gd name="connsiteX4" fmla="*/ 18780 w 18790"/>
              <a:gd name="connsiteY4" fmla="*/ 6766 h 20299"/>
              <a:gd name="connsiteX5" fmla="*/ 16913 w 18790"/>
              <a:gd name="connsiteY5" fmla="*/ 0 h 20299"/>
              <a:gd name="connsiteX0" fmla="*/ 9 w 18790"/>
              <a:gd name="connsiteY0" fmla="*/ 15095 h 20303"/>
              <a:gd name="connsiteX1" fmla="*/ 4223 w 18790"/>
              <a:gd name="connsiteY1" fmla="*/ 20299 h 20303"/>
              <a:gd name="connsiteX2" fmla="*/ 12286 w 18790"/>
              <a:gd name="connsiteY2" fmla="*/ 15950 h 20303"/>
              <a:gd name="connsiteX3" fmla="*/ 16380 w 18790"/>
              <a:gd name="connsiteY3" fmla="*/ 13176 h 20303"/>
              <a:gd name="connsiteX4" fmla="*/ 18780 w 18790"/>
              <a:gd name="connsiteY4" fmla="*/ 6766 h 20303"/>
              <a:gd name="connsiteX5" fmla="*/ 16913 w 18790"/>
              <a:gd name="connsiteY5" fmla="*/ 0 h 20303"/>
              <a:gd name="connsiteX0" fmla="*/ 9 w 18790"/>
              <a:gd name="connsiteY0" fmla="*/ 15095 h 20978"/>
              <a:gd name="connsiteX1" fmla="*/ 3996 w 18790"/>
              <a:gd name="connsiteY1" fmla="*/ 20975 h 20978"/>
              <a:gd name="connsiteX2" fmla="*/ 12286 w 18790"/>
              <a:gd name="connsiteY2" fmla="*/ 15950 h 20978"/>
              <a:gd name="connsiteX3" fmla="*/ 16380 w 18790"/>
              <a:gd name="connsiteY3" fmla="*/ 13176 h 20978"/>
              <a:gd name="connsiteX4" fmla="*/ 18780 w 18790"/>
              <a:gd name="connsiteY4" fmla="*/ 6766 h 20978"/>
              <a:gd name="connsiteX5" fmla="*/ 16913 w 18790"/>
              <a:gd name="connsiteY5" fmla="*/ 0 h 20978"/>
              <a:gd name="connsiteX0" fmla="*/ 9 w 18790"/>
              <a:gd name="connsiteY0" fmla="*/ 15095 h 20987"/>
              <a:gd name="connsiteX1" fmla="*/ 3996 w 18790"/>
              <a:gd name="connsiteY1" fmla="*/ 20975 h 20987"/>
              <a:gd name="connsiteX2" fmla="*/ 11240 w 18790"/>
              <a:gd name="connsiteY2" fmla="*/ 16553 h 20987"/>
              <a:gd name="connsiteX3" fmla="*/ 16380 w 18790"/>
              <a:gd name="connsiteY3" fmla="*/ 13176 h 20987"/>
              <a:gd name="connsiteX4" fmla="*/ 18780 w 18790"/>
              <a:gd name="connsiteY4" fmla="*/ 6766 h 20987"/>
              <a:gd name="connsiteX5" fmla="*/ 16913 w 18790"/>
              <a:gd name="connsiteY5" fmla="*/ 0 h 20987"/>
              <a:gd name="connsiteX0" fmla="*/ 9 w 18805"/>
              <a:gd name="connsiteY0" fmla="*/ 15095 h 20987"/>
              <a:gd name="connsiteX1" fmla="*/ 3996 w 18805"/>
              <a:gd name="connsiteY1" fmla="*/ 20975 h 20987"/>
              <a:gd name="connsiteX2" fmla="*/ 11240 w 18805"/>
              <a:gd name="connsiteY2" fmla="*/ 16553 h 20987"/>
              <a:gd name="connsiteX3" fmla="*/ 16016 w 18805"/>
              <a:gd name="connsiteY3" fmla="*/ 13393 h 20987"/>
              <a:gd name="connsiteX4" fmla="*/ 18780 w 18805"/>
              <a:gd name="connsiteY4" fmla="*/ 6766 h 20987"/>
              <a:gd name="connsiteX5" fmla="*/ 16913 w 18805"/>
              <a:gd name="connsiteY5" fmla="*/ 0 h 20987"/>
              <a:gd name="connsiteX0" fmla="*/ 9 w 18805"/>
              <a:gd name="connsiteY0" fmla="*/ 15095 h 20987"/>
              <a:gd name="connsiteX1" fmla="*/ 3996 w 18805"/>
              <a:gd name="connsiteY1" fmla="*/ 20975 h 20987"/>
              <a:gd name="connsiteX2" fmla="*/ 11240 w 18805"/>
              <a:gd name="connsiteY2" fmla="*/ 16553 h 20987"/>
              <a:gd name="connsiteX3" fmla="*/ 16016 w 18805"/>
              <a:gd name="connsiteY3" fmla="*/ 13393 h 20987"/>
              <a:gd name="connsiteX4" fmla="*/ 18780 w 18805"/>
              <a:gd name="connsiteY4" fmla="*/ 6766 h 20987"/>
              <a:gd name="connsiteX5" fmla="*/ 16913 w 18805"/>
              <a:gd name="connsiteY5" fmla="*/ 0 h 20987"/>
              <a:gd name="connsiteX0" fmla="*/ 9 w 18805"/>
              <a:gd name="connsiteY0" fmla="*/ 15095 h 20987"/>
              <a:gd name="connsiteX1" fmla="*/ 3996 w 18805"/>
              <a:gd name="connsiteY1" fmla="*/ 20975 h 20987"/>
              <a:gd name="connsiteX2" fmla="*/ 11240 w 18805"/>
              <a:gd name="connsiteY2" fmla="*/ 16553 h 20987"/>
              <a:gd name="connsiteX3" fmla="*/ 16016 w 18805"/>
              <a:gd name="connsiteY3" fmla="*/ 13393 h 20987"/>
              <a:gd name="connsiteX4" fmla="*/ 18780 w 18805"/>
              <a:gd name="connsiteY4" fmla="*/ 6766 h 20987"/>
              <a:gd name="connsiteX5" fmla="*/ 16913 w 18805"/>
              <a:gd name="connsiteY5" fmla="*/ 0 h 20987"/>
              <a:gd name="connsiteX0" fmla="*/ 9 w 18805"/>
              <a:gd name="connsiteY0" fmla="*/ 15095 h 20976"/>
              <a:gd name="connsiteX1" fmla="*/ 3996 w 18805"/>
              <a:gd name="connsiteY1" fmla="*/ 20975 h 20976"/>
              <a:gd name="connsiteX2" fmla="*/ 11240 w 18805"/>
              <a:gd name="connsiteY2" fmla="*/ 16553 h 20976"/>
              <a:gd name="connsiteX3" fmla="*/ 16016 w 18805"/>
              <a:gd name="connsiteY3" fmla="*/ 13393 h 20976"/>
              <a:gd name="connsiteX4" fmla="*/ 18780 w 18805"/>
              <a:gd name="connsiteY4" fmla="*/ 6766 h 20976"/>
              <a:gd name="connsiteX5" fmla="*/ 16913 w 18805"/>
              <a:gd name="connsiteY5" fmla="*/ 0 h 20976"/>
              <a:gd name="connsiteX0" fmla="*/ 9 w 18631"/>
              <a:gd name="connsiteY0" fmla="*/ 15095 h 20976"/>
              <a:gd name="connsiteX1" fmla="*/ 3996 w 18631"/>
              <a:gd name="connsiteY1" fmla="*/ 20975 h 20976"/>
              <a:gd name="connsiteX2" fmla="*/ 11240 w 18631"/>
              <a:gd name="connsiteY2" fmla="*/ 16553 h 20976"/>
              <a:gd name="connsiteX3" fmla="*/ 16016 w 18631"/>
              <a:gd name="connsiteY3" fmla="*/ 13393 h 20976"/>
              <a:gd name="connsiteX4" fmla="*/ 18598 w 18631"/>
              <a:gd name="connsiteY4" fmla="*/ 6887 h 20976"/>
              <a:gd name="connsiteX5" fmla="*/ 16913 w 18631"/>
              <a:gd name="connsiteY5" fmla="*/ 0 h 20976"/>
              <a:gd name="connsiteX0" fmla="*/ 9 w 18631"/>
              <a:gd name="connsiteY0" fmla="*/ 15095 h 20975"/>
              <a:gd name="connsiteX1" fmla="*/ 3996 w 18631"/>
              <a:gd name="connsiteY1" fmla="*/ 20975 h 20975"/>
              <a:gd name="connsiteX2" fmla="*/ 11240 w 18631"/>
              <a:gd name="connsiteY2" fmla="*/ 16553 h 20975"/>
              <a:gd name="connsiteX3" fmla="*/ 16016 w 18631"/>
              <a:gd name="connsiteY3" fmla="*/ 13393 h 20975"/>
              <a:gd name="connsiteX4" fmla="*/ 18598 w 18631"/>
              <a:gd name="connsiteY4" fmla="*/ 6887 h 20975"/>
              <a:gd name="connsiteX5" fmla="*/ 16913 w 18631"/>
              <a:gd name="connsiteY5" fmla="*/ 0 h 20975"/>
              <a:gd name="connsiteX0" fmla="*/ 9 w 17903"/>
              <a:gd name="connsiteY0" fmla="*/ 15095 h 20975"/>
              <a:gd name="connsiteX1" fmla="*/ 3996 w 17903"/>
              <a:gd name="connsiteY1" fmla="*/ 20975 h 20975"/>
              <a:gd name="connsiteX2" fmla="*/ 11240 w 17903"/>
              <a:gd name="connsiteY2" fmla="*/ 16553 h 20975"/>
              <a:gd name="connsiteX3" fmla="*/ 16016 w 17903"/>
              <a:gd name="connsiteY3" fmla="*/ 13393 h 20975"/>
              <a:gd name="connsiteX4" fmla="*/ 17642 w 17903"/>
              <a:gd name="connsiteY4" fmla="*/ 7466 h 20975"/>
              <a:gd name="connsiteX5" fmla="*/ 16913 w 17903"/>
              <a:gd name="connsiteY5" fmla="*/ 0 h 20975"/>
              <a:gd name="connsiteX0" fmla="*/ 9 w 17697"/>
              <a:gd name="connsiteY0" fmla="*/ 15095 h 20975"/>
              <a:gd name="connsiteX1" fmla="*/ 3996 w 17697"/>
              <a:gd name="connsiteY1" fmla="*/ 20975 h 20975"/>
              <a:gd name="connsiteX2" fmla="*/ 11240 w 17697"/>
              <a:gd name="connsiteY2" fmla="*/ 16553 h 20975"/>
              <a:gd name="connsiteX3" fmla="*/ 16016 w 17697"/>
              <a:gd name="connsiteY3" fmla="*/ 13393 h 20975"/>
              <a:gd name="connsiteX4" fmla="*/ 17642 w 17697"/>
              <a:gd name="connsiteY4" fmla="*/ 7466 h 20975"/>
              <a:gd name="connsiteX5" fmla="*/ 16913 w 17697"/>
              <a:gd name="connsiteY5" fmla="*/ 0 h 20975"/>
              <a:gd name="connsiteX0" fmla="*/ 9 w 17682"/>
              <a:gd name="connsiteY0" fmla="*/ 15095 h 20975"/>
              <a:gd name="connsiteX1" fmla="*/ 3996 w 17682"/>
              <a:gd name="connsiteY1" fmla="*/ 20975 h 20975"/>
              <a:gd name="connsiteX2" fmla="*/ 11240 w 17682"/>
              <a:gd name="connsiteY2" fmla="*/ 16553 h 20975"/>
              <a:gd name="connsiteX3" fmla="*/ 16016 w 17682"/>
              <a:gd name="connsiteY3" fmla="*/ 13393 h 20975"/>
              <a:gd name="connsiteX4" fmla="*/ 17642 w 17682"/>
              <a:gd name="connsiteY4" fmla="*/ 7466 h 20975"/>
              <a:gd name="connsiteX5" fmla="*/ 16913 w 17682"/>
              <a:gd name="connsiteY5" fmla="*/ 0 h 20975"/>
              <a:gd name="connsiteX0" fmla="*/ 9 w 17682"/>
              <a:gd name="connsiteY0" fmla="*/ 15095 h 20975"/>
              <a:gd name="connsiteX1" fmla="*/ 3996 w 17682"/>
              <a:gd name="connsiteY1" fmla="*/ 20975 h 20975"/>
              <a:gd name="connsiteX2" fmla="*/ 11240 w 17682"/>
              <a:gd name="connsiteY2" fmla="*/ 16553 h 20975"/>
              <a:gd name="connsiteX3" fmla="*/ 16016 w 17682"/>
              <a:gd name="connsiteY3" fmla="*/ 13393 h 20975"/>
              <a:gd name="connsiteX4" fmla="*/ 17642 w 17682"/>
              <a:gd name="connsiteY4" fmla="*/ 7949 h 20975"/>
              <a:gd name="connsiteX5" fmla="*/ 16913 w 17682"/>
              <a:gd name="connsiteY5" fmla="*/ 0 h 20975"/>
              <a:gd name="connsiteX0" fmla="*/ 9 w 17691"/>
              <a:gd name="connsiteY0" fmla="*/ 15095 h 20975"/>
              <a:gd name="connsiteX1" fmla="*/ 3996 w 17691"/>
              <a:gd name="connsiteY1" fmla="*/ 20975 h 20975"/>
              <a:gd name="connsiteX2" fmla="*/ 11240 w 17691"/>
              <a:gd name="connsiteY2" fmla="*/ 16553 h 20975"/>
              <a:gd name="connsiteX3" fmla="*/ 15873 w 17691"/>
              <a:gd name="connsiteY3" fmla="*/ 14237 h 20975"/>
              <a:gd name="connsiteX4" fmla="*/ 17642 w 17691"/>
              <a:gd name="connsiteY4" fmla="*/ 7949 h 20975"/>
              <a:gd name="connsiteX5" fmla="*/ 16913 w 17691"/>
              <a:gd name="connsiteY5" fmla="*/ 0 h 20975"/>
              <a:gd name="connsiteX0" fmla="*/ 9 w 17691"/>
              <a:gd name="connsiteY0" fmla="*/ 15095 h 20975"/>
              <a:gd name="connsiteX1" fmla="*/ 3996 w 17691"/>
              <a:gd name="connsiteY1" fmla="*/ 20975 h 20975"/>
              <a:gd name="connsiteX2" fmla="*/ 11240 w 17691"/>
              <a:gd name="connsiteY2" fmla="*/ 16553 h 20975"/>
              <a:gd name="connsiteX3" fmla="*/ 17642 w 17691"/>
              <a:gd name="connsiteY3" fmla="*/ 7949 h 20975"/>
              <a:gd name="connsiteX4" fmla="*/ 16913 w 17691"/>
              <a:gd name="connsiteY4" fmla="*/ 0 h 20975"/>
              <a:gd name="connsiteX0" fmla="*/ 10 w 17849"/>
              <a:gd name="connsiteY0" fmla="*/ 15095 h 20990"/>
              <a:gd name="connsiteX1" fmla="*/ 3997 w 17849"/>
              <a:gd name="connsiteY1" fmla="*/ 20975 h 20990"/>
              <a:gd name="connsiteX2" fmla="*/ 13583 w 17849"/>
              <a:gd name="connsiteY2" fmla="*/ 16529 h 20990"/>
              <a:gd name="connsiteX3" fmla="*/ 17643 w 17849"/>
              <a:gd name="connsiteY3" fmla="*/ 7949 h 20990"/>
              <a:gd name="connsiteX4" fmla="*/ 16914 w 17849"/>
              <a:gd name="connsiteY4" fmla="*/ 0 h 20990"/>
              <a:gd name="connsiteX0" fmla="*/ 10 w 17849"/>
              <a:gd name="connsiteY0" fmla="*/ 15095 h 20990"/>
              <a:gd name="connsiteX1" fmla="*/ 3997 w 17849"/>
              <a:gd name="connsiteY1" fmla="*/ 20975 h 20990"/>
              <a:gd name="connsiteX2" fmla="*/ 13583 w 17849"/>
              <a:gd name="connsiteY2" fmla="*/ 16529 h 20990"/>
              <a:gd name="connsiteX3" fmla="*/ 17643 w 17849"/>
              <a:gd name="connsiteY3" fmla="*/ 7949 h 20990"/>
              <a:gd name="connsiteX4" fmla="*/ 16914 w 17849"/>
              <a:gd name="connsiteY4" fmla="*/ 0 h 20990"/>
              <a:gd name="connsiteX0" fmla="*/ 10 w 17623"/>
              <a:gd name="connsiteY0" fmla="*/ 15095 h 20990"/>
              <a:gd name="connsiteX1" fmla="*/ 3997 w 17623"/>
              <a:gd name="connsiteY1" fmla="*/ 20975 h 20990"/>
              <a:gd name="connsiteX2" fmla="*/ 13583 w 17623"/>
              <a:gd name="connsiteY2" fmla="*/ 16529 h 20990"/>
              <a:gd name="connsiteX3" fmla="*/ 17356 w 17623"/>
              <a:gd name="connsiteY3" fmla="*/ 8407 h 20990"/>
              <a:gd name="connsiteX4" fmla="*/ 16914 w 17623"/>
              <a:gd name="connsiteY4" fmla="*/ 0 h 20990"/>
              <a:gd name="connsiteX0" fmla="*/ 10 w 17581"/>
              <a:gd name="connsiteY0" fmla="*/ 15095 h 20990"/>
              <a:gd name="connsiteX1" fmla="*/ 3997 w 17581"/>
              <a:gd name="connsiteY1" fmla="*/ 20975 h 20990"/>
              <a:gd name="connsiteX2" fmla="*/ 13583 w 17581"/>
              <a:gd name="connsiteY2" fmla="*/ 16529 h 20990"/>
              <a:gd name="connsiteX3" fmla="*/ 17356 w 17581"/>
              <a:gd name="connsiteY3" fmla="*/ 8407 h 20990"/>
              <a:gd name="connsiteX4" fmla="*/ 16914 w 17581"/>
              <a:gd name="connsiteY4" fmla="*/ 0 h 20990"/>
              <a:gd name="connsiteX0" fmla="*/ 10 w 17652"/>
              <a:gd name="connsiteY0" fmla="*/ 15095 h 21043"/>
              <a:gd name="connsiteX1" fmla="*/ 3997 w 17652"/>
              <a:gd name="connsiteY1" fmla="*/ 20975 h 21043"/>
              <a:gd name="connsiteX2" fmla="*/ 13201 w 17652"/>
              <a:gd name="connsiteY2" fmla="*/ 17663 h 21043"/>
              <a:gd name="connsiteX3" fmla="*/ 17356 w 17652"/>
              <a:gd name="connsiteY3" fmla="*/ 8407 h 21043"/>
              <a:gd name="connsiteX4" fmla="*/ 16914 w 17652"/>
              <a:gd name="connsiteY4" fmla="*/ 0 h 21043"/>
              <a:gd name="connsiteX0" fmla="*/ 10 w 17612"/>
              <a:gd name="connsiteY0" fmla="*/ 15095 h 21043"/>
              <a:gd name="connsiteX1" fmla="*/ 3997 w 17612"/>
              <a:gd name="connsiteY1" fmla="*/ 20975 h 21043"/>
              <a:gd name="connsiteX2" fmla="*/ 13201 w 17612"/>
              <a:gd name="connsiteY2" fmla="*/ 17663 h 21043"/>
              <a:gd name="connsiteX3" fmla="*/ 17356 w 17612"/>
              <a:gd name="connsiteY3" fmla="*/ 8407 h 21043"/>
              <a:gd name="connsiteX4" fmla="*/ 16914 w 17612"/>
              <a:gd name="connsiteY4" fmla="*/ 0 h 21043"/>
              <a:gd name="connsiteX0" fmla="*/ 10 w 17466"/>
              <a:gd name="connsiteY0" fmla="*/ 15095 h 21043"/>
              <a:gd name="connsiteX1" fmla="*/ 3997 w 17466"/>
              <a:gd name="connsiteY1" fmla="*/ 20975 h 21043"/>
              <a:gd name="connsiteX2" fmla="*/ 13201 w 17466"/>
              <a:gd name="connsiteY2" fmla="*/ 17663 h 21043"/>
              <a:gd name="connsiteX3" fmla="*/ 17356 w 17466"/>
              <a:gd name="connsiteY3" fmla="*/ 8407 h 21043"/>
              <a:gd name="connsiteX4" fmla="*/ 16914 w 17466"/>
              <a:gd name="connsiteY4" fmla="*/ 0 h 21043"/>
              <a:gd name="connsiteX0" fmla="*/ 10 w 17466"/>
              <a:gd name="connsiteY0" fmla="*/ 15095 h 21031"/>
              <a:gd name="connsiteX1" fmla="*/ 3997 w 17466"/>
              <a:gd name="connsiteY1" fmla="*/ 20975 h 21031"/>
              <a:gd name="connsiteX2" fmla="*/ 13201 w 17466"/>
              <a:gd name="connsiteY2" fmla="*/ 17663 h 21031"/>
              <a:gd name="connsiteX3" fmla="*/ 17356 w 17466"/>
              <a:gd name="connsiteY3" fmla="*/ 8407 h 21031"/>
              <a:gd name="connsiteX4" fmla="*/ 16914 w 17466"/>
              <a:gd name="connsiteY4" fmla="*/ 0 h 21031"/>
              <a:gd name="connsiteX0" fmla="*/ 10 w 17466"/>
              <a:gd name="connsiteY0" fmla="*/ 15095 h 21024"/>
              <a:gd name="connsiteX1" fmla="*/ 3997 w 17466"/>
              <a:gd name="connsiteY1" fmla="*/ 20975 h 21024"/>
              <a:gd name="connsiteX2" fmla="*/ 13201 w 17466"/>
              <a:gd name="connsiteY2" fmla="*/ 17663 h 21024"/>
              <a:gd name="connsiteX3" fmla="*/ 17356 w 17466"/>
              <a:gd name="connsiteY3" fmla="*/ 8407 h 21024"/>
              <a:gd name="connsiteX4" fmla="*/ 16914 w 17466"/>
              <a:gd name="connsiteY4" fmla="*/ 0 h 21024"/>
              <a:gd name="connsiteX0" fmla="*/ 10 w 17466"/>
              <a:gd name="connsiteY0" fmla="*/ 15095 h 21024"/>
              <a:gd name="connsiteX1" fmla="*/ 3997 w 17466"/>
              <a:gd name="connsiteY1" fmla="*/ 20975 h 21024"/>
              <a:gd name="connsiteX2" fmla="*/ 13201 w 17466"/>
              <a:gd name="connsiteY2" fmla="*/ 17663 h 21024"/>
              <a:gd name="connsiteX3" fmla="*/ 17356 w 17466"/>
              <a:gd name="connsiteY3" fmla="*/ 8407 h 21024"/>
              <a:gd name="connsiteX4" fmla="*/ 16914 w 17466"/>
              <a:gd name="connsiteY4" fmla="*/ 0 h 21024"/>
              <a:gd name="connsiteX0" fmla="*/ 9 w 17465"/>
              <a:gd name="connsiteY0" fmla="*/ 15095 h 21219"/>
              <a:gd name="connsiteX1" fmla="*/ 4378 w 17465"/>
              <a:gd name="connsiteY1" fmla="*/ 21168 h 21219"/>
              <a:gd name="connsiteX2" fmla="*/ 13200 w 17465"/>
              <a:gd name="connsiteY2" fmla="*/ 17663 h 21219"/>
              <a:gd name="connsiteX3" fmla="*/ 17355 w 17465"/>
              <a:gd name="connsiteY3" fmla="*/ 8407 h 21219"/>
              <a:gd name="connsiteX4" fmla="*/ 16913 w 17465"/>
              <a:gd name="connsiteY4" fmla="*/ 0 h 21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 h="21219" extrusionOk="0">
                <a:moveTo>
                  <a:pt x="9" y="15095"/>
                </a:moveTo>
                <a:cubicBezTo>
                  <a:pt x="-161" y="18096"/>
                  <a:pt x="2150" y="20944"/>
                  <a:pt x="4378" y="21168"/>
                </a:cubicBezTo>
                <a:cubicBezTo>
                  <a:pt x="8154" y="21548"/>
                  <a:pt x="11037" y="19790"/>
                  <a:pt x="13200" y="17663"/>
                </a:cubicBezTo>
                <a:cubicBezTo>
                  <a:pt x="15363" y="15536"/>
                  <a:pt x="17071" y="11858"/>
                  <a:pt x="17355" y="8407"/>
                </a:cubicBezTo>
                <a:cubicBezTo>
                  <a:pt x="17639" y="4956"/>
                  <a:pt x="17333" y="2456"/>
                  <a:pt x="16913" y="0"/>
                </a:cubicBezTo>
              </a:path>
            </a:pathLst>
          </a:custGeom>
          <a:ln w="88900">
            <a:solidFill>
              <a:srgbClr val="FF9300"/>
            </a:solidFill>
            <a:tailEnd type="triangle" w="med" len="lg"/>
          </a:ln>
        </p:spPr>
        <p:txBody>
          <a:bodyPr lIns="50800" tIns="50800" rIns="50800" bIns="50800"/>
          <a:lstStyle/>
          <a:p>
            <a:endParaRPr dirty="0"/>
          </a:p>
        </p:txBody>
      </p:sp>
      <p:sp>
        <p:nvSpPr>
          <p:cNvPr id="40" name="Ligne">
            <a:extLst>
              <a:ext uri="{FF2B5EF4-FFF2-40B4-BE49-F238E27FC236}">
                <a16:creationId xmlns:a16="http://schemas.microsoft.com/office/drawing/2014/main" id="{1EA7FE30-BD4F-3F7C-2D37-F0A472A97F9C}"/>
              </a:ext>
            </a:extLst>
          </p:cNvPr>
          <p:cNvSpPr/>
          <p:nvPr/>
        </p:nvSpPr>
        <p:spPr>
          <a:xfrm>
            <a:off x="11527499" y="3219013"/>
            <a:ext cx="2403996" cy="11902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955" y="21338"/>
                  <a:pt x="9779" y="18571"/>
                  <a:pt x="13964" y="13591"/>
                </a:cubicBezTo>
                <a:cubicBezTo>
                  <a:pt x="16955" y="10031"/>
                  <a:pt x="19549" y="5415"/>
                  <a:pt x="21600" y="0"/>
                </a:cubicBezTo>
              </a:path>
            </a:pathLst>
          </a:custGeom>
          <a:ln w="88900">
            <a:solidFill>
              <a:srgbClr val="FF9300"/>
            </a:solidFill>
            <a:tailEnd type="triangle" w="med" len="lg"/>
          </a:ln>
        </p:spPr>
        <p:txBody>
          <a:bodyPr lIns="50800" tIns="50800" rIns="50800" bIns="50800"/>
          <a:lstStyle/>
          <a:p>
            <a:endParaRPr dirty="0"/>
          </a:p>
        </p:txBody>
      </p:sp>
      <p:sp>
        <p:nvSpPr>
          <p:cNvPr id="41" name="Ligne">
            <a:extLst>
              <a:ext uri="{FF2B5EF4-FFF2-40B4-BE49-F238E27FC236}">
                <a16:creationId xmlns:a16="http://schemas.microsoft.com/office/drawing/2014/main" id="{345C62A5-8920-0C73-B76C-4CD1DD5685E1}"/>
              </a:ext>
            </a:extLst>
          </p:cNvPr>
          <p:cNvSpPr/>
          <p:nvPr/>
        </p:nvSpPr>
        <p:spPr>
          <a:xfrm>
            <a:off x="11614190" y="4073375"/>
            <a:ext cx="1290416" cy="1300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72" y="21553"/>
                  <a:pt x="15112" y="17043"/>
                  <a:pt x="18952" y="9792"/>
                </a:cubicBezTo>
                <a:cubicBezTo>
                  <a:pt x="20542" y="6789"/>
                  <a:pt x="21449" y="3437"/>
                  <a:pt x="21600" y="0"/>
                </a:cubicBezTo>
              </a:path>
            </a:pathLst>
          </a:custGeom>
          <a:ln w="88900">
            <a:solidFill>
              <a:srgbClr val="FF9300"/>
            </a:solidFill>
            <a:tailEnd w="med" len="lg"/>
          </a:ln>
        </p:spPr>
        <p:txBody>
          <a:bodyPr lIns="50800" tIns="50800" rIns="50800" bIns="50800"/>
          <a:lstStyle/>
          <a:p>
            <a:endParaRPr dirty="0"/>
          </a:p>
        </p:txBody>
      </p:sp>
      <p:sp>
        <p:nvSpPr>
          <p:cNvPr id="42" name="ZoneTexte 41">
            <a:extLst>
              <a:ext uri="{FF2B5EF4-FFF2-40B4-BE49-F238E27FC236}">
                <a16:creationId xmlns:a16="http://schemas.microsoft.com/office/drawing/2014/main" id="{73B34D32-092A-744B-3A8C-DC2DD807DE10}"/>
              </a:ext>
            </a:extLst>
          </p:cNvPr>
          <p:cNvSpPr txBox="1"/>
          <p:nvPr/>
        </p:nvSpPr>
        <p:spPr>
          <a:xfrm>
            <a:off x="13836602" y="2368798"/>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43" name="ZoneTexte 42">
            <a:extLst>
              <a:ext uri="{FF2B5EF4-FFF2-40B4-BE49-F238E27FC236}">
                <a16:creationId xmlns:a16="http://schemas.microsoft.com/office/drawing/2014/main" id="{87CA6D5C-6A8E-4B03-5CF4-C0933DEEEDBB}"/>
              </a:ext>
            </a:extLst>
          </p:cNvPr>
          <p:cNvSpPr txBox="1"/>
          <p:nvPr/>
        </p:nvSpPr>
        <p:spPr>
          <a:xfrm>
            <a:off x="12542520" y="3386762"/>
            <a:ext cx="491350" cy="648512"/>
          </a:xfrm>
          <a:prstGeom prst="rect">
            <a:avLst/>
          </a:prstGeom>
          <a:noFill/>
        </p:spPr>
        <p:txBody>
          <a:bodyPr wrap="square" lIns="46800" tIns="46800" rIns="46800" bIns="46800" rtlCol="0">
            <a:spAutoFit/>
          </a:bodyPr>
          <a:lstStyle/>
          <a:p>
            <a:pPr algn="l"/>
            <a:r>
              <a:rPr lang="fr-FR" sz="3600" b="1" dirty="0">
                <a:solidFill>
                  <a:srgbClr val="FF9300"/>
                </a:solidFill>
                <a:cs typeface="Arial" panose="020B0604020202020204" pitchFamily="34" charset="0"/>
              </a:rPr>
              <a:t>4</a:t>
            </a:r>
            <a:endParaRPr lang="fr-FR" sz="3600" b="1" baseline="-25000" dirty="0">
              <a:solidFill>
                <a:srgbClr val="FF9300"/>
              </a:solidFill>
              <a:cs typeface="Arial" panose="020B0604020202020204" pitchFamily="34" charset="0"/>
            </a:endParaRPr>
          </a:p>
        </p:txBody>
      </p:sp>
      <p:sp>
        <p:nvSpPr>
          <p:cNvPr id="44" name="ZoneTexte 43">
            <a:extLst>
              <a:ext uri="{FF2B5EF4-FFF2-40B4-BE49-F238E27FC236}">
                <a16:creationId xmlns:a16="http://schemas.microsoft.com/office/drawing/2014/main" id="{0B9FF87C-3AB3-6FF2-EF53-3493F3D06BC9}"/>
              </a:ext>
            </a:extLst>
          </p:cNvPr>
          <p:cNvSpPr txBox="1"/>
          <p:nvPr/>
        </p:nvSpPr>
        <p:spPr>
          <a:xfrm>
            <a:off x="13636648" y="4644509"/>
            <a:ext cx="491350" cy="648512"/>
          </a:xfrm>
          <a:prstGeom prst="rect">
            <a:avLst/>
          </a:prstGeom>
          <a:noFill/>
        </p:spPr>
        <p:txBody>
          <a:bodyPr wrap="square" lIns="46800" tIns="46800" rIns="46800" bIns="46800" rtlCol="0">
            <a:spAutoFit/>
          </a:bodyPr>
          <a:lstStyle/>
          <a:p>
            <a:pPr algn="l"/>
            <a:r>
              <a:rPr lang="fr-FR" sz="3600" b="1" dirty="0">
                <a:solidFill>
                  <a:srgbClr val="FF9300"/>
                </a:solidFill>
                <a:cs typeface="Arial" panose="020B0604020202020204" pitchFamily="34" charset="0"/>
              </a:rPr>
              <a:t>1</a:t>
            </a:r>
            <a:endParaRPr lang="fr-FR" sz="3600" b="1" baseline="-25000" dirty="0">
              <a:solidFill>
                <a:srgbClr val="FF9300"/>
              </a:solidFill>
              <a:cs typeface="Arial" panose="020B0604020202020204" pitchFamily="34" charset="0"/>
            </a:endParaRPr>
          </a:p>
        </p:txBody>
      </p:sp>
      <p:sp>
        <p:nvSpPr>
          <p:cNvPr id="45" name="Forme libre : forme 44">
            <a:extLst>
              <a:ext uri="{FF2B5EF4-FFF2-40B4-BE49-F238E27FC236}">
                <a16:creationId xmlns:a16="http://schemas.microsoft.com/office/drawing/2014/main" id="{42D6ECFA-EF86-66B3-12DC-74C2B62AD196}"/>
              </a:ext>
            </a:extLst>
          </p:cNvPr>
          <p:cNvSpPr/>
          <p:nvPr/>
        </p:nvSpPr>
        <p:spPr>
          <a:xfrm>
            <a:off x="8972548" y="3171594"/>
            <a:ext cx="6265911" cy="9720235"/>
          </a:xfrm>
          <a:custGeom>
            <a:avLst/>
            <a:gdLst>
              <a:gd name="connsiteX0" fmla="*/ 0 w 6000750"/>
              <a:gd name="connsiteY0" fmla="*/ 9658350 h 10263512"/>
              <a:gd name="connsiteX1" fmla="*/ 4895850 w 6000750"/>
              <a:gd name="connsiteY1" fmla="*/ 9220200 h 10263512"/>
              <a:gd name="connsiteX2" fmla="*/ 6000750 w 6000750"/>
              <a:gd name="connsiteY2" fmla="*/ 0 h 10263512"/>
              <a:gd name="connsiteX0" fmla="*/ 0 w 6322772"/>
              <a:gd name="connsiteY0" fmla="*/ 9658350 h 9797919"/>
              <a:gd name="connsiteX1" fmla="*/ 5848350 w 6322772"/>
              <a:gd name="connsiteY1" fmla="*/ 7286625 h 9797919"/>
              <a:gd name="connsiteX2" fmla="*/ 6000750 w 6322772"/>
              <a:gd name="connsiteY2" fmla="*/ 0 h 9797919"/>
              <a:gd name="connsiteX0" fmla="*/ 0 w 6257559"/>
              <a:gd name="connsiteY0" fmla="*/ 9658350 h 9782193"/>
              <a:gd name="connsiteX1" fmla="*/ 5753100 w 6257559"/>
              <a:gd name="connsiteY1" fmla="*/ 7038975 h 9782193"/>
              <a:gd name="connsiteX2" fmla="*/ 6000750 w 6257559"/>
              <a:gd name="connsiteY2" fmla="*/ 0 h 9782193"/>
              <a:gd name="connsiteX0" fmla="*/ 0 w 6432387"/>
              <a:gd name="connsiteY0" fmla="*/ 9658350 h 9782193"/>
              <a:gd name="connsiteX1" fmla="*/ 5753100 w 6432387"/>
              <a:gd name="connsiteY1" fmla="*/ 7038975 h 9782193"/>
              <a:gd name="connsiteX2" fmla="*/ 6000750 w 6432387"/>
              <a:gd name="connsiteY2" fmla="*/ 0 h 9782193"/>
              <a:gd name="connsiteX0" fmla="*/ 0 w 6347054"/>
              <a:gd name="connsiteY0" fmla="*/ 9715500 h 9839343"/>
              <a:gd name="connsiteX1" fmla="*/ 5753100 w 6347054"/>
              <a:gd name="connsiteY1" fmla="*/ 7096125 h 9839343"/>
              <a:gd name="connsiteX2" fmla="*/ 5810250 w 6347054"/>
              <a:gd name="connsiteY2" fmla="*/ 0 h 9839343"/>
              <a:gd name="connsiteX0" fmla="*/ 0 w 6354831"/>
              <a:gd name="connsiteY0" fmla="*/ 9715500 h 9839343"/>
              <a:gd name="connsiteX1" fmla="*/ 5753100 w 6354831"/>
              <a:gd name="connsiteY1" fmla="*/ 7096125 h 9839343"/>
              <a:gd name="connsiteX2" fmla="*/ 5829300 w 6354831"/>
              <a:gd name="connsiteY2" fmla="*/ 0 h 9839343"/>
              <a:gd name="connsiteX0" fmla="*/ 0 w 6379139"/>
              <a:gd name="connsiteY0" fmla="*/ 9801225 h 9925068"/>
              <a:gd name="connsiteX1" fmla="*/ 5753100 w 6379139"/>
              <a:gd name="connsiteY1" fmla="*/ 7181850 h 9925068"/>
              <a:gd name="connsiteX2" fmla="*/ 5886450 w 6379139"/>
              <a:gd name="connsiteY2" fmla="*/ 0 h 9925068"/>
              <a:gd name="connsiteX0" fmla="*/ 0 w 6387576"/>
              <a:gd name="connsiteY0" fmla="*/ 9658350 h 9782193"/>
              <a:gd name="connsiteX1" fmla="*/ 5753100 w 6387576"/>
              <a:gd name="connsiteY1" fmla="*/ 7038975 h 9782193"/>
              <a:gd name="connsiteX2" fmla="*/ 5905500 w 6387576"/>
              <a:gd name="connsiteY2" fmla="*/ 0 h 9782193"/>
              <a:gd name="connsiteX0" fmla="*/ 0 w 6354831"/>
              <a:gd name="connsiteY0" fmla="*/ 9763125 h 9886968"/>
              <a:gd name="connsiteX1" fmla="*/ 5753100 w 6354831"/>
              <a:gd name="connsiteY1" fmla="*/ 7143750 h 9886968"/>
              <a:gd name="connsiteX2" fmla="*/ 5829300 w 6354831"/>
              <a:gd name="connsiteY2" fmla="*/ 0 h 9886968"/>
              <a:gd name="connsiteX0" fmla="*/ 0 w 6354831"/>
              <a:gd name="connsiteY0" fmla="*/ 9763125 h 9770515"/>
              <a:gd name="connsiteX1" fmla="*/ 5753100 w 6354831"/>
              <a:gd name="connsiteY1" fmla="*/ 7143750 h 9770515"/>
              <a:gd name="connsiteX2" fmla="*/ 5829300 w 6354831"/>
              <a:gd name="connsiteY2" fmla="*/ 0 h 9770515"/>
              <a:gd name="connsiteX0" fmla="*/ 0 w 6354831"/>
              <a:gd name="connsiteY0" fmla="*/ 9763125 h 9763125"/>
              <a:gd name="connsiteX1" fmla="*/ 5753100 w 6354831"/>
              <a:gd name="connsiteY1" fmla="*/ 7143750 h 9763125"/>
              <a:gd name="connsiteX2" fmla="*/ 5829300 w 6354831"/>
              <a:gd name="connsiteY2" fmla="*/ 0 h 9763125"/>
              <a:gd name="connsiteX0" fmla="*/ 0 w 6315768"/>
              <a:gd name="connsiteY0" fmla="*/ 9763125 h 9763125"/>
              <a:gd name="connsiteX1" fmla="*/ 5753100 w 6315768"/>
              <a:gd name="connsiteY1" fmla="*/ 7143750 h 9763125"/>
              <a:gd name="connsiteX2" fmla="*/ 5829300 w 6315768"/>
              <a:gd name="connsiteY2" fmla="*/ 0 h 9763125"/>
              <a:gd name="connsiteX0" fmla="*/ 0 w 6277412"/>
              <a:gd name="connsiteY0" fmla="*/ 9763125 h 9763125"/>
              <a:gd name="connsiteX1" fmla="*/ 5753100 w 6277412"/>
              <a:gd name="connsiteY1" fmla="*/ 7143750 h 9763125"/>
              <a:gd name="connsiteX2" fmla="*/ 5829300 w 6277412"/>
              <a:gd name="connsiteY2" fmla="*/ 0 h 9763125"/>
              <a:gd name="connsiteX0" fmla="*/ 0 w 6277412"/>
              <a:gd name="connsiteY0" fmla="*/ 9763125 h 9763125"/>
              <a:gd name="connsiteX1" fmla="*/ 5753100 w 6277412"/>
              <a:gd name="connsiteY1" fmla="*/ 7143750 h 9763125"/>
              <a:gd name="connsiteX2" fmla="*/ 5829300 w 6277412"/>
              <a:gd name="connsiteY2" fmla="*/ 0 h 9763125"/>
              <a:gd name="connsiteX0" fmla="*/ 0 w 6339132"/>
              <a:gd name="connsiteY0" fmla="*/ 9763125 h 9763125"/>
              <a:gd name="connsiteX1" fmla="*/ 5753100 w 6339132"/>
              <a:gd name="connsiteY1" fmla="*/ 7143750 h 9763125"/>
              <a:gd name="connsiteX2" fmla="*/ 5829300 w 6339132"/>
              <a:gd name="connsiteY2" fmla="*/ 0 h 9763125"/>
              <a:gd name="connsiteX0" fmla="*/ 0 w 6265911"/>
              <a:gd name="connsiteY0" fmla="*/ 9763125 h 9763125"/>
              <a:gd name="connsiteX1" fmla="*/ 5619750 w 6265911"/>
              <a:gd name="connsiteY1" fmla="*/ 7077075 h 9763125"/>
              <a:gd name="connsiteX2" fmla="*/ 5829300 w 6265911"/>
              <a:gd name="connsiteY2" fmla="*/ 0 h 9763125"/>
              <a:gd name="connsiteX0" fmla="*/ 0 w 6265911"/>
              <a:gd name="connsiteY0" fmla="*/ 9763125 h 9767631"/>
              <a:gd name="connsiteX1" fmla="*/ 5619750 w 6265911"/>
              <a:gd name="connsiteY1" fmla="*/ 7077075 h 9767631"/>
              <a:gd name="connsiteX2" fmla="*/ 5829300 w 6265911"/>
              <a:gd name="connsiteY2" fmla="*/ 0 h 9767631"/>
            </a:gdLst>
            <a:ahLst/>
            <a:cxnLst>
              <a:cxn ang="0">
                <a:pos x="connsiteX0" y="connsiteY0"/>
              </a:cxn>
              <a:cxn ang="0">
                <a:pos x="connsiteX1" y="connsiteY1"/>
              </a:cxn>
              <a:cxn ang="0">
                <a:pos x="connsiteX2" y="connsiteY2"/>
              </a:cxn>
            </a:cxnLst>
            <a:rect l="l" t="t" r="r" b="b"/>
            <a:pathLst>
              <a:path w="6265911" h="9767631">
                <a:moveTo>
                  <a:pt x="0" y="9763125"/>
                </a:moveTo>
                <a:cubicBezTo>
                  <a:pt x="3014662" y="9844087"/>
                  <a:pt x="4657725" y="8829675"/>
                  <a:pt x="5619750" y="7077075"/>
                </a:cubicBezTo>
                <a:cubicBezTo>
                  <a:pt x="6581775" y="5324475"/>
                  <a:pt x="6310312" y="2786062"/>
                  <a:pt x="5829300" y="0"/>
                </a:cubicBezTo>
              </a:path>
            </a:pathLst>
          </a:custGeom>
          <a:noFill/>
          <a:ln w="88900">
            <a:solidFill>
              <a:srgbClr val="FF9300"/>
            </a:solidFill>
            <a:tailEnd type="triangle" w="med"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ZoneTexte 45">
            <a:extLst>
              <a:ext uri="{FF2B5EF4-FFF2-40B4-BE49-F238E27FC236}">
                <a16:creationId xmlns:a16="http://schemas.microsoft.com/office/drawing/2014/main" id="{49E81734-4B86-EF37-EF8A-F352804619DC}"/>
              </a:ext>
            </a:extLst>
          </p:cNvPr>
          <p:cNvSpPr txBox="1"/>
          <p:nvPr/>
        </p:nvSpPr>
        <p:spPr>
          <a:xfrm>
            <a:off x="14109186" y="6381925"/>
            <a:ext cx="491350" cy="648512"/>
          </a:xfrm>
          <a:prstGeom prst="rect">
            <a:avLst/>
          </a:prstGeom>
          <a:noFill/>
        </p:spPr>
        <p:txBody>
          <a:bodyPr wrap="square" lIns="46800" tIns="46800" rIns="46800" bIns="46800" rtlCol="0">
            <a:spAutoFit/>
          </a:bodyPr>
          <a:lstStyle/>
          <a:p>
            <a:pPr algn="l"/>
            <a:r>
              <a:rPr lang="fr-FR" sz="3600" b="1" dirty="0">
                <a:solidFill>
                  <a:srgbClr val="FF9300"/>
                </a:solidFill>
                <a:cs typeface="Arial" panose="020B0604020202020204" pitchFamily="34" charset="0"/>
              </a:rPr>
              <a:t>3</a:t>
            </a:r>
            <a:endParaRPr lang="fr-FR" sz="3600" b="1" baseline="-25000" dirty="0">
              <a:solidFill>
                <a:srgbClr val="FF9300"/>
              </a:solidFill>
              <a:cs typeface="Arial" panose="020B0604020202020204" pitchFamily="34" charset="0"/>
            </a:endParaRPr>
          </a:p>
        </p:txBody>
      </p:sp>
      <p:sp>
        <p:nvSpPr>
          <p:cNvPr id="47" name="ZoneTexte 46">
            <a:extLst>
              <a:ext uri="{FF2B5EF4-FFF2-40B4-BE49-F238E27FC236}">
                <a16:creationId xmlns:a16="http://schemas.microsoft.com/office/drawing/2014/main" id="{04CBAB33-F9E7-4047-25A4-CB2774B23ECE}"/>
              </a:ext>
            </a:extLst>
          </p:cNvPr>
          <p:cNvSpPr txBox="1"/>
          <p:nvPr/>
        </p:nvSpPr>
        <p:spPr>
          <a:xfrm>
            <a:off x="14639749" y="7886958"/>
            <a:ext cx="491350" cy="648512"/>
          </a:xfrm>
          <a:prstGeom prst="rect">
            <a:avLst/>
          </a:prstGeom>
          <a:noFill/>
        </p:spPr>
        <p:txBody>
          <a:bodyPr wrap="square" lIns="46800" tIns="46800" rIns="46800" bIns="46800" rtlCol="0">
            <a:spAutoFit/>
          </a:bodyPr>
          <a:lstStyle/>
          <a:p>
            <a:pPr algn="l"/>
            <a:r>
              <a:rPr lang="fr-FR" sz="3600" b="1" dirty="0">
                <a:solidFill>
                  <a:srgbClr val="FF9300"/>
                </a:solidFill>
                <a:cs typeface="Arial" panose="020B0604020202020204" pitchFamily="34" charset="0"/>
              </a:rPr>
              <a:t>2</a:t>
            </a:r>
            <a:endParaRPr lang="fr-FR" sz="3600" b="1" baseline="-25000" dirty="0">
              <a:solidFill>
                <a:srgbClr val="FF9300"/>
              </a:solidFill>
              <a:cs typeface="Arial" panose="020B0604020202020204" pitchFamily="34" charset="0"/>
            </a:endParaRPr>
          </a:p>
        </p:txBody>
      </p:sp>
      <p:sp>
        <p:nvSpPr>
          <p:cNvPr id="4" name="ZoneTexte 3">
            <a:extLst>
              <a:ext uri="{FF2B5EF4-FFF2-40B4-BE49-F238E27FC236}">
                <a16:creationId xmlns:a16="http://schemas.microsoft.com/office/drawing/2014/main" id="{C91C0151-6D29-E042-37C0-0DDBA7D0716E}"/>
              </a:ext>
            </a:extLst>
          </p:cNvPr>
          <p:cNvSpPr txBox="1"/>
          <p:nvPr/>
        </p:nvSpPr>
        <p:spPr>
          <a:xfrm>
            <a:off x="545582" y="9168998"/>
            <a:ext cx="5292537" cy="3293648"/>
          </a:xfrm>
          <a:prstGeom prst="roundRect">
            <a:avLst>
              <a:gd name="adj" fmla="val 13775"/>
            </a:avLst>
          </a:prstGeom>
          <a:noFill/>
          <a:ln w="63500" cap="rnd">
            <a:solidFill>
              <a:srgbClr val="FF644E"/>
            </a:solidFill>
            <a:prstDash val="sysDot"/>
          </a:ln>
        </p:spPr>
        <p:txBody>
          <a:bodyPr wrap="square" lIns="72000" tIns="72000" rIns="72000" bIns="72000" rtlCol="0">
            <a:spAutoFit/>
          </a:bodyPr>
          <a:lstStyle/>
          <a:p>
            <a:pPr marL="361950" indent="-361950" algn="l" defTabSz="803275">
              <a:buFont typeface="Arial" panose="020B0604020202020204" pitchFamily="34" charset="0"/>
              <a:buChar char="•"/>
              <a:tabLst>
                <a:tab pos="803275" algn="l"/>
              </a:tabLst>
            </a:pPr>
            <a:r>
              <a:rPr lang="fr-FR" sz="3600" b="1" dirty="0">
                <a:solidFill>
                  <a:srgbClr val="FF644E"/>
                </a:solidFill>
                <a:cs typeface="Arial" panose="020B0604020202020204" pitchFamily="34" charset="0"/>
              </a:rPr>
              <a:t>Biotransformations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(synthèse microbienne, 	dépolymérisation)</a:t>
            </a:r>
          </a:p>
          <a:p>
            <a:pPr marL="358775" indent="-358775" algn="l" defTabSz="808038">
              <a:buFont typeface="Arial" panose="020B0604020202020204" pitchFamily="34" charset="0"/>
              <a:buChar char="•"/>
              <a:tabLst>
                <a:tab pos="808038" algn="l"/>
              </a:tabLst>
            </a:pPr>
            <a:r>
              <a:rPr lang="fr-FR" sz="3600" b="1" dirty="0">
                <a:solidFill>
                  <a:srgbClr val="FF644E"/>
                </a:solidFill>
                <a:cs typeface="Arial" panose="020B0604020202020204" pitchFamily="34" charset="0"/>
              </a:rPr>
              <a:t>Transferts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a:t>
            </a:r>
            <a:r>
              <a:rPr lang="fr-FR" sz="2800" spc="-100" dirty="0">
                <a:solidFill>
                  <a:srgbClr val="FF644E"/>
                </a:solidFill>
                <a:cs typeface="Arial" panose="020B0604020202020204" pitchFamily="34" charset="0"/>
              </a:rPr>
              <a:t>(bioturbation, 	convection, etc.)</a:t>
            </a:r>
          </a:p>
        </p:txBody>
      </p:sp>
      <p:sp>
        <p:nvSpPr>
          <p:cNvPr id="17" name="Ligne">
            <a:extLst>
              <a:ext uri="{FF2B5EF4-FFF2-40B4-BE49-F238E27FC236}">
                <a16:creationId xmlns:a16="http://schemas.microsoft.com/office/drawing/2014/main" id="{B8EF774C-615B-A1AE-22FD-AFE0ECFE29AF}"/>
              </a:ext>
            </a:extLst>
          </p:cNvPr>
          <p:cNvSpPr/>
          <p:nvPr/>
        </p:nvSpPr>
        <p:spPr>
          <a:xfrm>
            <a:off x="10818213" y="4087443"/>
            <a:ext cx="2078947" cy="33247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72" y="21553"/>
                  <a:pt x="15112" y="17043"/>
                  <a:pt x="18952" y="9792"/>
                </a:cubicBezTo>
                <a:cubicBezTo>
                  <a:pt x="20542" y="6789"/>
                  <a:pt x="21449" y="3437"/>
                  <a:pt x="21600" y="0"/>
                </a:cubicBezTo>
              </a:path>
            </a:pathLst>
          </a:custGeom>
          <a:ln w="88900">
            <a:solidFill>
              <a:srgbClr val="FF9300"/>
            </a:solidFill>
            <a:tailEnd w="med" len="lg"/>
          </a:ln>
        </p:spPr>
        <p:txBody>
          <a:bodyPr lIns="50800" tIns="50800" rIns="50800" bIns="50800"/>
          <a:lstStyle/>
          <a:p>
            <a:endParaRPr dirty="0"/>
          </a:p>
        </p:txBody>
      </p:sp>
    </p:spTree>
    <p:extLst>
      <p:ext uri="{BB962C8B-B14F-4D97-AF65-F5344CB8AC3E}">
        <p14:creationId xmlns:p14="http://schemas.microsoft.com/office/powerpoint/2010/main" val="201928510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CF9FF982-5D3B-D63A-AF9E-E8BA9926A754}"/>
              </a:ext>
            </a:extLst>
          </p:cNvPr>
          <p:cNvSpPr>
            <a:spLocks noGrp="1"/>
          </p:cNvSpPr>
          <p:nvPr>
            <p:ph type="title"/>
          </p:nvPr>
        </p:nvSpPr>
        <p:spPr>
          <a:xfrm>
            <a:off x="1080000" y="-909053"/>
            <a:ext cx="17933836" cy="871226"/>
          </a:xfrm>
        </p:spPr>
        <p:txBody>
          <a:bodyPr/>
          <a:lstStyle/>
          <a:p>
            <a:r>
              <a:rPr lang="fr-FR" dirty="0"/>
              <a:t>SOMMAIRE</a:t>
            </a:r>
          </a:p>
        </p:txBody>
      </p:sp>
      <p:sp>
        <p:nvSpPr>
          <p:cNvPr id="6" name="Espace réservé du texte 5">
            <a:extLst>
              <a:ext uri="{FF2B5EF4-FFF2-40B4-BE49-F238E27FC236}">
                <a16:creationId xmlns:a16="http://schemas.microsoft.com/office/drawing/2014/main" id="{2332A908-9C86-A812-097F-EA934CC47675}"/>
              </a:ext>
            </a:extLst>
          </p:cNvPr>
          <p:cNvSpPr>
            <a:spLocks noGrp="1"/>
          </p:cNvSpPr>
          <p:nvPr>
            <p:ph type="body" sz="quarter" idx="24"/>
          </p:nvPr>
        </p:nvSpPr>
        <p:spPr>
          <a:xfrm>
            <a:off x="1080000" y="316800"/>
            <a:ext cx="17933836" cy="1025114"/>
          </a:xfrm>
        </p:spPr>
        <p:txBody>
          <a:bodyPr/>
          <a:lstStyle/>
          <a:p>
            <a:r>
              <a:rPr lang="fr-FR" dirty="0"/>
              <a:t>FORÊTS</a:t>
            </a:r>
          </a:p>
        </p:txBody>
      </p:sp>
      <p:sp>
        <p:nvSpPr>
          <p:cNvPr id="31" name="Espace réservé du texte 30">
            <a:extLst>
              <a:ext uri="{FF2B5EF4-FFF2-40B4-BE49-F238E27FC236}">
                <a16:creationId xmlns:a16="http://schemas.microsoft.com/office/drawing/2014/main" id="{570BA26E-AB77-4E60-7582-6A16E098D864}"/>
              </a:ext>
            </a:extLst>
          </p:cNvPr>
          <p:cNvSpPr>
            <a:spLocks noGrp="1"/>
          </p:cNvSpPr>
          <p:nvPr>
            <p:ph type="body" sz="quarter" idx="26"/>
          </p:nvPr>
        </p:nvSpPr>
        <p:spPr>
          <a:xfrm>
            <a:off x="2700000" y="3600000"/>
            <a:ext cx="20769600" cy="871226"/>
          </a:xfrm>
        </p:spPr>
        <p:txBody>
          <a:bodyPr>
            <a:normAutofit/>
          </a:bodyPr>
          <a:lstStyle/>
          <a:p>
            <a:r>
              <a:rPr lang="fr-FR" dirty="0"/>
              <a:t>Présentation de l'écosystème : définitions et chiffres-clés</a:t>
            </a:r>
          </a:p>
        </p:txBody>
      </p:sp>
      <p:sp>
        <p:nvSpPr>
          <p:cNvPr id="58" name="Espace réservé du texte 57">
            <a:extLst>
              <a:ext uri="{FF2B5EF4-FFF2-40B4-BE49-F238E27FC236}">
                <a16:creationId xmlns:a16="http://schemas.microsoft.com/office/drawing/2014/main" id="{D44833F6-E6CF-B573-11A8-662E093F3F49}"/>
              </a:ext>
            </a:extLst>
          </p:cNvPr>
          <p:cNvSpPr>
            <a:spLocks noGrp="1"/>
          </p:cNvSpPr>
          <p:nvPr>
            <p:ph type="body" sz="quarter" idx="27"/>
          </p:nvPr>
        </p:nvSpPr>
        <p:spPr>
          <a:xfrm>
            <a:off x="2699999" y="5256000"/>
            <a:ext cx="20769599" cy="871226"/>
          </a:xfrm>
        </p:spPr>
        <p:txBody>
          <a:bodyPr/>
          <a:lstStyle/>
          <a:p>
            <a:r>
              <a:rPr lang="fr-FR" dirty="0"/>
              <a:t>Stocks et FORMES de carbone organique</a:t>
            </a:r>
          </a:p>
        </p:txBody>
      </p:sp>
      <p:sp>
        <p:nvSpPr>
          <p:cNvPr id="59" name="Espace réservé du texte 58">
            <a:extLst>
              <a:ext uri="{FF2B5EF4-FFF2-40B4-BE49-F238E27FC236}">
                <a16:creationId xmlns:a16="http://schemas.microsoft.com/office/drawing/2014/main" id="{EF06E9D9-E1F5-7262-F710-502409FC21A8}"/>
              </a:ext>
            </a:extLst>
          </p:cNvPr>
          <p:cNvSpPr>
            <a:spLocks noGrp="1"/>
          </p:cNvSpPr>
          <p:nvPr>
            <p:ph type="body" sz="quarter" idx="28"/>
          </p:nvPr>
        </p:nvSpPr>
        <p:spPr>
          <a:xfrm>
            <a:off x="2700000" y="6912000"/>
            <a:ext cx="20769598" cy="871226"/>
          </a:xfrm>
        </p:spPr>
        <p:txBody>
          <a:bodyPr/>
          <a:lstStyle/>
          <a:p>
            <a:r>
              <a:rPr lang="fr-FR" dirty="0"/>
              <a:t>FLUX DU CARBONE ORGANIQUE</a:t>
            </a:r>
          </a:p>
        </p:txBody>
      </p:sp>
      <p:sp>
        <p:nvSpPr>
          <p:cNvPr id="60" name="Espace réservé du texte 59">
            <a:extLst>
              <a:ext uri="{FF2B5EF4-FFF2-40B4-BE49-F238E27FC236}">
                <a16:creationId xmlns:a16="http://schemas.microsoft.com/office/drawing/2014/main" id="{7AD9C3EA-6A50-A441-89AD-A59BE0B6C60C}"/>
              </a:ext>
            </a:extLst>
          </p:cNvPr>
          <p:cNvSpPr>
            <a:spLocks noGrp="1"/>
          </p:cNvSpPr>
          <p:nvPr>
            <p:ph type="body" sz="quarter" idx="29"/>
          </p:nvPr>
        </p:nvSpPr>
        <p:spPr>
          <a:xfrm>
            <a:off x="2700338" y="8567738"/>
            <a:ext cx="20769262" cy="871226"/>
          </a:xfrm>
        </p:spPr>
        <p:txBody>
          <a:bodyPr/>
          <a:lstStyle/>
          <a:p>
            <a:r>
              <a:rPr lang="fr-FR" dirty="0"/>
              <a:t>Dynamique du carbone DANS les forêts ET CHANGEMENTS GLOBAUX</a:t>
            </a:r>
          </a:p>
        </p:txBody>
      </p:sp>
      <p:sp>
        <p:nvSpPr>
          <p:cNvPr id="69" name="Espace réservé du texte 68">
            <a:extLst>
              <a:ext uri="{FF2B5EF4-FFF2-40B4-BE49-F238E27FC236}">
                <a16:creationId xmlns:a16="http://schemas.microsoft.com/office/drawing/2014/main" id="{B46429FE-7B49-C57C-CA60-8A45F50D2DA0}"/>
              </a:ext>
            </a:extLst>
          </p:cNvPr>
          <p:cNvSpPr>
            <a:spLocks noGrp="1"/>
          </p:cNvSpPr>
          <p:nvPr>
            <p:ph type="body" sz="quarter" idx="30"/>
          </p:nvPr>
        </p:nvSpPr>
        <p:spPr>
          <a:xfrm>
            <a:off x="2700000" y="11880000"/>
            <a:ext cx="20769596" cy="871226"/>
          </a:xfrm>
        </p:spPr>
        <p:txBody>
          <a:bodyPr/>
          <a:lstStyle/>
          <a:p>
            <a:r>
              <a:rPr lang="fr-FR" dirty="0"/>
              <a:t>Conclusions</a:t>
            </a:r>
          </a:p>
        </p:txBody>
      </p:sp>
      <p:sp>
        <p:nvSpPr>
          <p:cNvPr id="17" name="Espace réservé du texte 16">
            <a:extLst>
              <a:ext uri="{FF2B5EF4-FFF2-40B4-BE49-F238E27FC236}">
                <a16:creationId xmlns:a16="http://schemas.microsoft.com/office/drawing/2014/main" id="{233602E9-292B-E780-125E-64D958CF6753}"/>
              </a:ext>
            </a:extLst>
          </p:cNvPr>
          <p:cNvSpPr>
            <a:spLocks noGrp="1"/>
          </p:cNvSpPr>
          <p:nvPr>
            <p:ph type="body" sz="quarter" idx="31"/>
          </p:nvPr>
        </p:nvSpPr>
        <p:spPr>
          <a:xfrm>
            <a:off x="2700000" y="10224000"/>
            <a:ext cx="20769596" cy="871226"/>
          </a:xfrm>
        </p:spPr>
        <p:txBody>
          <a:bodyPr/>
          <a:lstStyle/>
          <a:p>
            <a:r>
              <a:rPr lang="fr-FR" dirty="0"/>
              <a:t>Leviers d'action pour STOCKER LE CARBONE DANS LES FORÊTS</a:t>
            </a:r>
          </a:p>
        </p:txBody>
      </p:sp>
      <p:sp>
        <p:nvSpPr>
          <p:cNvPr id="36" name="Rectangle : coins arrondis 35">
            <a:extLst>
              <a:ext uri="{FF2B5EF4-FFF2-40B4-BE49-F238E27FC236}">
                <a16:creationId xmlns:a16="http://schemas.microsoft.com/office/drawing/2014/main" id="{7389BBE3-B9C5-660D-9E91-13CD084F73DD}"/>
              </a:ext>
            </a:extLst>
          </p:cNvPr>
          <p:cNvSpPr/>
          <p:nvPr/>
        </p:nvSpPr>
        <p:spPr>
          <a:xfrm>
            <a:off x="1152000" y="3456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1.</a:t>
            </a:r>
            <a:endParaRPr lang="fr-FR" sz="5400" dirty="0">
              <a:solidFill>
                <a:schemeClr val="bg1"/>
              </a:solidFill>
              <a:cs typeface="Arial" panose="020B0604020202020204" pitchFamily="34" charset="0"/>
              <a:sym typeface="Helvetica"/>
            </a:endParaRPr>
          </a:p>
        </p:txBody>
      </p:sp>
      <p:sp>
        <p:nvSpPr>
          <p:cNvPr id="104" name="Rectangle : coins arrondis 103">
            <a:extLst>
              <a:ext uri="{FF2B5EF4-FFF2-40B4-BE49-F238E27FC236}">
                <a16:creationId xmlns:a16="http://schemas.microsoft.com/office/drawing/2014/main" id="{0AE6A844-4B04-79A5-2B97-F47D967AABBA}"/>
              </a:ext>
            </a:extLst>
          </p:cNvPr>
          <p:cNvSpPr/>
          <p:nvPr/>
        </p:nvSpPr>
        <p:spPr>
          <a:xfrm>
            <a:off x="1152000" y="5112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2.</a:t>
            </a:r>
            <a:endParaRPr lang="fr-FR" sz="5400" dirty="0">
              <a:solidFill>
                <a:schemeClr val="bg1"/>
              </a:solidFill>
              <a:cs typeface="Arial" panose="020B0604020202020204" pitchFamily="34" charset="0"/>
              <a:sym typeface="Helvetica"/>
            </a:endParaRPr>
          </a:p>
        </p:txBody>
      </p:sp>
      <p:sp>
        <p:nvSpPr>
          <p:cNvPr id="106" name="Rectangle : coins arrondis 105">
            <a:extLst>
              <a:ext uri="{FF2B5EF4-FFF2-40B4-BE49-F238E27FC236}">
                <a16:creationId xmlns:a16="http://schemas.microsoft.com/office/drawing/2014/main" id="{26BC85FF-4E4A-E7A3-3573-56CD45FBD50B}"/>
              </a:ext>
            </a:extLst>
          </p:cNvPr>
          <p:cNvSpPr/>
          <p:nvPr/>
        </p:nvSpPr>
        <p:spPr>
          <a:xfrm>
            <a:off x="1152000" y="6768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3.</a:t>
            </a:r>
            <a:endParaRPr lang="fr-FR" sz="5400" dirty="0">
              <a:solidFill>
                <a:schemeClr val="bg1"/>
              </a:solidFill>
              <a:cs typeface="Arial" panose="020B0604020202020204" pitchFamily="34" charset="0"/>
              <a:sym typeface="Helvetica"/>
            </a:endParaRPr>
          </a:p>
        </p:txBody>
      </p:sp>
      <p:sp>
        <p:nvSpPr>
          <p:cNvPr id="108" name="Rectangle : coins arrondis 107">
            <a:extLst>
              <a:ext uri="{FF2B5EF4-FFF2-40B4-BE49-F238E27FC236}">
                <a16:creationId xmlns:a16="http://schemas.microsoft.com/office/drawing/2014/main" id="{E66C9FD7-D315-09CE-9C17-3817DF556209}"/>
              </a:ext>
            </a:extLst>
          </p:cNvPr>
          <p:cNvSpPr/>
          <p:nvPr/>
        </p:nvSpPr>
        <p:spPr>
          <a:xfrm>
            <a:off x="1152000" y="8424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4.</a:t>
            </a:r>
            <a:endParaRPr lang="fr-FR" sz="5400" dirty="0">
              <a:solidFill>
                <a:schemeClr val="bg1"/>
              </a:solidFill>
              <a:cs typeface="Arial" panose="020B0604020202020204" pitchFamily="34" charset="0"/>
              <a:sym typeface="Helvetica"/>
            </a:endParaRPr>
          </a:p>
        </p:txBody>
      </p:sp>
      <p:sp>
        <p:nvSpPr>
          <p:cNvPr id="110" name="Rectangle : coins arrondis 109">
            <a:extLst>
              <a:ext uri="{FF2B5EF4-FFF2-40B4-BE49-F238E27FC236}">
                <a16:creationId xmlns:a16="http://schemas.microsoft.com/office/drawing/2014/main" id="{93C461DE-DB73-3875-54AC-313751BE912C}"/>
              </a:ext>
            </a:extLst>
          </p:cNvPr>
          <p:cNvSpPr/>
          <p:nvPr/>
        </p:nvSpPr>
        <p:spPr>
          <a:xfrm>
            <a:off x="1152000" y="10080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5.</a:t>
            </a:r>
            <a:endParaRPr lang="fr-FR" sz="5400" dirty="0">
              <a:solidFill>
                <a:schemeClr val="bg1"/>
              </a:solidFill>
              <a:cs typeface="Arial" panose="020B0604020202020204" pitchFamily="34" charset="0"/>
              <a:sym typeface="Helvetica"/>
            </a:endParaRPr>
          </a:p>
        </p:txBody>
      </p:sp>
      <p:sp>
        <p:nvSpPr>
          <p:cNvPr id="2" name="Rectangle 1">
            <a:hlinkClick r:id="rId2" action="ppaction://hlinksldjump"/>
            <a:extLst>
              <a:ext uri="{FF2B5EF4-FFF2-40B4-BE49-F238E27FC236}">
                <a16:creationId xmlns:a16="http://schemas.microsoft.com/office/drawing/2014/main" id="{EC94973A-8CF3-032B-9E6D-9D4766352145}"/>
              </a:ext>
            </a:extLst>
          </p:cNvPr>
          <p:cNvSpPr/>
          <p:nvPr/>
        </p:nvSpPr>
        <p:spPr>
          <a:xfrm>
            <a:off x="1152000" y="3456000"/>
            <a:ext cx="2141617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Rectangle 2">
            <a:hlinkClick r:id="rId3" action="ppaction://hlinksldjump"/>
            <a:extLst>
              <a:ext uri="{FF2B5EF4-FFF2-40B4-BE49-F238E27FC236}">
                <a16:creationId xmlns:a16="http://schemas.microsoft.com/office/drawing/2014/main" id="{75CF92F4-F045-7AC6-E3A8-3A35AC191D97}"/>
              </a:ext>
            </a:extLst>
          </p:cNvPr>
          <p:cNvSpPr/>
          <p:nvPr/>
        </p:nvSpPr>
        <p:spPr>
          <a:xfrm>
            <a:off x="1152000" y="5128213"/>
            <a:ext cx="14854618"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Rectangle 3">
            <a:hlinkClick r:id="rId4" action="ppaction://hlinksldjump"/>
            <a:extLst>
              <a:ext uri="{FF2B5EF4-FFF2-40B4-BE49-F238E27FC236}">
                <a16:creationId xmlns:a16="http://schemas.microsoft.com/office/drawing/2014/main" id="{7787C85F-E697-883C-4B84-5214134443E5}"/>
              </a:ext>
            </a:extLst>
          </p:cNvPr>
          <p:cNvSpPr/>
          <p:nvPr/>
        </p:nvSpPr>
        <p:spPr>
          <a:xfrm>
            <a:off x="1152001" y="6784213"/>
            <a:ext cx="10665625"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18E8EFE4-1E56-D5C2-5035-74A605CABEDE}"/>
              </a:ext>
            </a:extLst>
          </p:cNvPr>
          <p:cNvSpPr/>
          <p:nvPr/>
        </p:nvSpPr>
        <p:spPr>
          <a:xfrm>
            <a:off x="1152001" y="8424000"/>
            <a:ext cx="22542886"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7" name="Rectangle 6">
            <a:hlinkClick r:id="rId6" action="ppaction://hlinksldjump"/>
            <a:extLst>
              <a:ext uri="{FF2B5EF4-FFF2-40B4-BE49-F238E27FC236}">
                <a16:creationId xmlns:a16="http://schemas.microsoft.com/office/drawing/2014/main" id="{3B27BB9F-C582-91CE-F5B7-F75CC626F16D}"/>
              </a:ext>
            </a:extLst>
          </p:cNvPr>
          <p:cNvSpPr/>
          <p:nvPr/>
        </p:nvSpPr>
        <p:spPr>
          <a:xfrm>
            <a:off x="1152000" y="10080000"/>
            <a:ext cx="2053200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8" name="Rectangle : coins arrondis 17">
            <a:extLst>
              <a:ext uri="{FF2B5EF4-FFF2-40B4-BE49-F238E27FC236}">
                <a16:creationId xmlns:a16="http://schemas.microsoft.com/office/drawing/2014/main" id="{1AFFBD71-72A2-97B2-256F-E4BEF52DC236}"/>
              </a:ext>
            </a:extLst>
          </p:cNvPr>
          <p:cNvSpPr/>
          <p:nvPr/>
        </p:nvSpPr>
        <p:spPr>
          <a:xfrm>
            <a:off x="1152000" y="11736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6.</a:t>
            </a:r>
            <a:endParaRPr lang="fr-FR" sz="5400" dirty="0">
              <a:solidFill>
                <a:schemeClr val="bg1"/>
              </a:solidFill>
              <a:cs typeface="Arial" panose="020B0604020202020204" pitchFamily="34" charset="0"/>
              <a:sym typeface="Helvetica"/>
            </a:endParaRPr>
          </a:p>
        </p:txBody>
      </p:sp>
      <p:sp>
        <p:nvSpPr>
          <p:cNvPr id="19" name="Rectangle 18">
            <a:hlinkClick r:id="rId7" action="ppaction://hlinksldjump"/>
            <a:extLst>
              <a:ext uri="{FF2B5EF4-FFF2-40B4-BE49-F238E27FC236}">
                <a16:creationId xmlns:a16="http://schemas.microsoft.com/office/drawing/2014/main" id="{F0AE652C-B28F-8495-FFF1-D7C4FD387E88}"/>
              </a:ext>
            </a:extLst>
          </p:cNvPr>
          <p:cNvSpPr/>
          <p:nvPr/>
        </p:nvSpPr>
        <p:spPr>
          <a:xfrm>
            <a:off x="1152000" y="11736000"/>
            <a:ext cx="604393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10606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82630522-006B-436C-4D1C-2EBB11CCFC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5198" y="1514150"/>
            <a:ext cx="17198005" cy="7535209"/>
          </a:xfrm>
          <a:prstGeom prst="rect">
            <a:avLst/>
          </a:prstGeom>
        </p:spPr>
      </p:pic>
      <p:sp>
        <p:nvSpPr>
          <p:cNvPr id="2" name="Titre 1">
            <a:extLst>
              <a:ext uri="{FF2B5EF4-FFF2-40B4-BE49-F238E27FC236}">
                <a16:creationId xmlns:a16="http://schemas.microsoft.com/office/drawing/2014/main" id="{AEB0A47C-E571-8890-EE56-F14581598AC0}"/>
              </a:ext>
            </a:extLst>
          </p:cNvPr>
          <p:cNvSpPr>
            <a:spLocks noGrp="1"/>
          </p:cNvSpPr>
          <p:nvPr>
            <p:ph type="title"/>
          </p:nvPr>
        </p:nvSpPr>
        <p:spPr>
          <a:xfrm>
            <a:off x="1905000" y="205650"/>
            <a:ext cx="21202650" cy="1625278"/>
          </a:xfrm>
        </p:spPr>
        <p:txBody>
          <a:bodyPr/>
          <a:lstStyle/>
          <a:p>
            <a:r>
              <a:rPr lang="fr-FR" dirty="0"/>
              <a:t>Mécanismes de stabilisation des matières organiques </a:t>
            </a:r>
            <a:br>
              <a:rPr lang="fr-FR" dirty="0"/>
            </a:br>
            <a:r>
              <a:rPr lang="fr-FR" dirty="0"/>
              <a:t>dans les sols</a:t>
            </a:r>
          </a:p>
        </p:txBody>
      </p:sp>
      <p:sp>
        <p:nvSpPr>
          <p:cNvPr id="9" name="ZoneTexte 8">
            <a:extLst>
              <a:ext uri="{FF2B5EF4-FFF2-40B4-BE49-F238E27FC236}">
                <a16:creationId xmlns:a16="http://schemas.microsoft.com/office/drawing/2014/main" id="{81188478-3071-4481-8C59-042BCAF3EB42}"/>
              </a:ext>
            </a:extLst>
          </p:cNvPr>
          <p:cNvSpPr txBox="1"/>
          <p:nvPr/>
        </p:nvSpPr>
        <p:spPr>
          <a:xfrm>
            <a:off x="3267075" y="4548773"/>
            <a:ext cx="420052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Préservation sélective</a:t>
            </a:r>
            <a:br>
              <a:rPr lang="fr-FR" sz="3200" b="1" dirty="0">
                <a:solidFill>
                  <a:srgbClr val="8D533E"/>
                </a:solidFill>
                <a:latin typeface="+mj-lt"/>
                <a:cs typeface="Arial" panose="020B0604020202020204" pitchFamily="34" charset="0"/>
              </a:rPr>
            </a:br>
            <a:r>
              <a:rPr lang="fr-FR" sz="3200" b="1" dirty="0">
                <a:solidFill>
                  <a:srgbClr val="8D533E"/>
                </a:solidFill>
                <a:latin typeface="+mj-lt"/>
                <a:cs typeface="Arial" panose="020B0604020202020204" pitchFamily="34" charset="0"/>
              </a:rPr>
              <a:t>Récalcitrance</a:t>
            </a:r>
            <a:endParaRPr lang="fr-FR" sz="3200" dirty="0">
              <a:solidFill>
                <a:schemeClr val="bg1">
                  <a:lumMod val="65000"/>
                </a:schemeClr>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F03B4B96-12BF-E561-AECA-F7730F86FE66}"/>
              </a:ext>
            </a:extLst>
          </p:cNvPr>
          <p:cNvSpPr txBox="1"/>
          <p:nvPr/>
        </p:nvSpPr>
        <p:spPr>
          <a:xfrm>
            <a:off x="8785728" y="4548773"/>
            <a:ext cx="4931728"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Interaction avec des ions ou surfaces minérales</a:t>
            </a:r>
            <a:endParaRPr lang="fr-FR" sz="3200" dirty="0">
              <a:solidFill>
                <a:schemeClr val="bg1">
                  <a:lumMod val="65000"/>
                </a:schemeClr>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A6FAC620-0B23-35D2-0FF1-97094AE4F6ED}"/>
              </a:ext>
            </a:extLst>
          </p:cNvPr>
          <p:cNvSpPr txBox="1"/>
          <p:nvPr/>
        </p:nvSpPr>
        <p:spPr>
          <a:xfrm>
            <a:off x="15169509" y="4548773"/>
            <a:ext cx="254037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Protection physique</a:t>
            </a:r>
            <a:endParaRPr lang="fr-FR" sz="3200" dirty="0">
              <a:solidFill>
                <a:schemeClr val="bg1">
                  <a:lumMod val="65000"/>
                </a:schemeClr>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AF3B51B1-9F84-4D15-9688-323EF84D2C07}"/>
              </a:ext>
            </a:extLst>
          </p:cNvPr>
          <p:cNvSpPr txBox="1"/>
          <p:nvPr/>
        </p:nvSpPr>
        <p:spPr>
          <a:xfrm>
            <a:off x="17771454" y="4517608"/>
            <a:ext cx="3989320" cy="2202420"/>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Conditions environnementales pour les micro-organismes</a:t>
            </a:r>
            <a:endParaRPr lang="fr-FR" sz="3200" dirty="0">
              <a:solidFill>
                <a:schemeClr val="bg1">
                  <a:lumMod val="65000"/>
                </a:schemeClr>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8352ED62-CBCA-0A30-4392-B758871278C6}"/>
              </a:ext>
            </a:extLst>
          </p:cNvPr>
          <p:cNvSpPr txBox="1"/>
          <p:nvPr/>
        </p:nvSpPr>
        <p:spPr>
          <a:xfrm>
            <a:off x="3360490" y="7828158"/>
            <a:ext cx="1930150" cy="956288"/>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Macro-molécules</a:t>
            </a:r>
          </a:p>
        </p:txBody>
      </p:sp>
      <p:sp>
        <p:nvSpPr>
          <p:cNvPr id="14" name="ZoneTexte 13">
            <a:extLst>
              <a:ext uri="{FF2B5EF4-FFF2-40B4-BE49-F238E27FC236}">
                <a16:creationId xmlns:a16="http://schemas.microsoft.com/office/drawing/2014/main" id="{3FDFC674-D972-A1D0-DB49-44E0C7ED969F}"/>
              </a:ext>
            </a:extLst>
          </p:cNvPr>
          <p:cNvSpPr txBox="1"/>
          <p:nvPr/>
        </p:nvSpPr>
        <p:spPr>
          <a:xfrm>
            <a:off x="5508873" y="7828158"/>
            <a:ext cx="2338513" cy="956288"/>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Carbone pyrogénique</a:t>
            </a:r>
          </a:p>
        </p:txBody>
      </p:sp>
      <p:sp>
        <p:nvSpPr>
          <p:cNvPr id="16" name="ZoneTexte 15">
            <a:extLst>
              <a:ext uri="{FF2B5EF4-FFF2-40B4-BE49-F238E27FC236}">
                <a16:creationId xmlns:a16="http://schemas.microsoft.com/office/drawing/2014/main" id="{EF4D9C2C-94AB-E631-BAAE-A6E83C64B09E}"/>
              </a:ext>
            </a:extLst>
          </p:cNvPr>
          <p:cNvSpPr txBox="1"/>
          <p:nvPr/>
        </p:nvSpPr>
        <p:spPr>
          <a:xfrm>
            <a:off x="8346332" y="7828158"/>
            <a:ext cx="2570021"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Complexation</a:t>
            </a:r>
          </a:p>
        </p:txBody>
      </p:sp>
      <p:sp>
        <p:nvSpPr>
          <p:cNvPr id="17" name="ZoneTexte 16">
            <a:extLst>
              <a:ext uri="{FF2B5EF4-FFF2-40B4-BE49-F238E27FC236}">
                <a16:creationId xmlns:a16="http://schemas.microsoft.com/office/drawing/2014/main" id="{FAF2C177-988B-2B3F-1198-5EC87C4FC017}"/>
              </a:ext>
            </a:extLst>
          </p:cNvPr>
          <p:cNvSpPr txBox="1"/>
          <p:nvPr/>
        </p:nvSpPr>
        <p:spPr>
          <a:xfrm>
            <a:off x="14775547" y="8089410"/>
            <a:ext cx="3222171" cy="1387176"/>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Inaccessibilité, conditions physiques locales</a:t>
            </a:r>
          </a:p>
        </p:txBody>
      </p:sp>
      <p:sp>
        <p:nvSpPr>
          <p:cNvPr id="18" name="ZoneTexte 17">
            <a:extLst>
              <a:ext uri="{FF2B5EF4-FFF2-40B4-BE49-F238E27FC236}">
                <a16:creationId xmlns:a16="http://schemas.microsoft.com/office/drawing/2014/main" id="{9EE69023-D3EC-FF30-848A-DAEFC364DD04}"/>
              </a:ext>
            </a:extLst>
          </p:cNvPr>
          <p:cNvSpPr txBox="1"/>
          <p:nvPr/>
        </p:nvSpPr>
        <p:spPr>
          <a:xfrm>
            <a:off x="11391510" y="7828158"/>
            <a:ext cx="2234950"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Adsorption</a:t>
            </a:r>
          </a:p>
        </p:txBody>
      </p:sp>
      <p:sp>
        <p:nvSpPr>
          <p:cNvPr id="19" name="ZoneTexte 18">
            <a:extLst>
              <a:ext uri="{FF2B5EF4-FFF2-40B4-BE49-F238E27FC236}">
                <a16:creationId xmlns:a16="http://schemas.microsoft.com/office/drawing/2014/main" id="{600C149B-AC99-76AC-E994-AEFC801868B9}"/>
              </a:ext>
            </a:extLst>
          </p:cNvPr>
          <p:cNvSpPr txBox="1"/>
          <p:nvPr/>
        </p:nvSpPr>
        <p:spPr>
          <a:xfrm>
            <a:off x="14282497" y="9943457"/>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Chenu</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2009, CMS series</a:t>
            </a:r>
          </a:p>
        </p:txBody>
      </p:sp>
      <p:cxnSp>
        <p:nvCxnSpPr>
          <p:cNvPr id="21" name="Connecteur droit avec flèche 20">
            <a:extLst>
              <a:ext uri="{FF2B5EF4-FFF2-40B4-BE49-F238E27FC236}">
                <a16:creationId xmlns:a16="http://schemas.microsoft.com/office/drawing/2014/main" id="{D6C338E0-C5C0-952E-9882-7C1AC93DEDBA}"/>
              </a:ext>
            </a:extLst>
          </p:cNvPr>
          <p:cNvCxnSpPr>
            <a:cxnSpLocks/>
            <a:endCxn id="9" idx="0"/>
          </p:cNvCxnSpPr>
          <p:nvPr/>
        </p:nvCxnSpPr>
        <p:spPr>
          <a:xfrm flipH="1">
            <a:off x="5367338" y="2465929"/>
            <a:ext cx="6519862"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EF6DE9E-6D41-45D5-72DC-D771A7A192AD}"/>
              </a:ext>
            </a:extLst>
          </p:cNvPr>
          <p:cNvCxnSpPr>
            <a:cxnSpLocks/>
            <a:endCxn id="10" idx="0"/>
          </p:cNvCxnSpPr>
          <p:nvPr/>
        </p:nvCxnSpPr>
        <p:spPr>
          <a:xfrm flipH="1">
            <a:off x="11251592" y="2465929"/>
            <a:ext cx="635608"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F842FDE-C33C-C6B7-4AAB-BC280709DFA5}"/>
              </a:ext>
            </a:extLst>
          </p:cNvPr>
          <p:cNvCxnSpPr>
            <a:cxnSpLocks/>
            <a:endCxn id="11" idx="0"/>
          </p:cNvCxnSpPr>
          <p:nvPr/>
        </p:nvCxnSpPr>
        <p:spPr>
          <a:xfrm>
            <a:off x="11887200" y="2465929"/>
            <a:ext cx="4552497"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D2E39403-485A-CC3D-1FBC-F64233732F3F}"/>
              </a:ext>
            </a:extLst>
          </p:cNvPr>
          <p:cNvCxnSpPr>
            <a:cxnSpLocks/>
            <a:endCxn id="12" idx="0"/>
          </p:cNvCxnSpPr>
          <p:nvPr/>
        </p:nvCxnSpPr>
        <p:spPr>
          <a:xfrm>
            <a:off x="11887200" y="2467066"/>
            <a:ext cx="7878914" cy="2050542"/>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621F50B-4207-DFB0-C44E-E727DE67D306}"/>
              </a:ext>
            </a:extLst>
          </p:cNvPr>
          <p:cNvSpPr txBox="1"/>
          <p:nvPr/>
        </p:nvSpPr>
        <p:spPr>
          <a:xfrm>
            <a:off x="1286398" y="9096895"/>
            <a:ext cx="12524851" cy="3994992"/>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La vitesse à laquelle la MO des sols peut être dégradée dépend de sa composition chimique, de son interaction avec la phase minérale, de son accessibilité pour les micro-organismes et des conditions environnementales.</a:t>
            </a:r>
          </a:p>
        </p:txBody>
      </p:sp>
      <p:cxnSp>
        <p:nvCxnSpPr>
          <p:cNvPr id="42" name="Connecteur droit avec flèche 41">
            <a:extLst>
              <a:ext uri="{FF2B5EF4-FFF2-40B4-BE49-F238E27FC236}">
                <a16:creationId xmlns:a16="http://schemas.microsoft.com/office/drawing/2014/main" id="{F017D2D2-6AFB-9337-1842-B59F685CB8CE}"/>
              </a:ext>
            </a:extLst>
          </p:cNvPr>
          <p:cNvCxnSpPr>
            <a:cxnSpLocks/>
          </p:cNvCxnSpPr>
          <p:nvPr/>
        </p:nvCxnSpPr>
        <p:spPr>
          <a:xfrm flipH="1">
            <a:off x="852365" y="978992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C8692A5-079C-B8DA-14D7-5D3481D6B2A5}"/>
              </a:ext>
            </a:extLst>
          </p:cNvPr>
          <p:cNvPicPr>
            <a:picLocks noChangeAspect="1"/>
          </p:cNvPicPr>
          <p:nvPr/>
        </p:nvPicPr>
        <p:blipFill>
          <a:blip r:embed="rId3">
            <a:lum bright="10000"/>
          </a:blip>
          <a:stretch>
            <a:fillRect/>
          </a:stretch>
        </p:blipFill>
        <p:spPr>
          <a:xfrm>
            <a:off x="-1" y="8623851"/>
            <a:ext cx="11247693" cy="5092150"/>
          </a:xfrm>
          <a:prstGeom prst="rect">
            <a:avLst/>
          </a:prstGeom>
        </p:spPr>
      </p:pic>
      <p:pic>
        <p:nvPicPr>
          <p:cNvPr id="83" name="Image 82">
            <a:extLst>
              <a:ext uri="{FF2B5EF4-FFF2-40B4-BE49-F238E27FC236}">
                <a16:creationId xmlns:a16="http://schemas.microsoft.com/office/drawing/2014/main" id="{6806D1BC-D446-DC40-A37F-45973425E0A2}"/>
              </a:ext>
            </a:extLst>
          </p:cNvPr>
          <p:cNvPicPr>
            <a:picLocks noChangeAspect="1"/>
          </p:cNvPicPr>
          <p:nvPr/>
        </p:nvPicPr>
        <p:blipFill>
          <a:blip r:embed="rId4"/>
          <a:stretch>
            <a:fillRect/>
          </a:stretch>
        </p:blipFill>
        <p:spPr>
          <a:xfrm>
            <a:off x="2700007" y="2849619"/>
            <a:ext cx="6711876" cy="6049719"/>
          </a:xfrm>
          <a:prstGeom prst="rect">
            <a:avLst/>
          </a:prstGeom>
        </p:spPr>
      </p:pic>
      <p:sp>
        <p:nvSpPr>
          <p:cNvPr id="6" name="Freeform 5">
            <a:extLst>
              <a:ext uri="{FF2B5EF4-FFF2-40B4-BE49-F238E27FC236}">
                <a16:creationId xmlns:a16="http://schemas.microsoft.com/office/drawing/2014/main" id="{C25327D0-7ECA-4A5E-33EF-4833A136C02A}"/>
              </a:ext>
            </a:extLst>
          </p:cNvPr>
          <p:cNvSpPr>
            <a:spLocks noEditPoints="1"/>
          </p:cNvSpPr>
          <p:nvPr/>
        </p:nvSpPr>
        <p:spPr bwMode="auto">
          <a:xfrm>
            <a:off x="3253002" y="8691118"/>
            <a:ext cx="6308752" cy="3659894"/>
          </a:xfrm>
          <a:custGeom>
            <a:avLst/>
            <a:gdLst>
              <a:gd name="T0" fmla="*/ 513 w 684"/>
              <a:gd name="T1" fmla="*/ 87 h 364"/>
              <a:gd name="T2" fmla="*/ 478 w 684"/>
              <a:gd name="T3" fmla="*/ 56 h 364"/>
              <a:gd name="T4" fmla="*/ 436 w 684"/>
              <a:gd name="T5" fmla="*/ 41 h 364"/>
              <a:gd name="T6" fmla="*/ 218 w 684"/>
              <a:gd name="T7" fmla="*/ 60 h 364"/>
              <a:gd name="T8" fmla="*/ 213 w 684"/>
              <a:gd name="T9" fmla="*/ 65 h 364"/>
              <a:gd name="T10" fmla="*/ 141 w 684"/>
              <a:gd name="T11" fmla="*/ 84 h 364"/>
              <a:gd name="T12" fmla="*/ 132 w 684"/>
              <a:gd name="T13" fmla="*/ 85 h 364"/>
              <a:gd name="T14" fmla="*/ 141 w 684"/>
              <a:gd name="T15" fmla="*/ 123 h 364"/>
              <a:gd name="T16" fmla="*/ 71 w 684"/>
              <a:gd name="T17" fmla="*/ 146 h 364"/>
              <a:gd name="T18" fmla="*/ 34 w 684"/>
              <a:gd name="T19" fmla="*/ 191 h 364"/>
              <a:gd name="T20" fmla="*/ 122 w 684"/>
              <a:gd name="T21" fmla="*/ 191 h 364"/>
              <a:gd name="T22" fmla="*/ 139 w 684"/>
              <a:gd name="T23" fmla="*/ 184 h 364"/>
              <a:gd name="T24" fmla="*/ 225 w 684"/>
              <a:gd name="T25" fmla="*/ 73 h 364"/>
              <a:gd name="T26" fmla="*/ 185 w 684"/>
              <a:gd name="T27" fmla="*/ 123 h 364"/>
              <a:gd name="T28" fmla="*/ 238 w 684"/>
              <a:gd name="T29" fmla="*/ 126 h 364"/>
              <a:gd name="T30" fmla="*/ 183 w 684"/>
              <a:gd name="T31" fmla="*/ 170 h 364"/>
              <a:gd name="T32" fmla="*/ 249 w 684"/>
              <a:gd name="T33" fmla="*/ 132 h 364"/>
              <a:gd name="T34" fmla="*/ 273 w 684"/>
              <a:gd name="T35" fmla="*/ 145 h 364"/>
              <a:gd name="T36" fmla="*/ 302 w 684"/>
              <a:gd name="T37" fmla="*/ 158 h 364"/>
              <a:gd name="T38" fmla="*/ 338 w 684"/>
              <a:gd name="T39" fmla="*/ 46 h 364"/>
              <a:gd name="T40" fmla="*/ 331 w 684"/>
              <a:gd name="T41" fmla="*/ 73 h 364"/>
              <a:gd name="T42" fmla="*/ 288 w 684"/>
              <a:gd name="T43" fmla="*/ 179 h 364"/>
              <a:gd name="T44" fmla="*/ 189 w 684"/>
              <a:gd name="T45" fmla="*/ 199 h 364"/>
              <a:gd name="T46" fmla="*/ 218 w 684"/>
              <a:gd name="T47" fmla="*/ 230 h 364"/>
              <a:gd name="T48" fmla="*/ 262 w 684"/>
              <a:gd name="T49" fmla="*/ 217 h 364"/>
              <a:gd name="T50" fmla="*/ 259 w 684"/>
              <a:gd name="T51" fmla="*/ 268 h 364"/>
              <a:gd name="T52" fmla="*/ 296 w 684"/>
              <a:gd name="T53" fmla="*/ 279 h 364"/>
              <a:gd name="T54" fmla="*/ 264 w 684"/>
              <a:gd name="T55" fmla="*/ 313 h 364"/>
              <a:gd name="T56" fmla="*/ 282 w 684"/>
              <a:gd name="T57" fmla="*/ 300 h 364"/>
              <a:gd name="T58" fmla="*/ 318 w 684"/>
              <a:gd name="T59" fmla="*/ 289 h 364"/>
              <a:gd name="T60" fmla="*/ 334 w 684"/>
              <a:gd name="T61" fmla="*/ 282 h 364"/>
              <a:gd name="T62" fmla="*/ 334 w 684"/>
              <a:gd name="T63" fmla="*/ 157 h 364"/>
              <a:gd name="T64" fmla="*/ 348 w 684"/>
              <a:gd name="T65" fmla="*/ 144 h 364"/>
              <a:gd name="T66" fmla="*/ 369 w 684"/>
              <a:gd name="T67" fmla="*/ 198 h 364"/>
              <a:gd name="T68" fmla="*/ 411 w 684"/>
              <a:gd name="T69" fmla="*/ 166 h 364"/>
              <a:gd name="T70" fmla="*/ 350 w 684"/>
              <a:gd name="T71" fmla="*/ 219 h 364"/>
              <a:gd name="T72" fmla="*/ 339 w 684"/>
              <a:gd name="T73" fmla="*/ 262 h 364"/>
              <a:gd name="T74" fmla="*/ 382 w 684"/>
              <a:gd name="T75" fmla="*/ 270 h 364"/>
              <a:gd name="T76" fmla="*/ 406 w 684"/>
              <a:gd name="T77" fmla="*/ 211 h 364"/>
              <a:gd name="T78" fmla="*/ 439 w 684"/>
              <a:gd name="T79" fmla="*/ 251 h 364"/>
              <a:gd name="T80" fmla="*/ 472 w 684"/>
              <a:gd name="T81" fmla="*/ 235 h 364"/>
              <a:gd name="T82" fmla="*/ 495 w 684"/>
              <a:gd name="T83" fmla="*/ 202 h 364"/>
              <a:gd name="T84" fmla="*/ 511 w 684"/>
              <a:gd name="T85" fmla="*/ 185 h 364"/>
              <a:gd name="T86" fmla="*/ 439 w 684"/>
              <a:gd name="T87" fmla="*/ 176 h 364"/>
              <a:gd name="T88" fmla="*/ 436 w 684"/>
              <a:gd name="T89" fmla="*/ 123 h 364"/>
              <a:gd name="T90" fmla="*/ 481 w 684"/>
              <a:gd name="T91" fmla="*/ 141 h 364"/>
              <a:gd name="T92" fmla="*/ 472 w 684"/>
              <a:gd name="T93" fmla="*/ 125 h 364"/>
              <a:gd name="T94" fmla="*/ 463 w 684"/>
              <a:gd name="T95" fmla="*/ 93 h 364"/>
              <a:gd name="T96" fmla="*/ 575 w 684"/>
              <a:gd name="T97" fmla="*/ 162 h 364"/>
              <a:gd name="T98" fmla="*/ 609 w 684"/>
              <a:gd name="T99" fmla="*/ 160 h 364"/>
              <a:gd name="T100" fmla="*/ 640 w 684"/>
              <a:gd name="T101" fmla="*/ 133 h 364"/>
              <a:gd name="T102" fmla="*/ 616 w 684"/>
              <a:gd name="T103" fmla="*/ 112 h 364"/>
              <a:gd name="T104" fmla="*/ 296 w 684"/>
              <a:gd name="T105" fmla="*/ 53 h 364"/>
              <a:gd name="T106" fmla="*/ 293 w 684"/>
              <a:gd name="T107" fmla="*/ 20 h 364"/>
              <a:gd name="T108" fmla="*/ 367 w 684"/>
              <a:gd name="T109" fmla="*/ 86 h 364"/>
              <a:gd name="T110" fmla="*/ 365 w 684"/>
              <a:gd name="T111" fmla="*/ 68 h 364"/>
              <a:gd name="T112" fmla="*/ 366 w 684"/>
              <a:gd name="T113" fmla="*/ 47 h 364"/>
              <a:gd name="T114" fmla="*/ 456 w 684"/>
              <a:gd name="T115" fmla="*/ 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4" h="364">
                <a:moveTo>
                  <a:pt x="680" y="136"/>
                </a:moveTo>
                <a:cubicBezTo>
                  <a:pt x="650" y="119"/>
                  <a:pt x="617" y="104"/>
                  <a:pt x="583" y="99"/>
                </a:cubicBezTo>
                <a:cubicBezTo>
                  <a:pt x="566" y="97"/>
                  <a:pt x="550" y="99"/>
                  <a:pt x="533" y="104"/>
                </a:cubicBezTo>
                <a:cubicBezTo>
                  <a:pt x="519" y="108"/>
                  <a:pt x="503" y="102"/>
                  <a:pt x="491" y="95"/>
                </a:cubicBezTo>
                <a:cubicBezTo>
                  <a:pt x="508" y="91"/>
                  <a:pt x="523" y="84"/>
                  <a:pt x="539" y="82"/>
                </a:cubicBezTo>
                <a:cubicBezTo>
                  <a:pt x="531" y="83"/>
                  <a:pt x="522" y="85"/>
                  <a:pt x="513" y="87"/>
                </a:cubicBezTo>
                <a:cubicBezTo>
                  <a:pt x="507" y="89"/>
                  <a:pt x="501" y="90"/>
                  <a:pt x="495" y="92"/>
                </a:cubicBezTo>
                <a:cubicBezTo>
                  <a:pt x="491" y="92"/>
                  <a:pt x="489" y="94"/>
                  <a:pt x="486" y="92"/>
                </a:cubicBezTo>
                <a:cubicBezTo>
                  <a:pt x="483" y="90"/>
                  <a:pt x="480" y="88"/>
                  <a:pt x="478" y="85"/>
                </a:cubicBezTo>
                <a:cubicBezTo>
                  <a:pt x="466" y="76"/>
                  <a:pt x="458" y="63"/>
                  <a:pt x="447" y="53"/>
                </a:cubicBezTo>
                <a:cubicBezTo>
                  <a:pt x="455" y="51"/>
                  <a:pt x="462" y="50"/>
                  <a:pt x="470" y="53"/>
                </a:cubicBezTo>
                <a:cubicBezTo>
                  <a:pt x="472" y="54"/>
                  <a:pt x="475" y="55"/>
                  <a:pt x="478" y="56"/>
                </a:cubicBezTo>
                <a:cubicBezTo>
                  <a:pt x="491" y="59"/>
                  <a:pt x="506" y="53"/>
                  <a:pt x="520" y="52"/>
                </a:cubicBezTo>
                <a:cubicBezTo>
                  <a:pt x="507" y="51"/>
                  <a:pt x="491" y="57"/>
                  <a:pt x="479" y="53"/>
                </a:cubicBezTo>
                <a:cubicBezTo>
                  <a:pt x="476" y="52"/>
                  <a:pt x="472" y="49"/>
                  <a:pt x="470" y="48"/>
                </a:cubicBezTo>
                <a:cubicBezTo>
                  <a:pt x="462" y="44"/>
                  <a:pt x="454" y="45"/>
                  <a:pt x="446" y="46"/>
                </a:cubicBezTo>
                <a:cubicBezTo>
                  <a:pt x="444" y="47"/>
                  <a:pt x="443" y="47"/>
                  <a:pt x="442" y="47"/>
                </a:cubicBezTo>
                <a:cubicBezTo>
                  <a:pt x="440" y="45"/>
                  <a:pt x="438" y="43"/>
                  <a:pt x="436" y="41"/>
                </a:cubicBezTo>
                <a:cubicBezTo>
                  <a:pt x="432" y="38"/>
                  <a:pt x="427" y="34"/>
                  <a:pt x="423" y="31"/>
                </a:cubicBezTo>
                <a:cubicBezTo>
                  <a:pt x="416" y="25"/>
                  <a:pt x="408" y="20"/>
                  <a:pt x="400" y="16"/>
                </a:cubicBezTo>
                <a:cubicBezTo>
                  <a:pt x="388" y="10"/>
                  <a:pt x="376" y="5"/>
                  <a:pt x="363" y="4"/>
                </a:cubicBezTo>
                <a:cubicBezTo>
                  <a:pt x="342" y="3"/>
                  <a:pt x="321" y="2"/>
                  <a:pt x="300" y="1"/>
                </a:cubicBezTo>
                <a:cubicBezTo>
                  <a:pt x="284" y="0"/>
                  <a:pt x="273" y="8"/>
                  <a:pt x="261" y="17"/>
                </a:cubicBezTo>
                <a:cubicBezTo>
                  <a:pt x="244" y="29"/>
                  <a:pt x="231" y="45"/>
                  <a:pt x="218" y="60"/>
                </a:cubicBezTo>
                <a:cubicBezTo>
                  <a:pt x="213" y="55"/>
                  <a:pt x="207" y="50"/>
                  <a:pt x="200" y="49"/>
                </a:cubicBezTo>
                <a:cubicBezTo>
                  <a:pt x="196" y="48"/>
                  <a:pt x="192" y="48"/>
                  <a:pt x="189" y="47"/>
                </a:cubicBezTo>
                <a:cubicBezTo>
                  <a:pt x="176" y="42"/>
                  <a:pt x="165" y="34"/>
                  <a:pt x="154" y="27"/>
                </a:cubicBezTo>
                <a:cubicBezTo>
                  <a:pt x="164" y="35"/>
                  <a:pt x="175" y="44"/>
                  <a:pt x="187" y="50"/>
                </a:cubicBezTo>
                <a:cubicBezTo>
                  <a:pt x="191" y="51"/>
                  <a:pt x="195" y="52"/>
                  <a:pt x="199" y="53"/>
                </a:cubicBezTo>
                <a:cubicBezTo>
                  <a:pt x="202" y="54"/>
                  <a:pt x="215" y="63"/>
                  <a:pt x="213" y="65"/>
                </a:cubicBezTo>
                <a:cubicBezTo>
                  <a:pt x="210" y="69"/>
                  <a:pt x="202" y="70"/>
                  <a:pt x="198" y="71"/>
                </a:cubicBezTo>
                <a:cubicBezTo>
                  <a:pt x="191" y="73"/>
                  <a:pt x="185" y="72"/>
                  <a:pt x="178" y="70"/>
                </a:cubicBezTo>
                <a:cubicBezTo>
                  <a:pt x="163" y="67"/>
                  <a:pt x="149" y="62"/>
                  <a:pt x="133" y="61"/>
                </a:cubicBezTo>
                <a:cubicBezTo>
                  <a:pt x="156" y="64"/>
                  <a:pt x="181" y="81"/>
                  <a:pt x="204" y="73"/>
                </a:cubicBezTo>
                <a:cubicBezTo>
                  <a:pt x="190" y="84"/>
                  <a:pt x="174" y="92"/>
                  <a:pt x="156" y="91"/>
                </a:cubicBezTo>
                <a:cubicBezTo>
                  <a:pt x="150" y="91"/>
                  <a:pt x="146" y="88"/>
                  <a:pt x="141" y="84"/>
                </a:cubicBezTo>
                <a:cubicBezTo>
                  <a:pt x="135" y="78"/>
                  <a:pt x="126" y="74"/>
                  <a:pt x="117" y="72"/>
                </a:cubicBezTo>
                <a:cubicBezTo>
                  <a:pt x="104" y="69"/>
                  <a:pt x="93" y="73"/>
                  <a:pt x="81" y="66"/>
                </a:cubicBezTo>
                <a:cubicBezTo>
                  <a:pt x="66" y="57"/>
                  <a:pt x="53" y="45"/>
                  <a:pt x="38" y="37"/>
                </a:cubicBezTo>
                <a:cubicBezTo>
                  <a:pt x="55" y="47"/>
                  <a:pt x="69" y="64"/>
                  <a:pt x="87" y="72"/>
                </a:cubicBezTo>
                <a:cubicBezTo>
                  <a:pt x="91" y="74"/>
                  <a:pt x="96" y="75"/>
                  <a:pt x="101" y="75"/>
                </a:cubicBezTo>
                <a:cubicBezTo>
                  <a:pt x="113" y="75"/>
                  <a:pt x="123" y="78"/>
                  <a:pt x="132" y="85"/>
                </a:cubicBezTo>
                <a:cubicBezTo>
                  <a:pt x="87" y="79"/>
                  <a:pt x="39" y="102"/>
                  <a:pt x="0" y="124"/>
                </a:cubicBezTo>
                <a:cubicBezTo>
                  <a:pt x="25" y="112"/>
                  <a:pt x="52" y="101"/>
                  <a:pt x="79" y="95"/>
                </a:cubicBezTo>
                <a:cubicBezTo>
                  <a:pt x="94" y="92"/>
                  <a:pt x="110" y="90"/>
                  <a:pt x="125" y="92"/>
                </a:cubicBezTo>
                <a:cubicBezTo>
                  <a:pt x="136" y="94"/>
                  <a:pt x="146" y="100"/>
                  <a:pt x="156" y="101"/>
                </a:cubicBezTo>
                <a:cubicBezTo>
                  <a:pt x="152" y="106"/>
                  <a:pt x="148" y="110"/>
                  <a:pt x="145" y="116"/>
                </a:cubicBezTo>
                <a:cubicBezTo>
                  <a:pt x="143" y="118"/>
                  <a:pt x="142" y="121"/>
                  <a:pt x="141" y="123"/>
                </a:cubicBezTo>
                <a:cubicBezTo>
                  <a:pt x="139" y="127"/>
                  <a:pt x="137" y="126"/>
                  <a:pt x="133" y="127"/>
                </a:cubicBezTo>
                <a:cubicBezTo>
                  <a:pt x="127" y="129"/>
                  <a:pt x="120" y="131"/>
                  <a:pt x="114" y="135"/>
                </a:cubicBezTo>
                <a:cubicBezTo>
                  <a:pt x="111" y="137"/>
                  <a:pt x="108" y="139"/>
                  <a:pt x="106" y="142"/>
                </a:cubicBezTo>
                <a:cubicBezTo>
                  <a:pt x="103" y="141"/>
                  <a:pt x="100" y="140"/>
                  <a:pt x="97" y="140"/>
                </a:cubicBezTo>
                <a:cubicBezTo>
                  <a:pt x="91" y="139"/>
                  <a:pt x="85" y="140"/>
                  <a:pt x="79" y="143"/>
                </a:cubicBezTo>
                <a:cubicBezTo>
                  <a:pt x="76" y="144"/>
                  <a:pt x="74" y="146"/>
                  <a:pt x="71" y="146"/>
                </a:cubicBezTo>
                <a:cubicBezTo>
                  <a:pt x="60" y="148"/>
                  <a:pt x="48" y="144"/>
                  <a:pt x="37" y="145"/>
                </a:cubicBezTo>
                <a:cubicBezTo>
                  <a:pt x="48" y="145"/>
                  <a:pt x="62" y="152"/>
                  <a:pt x="74" y="149"/>
                </a:cubicBezTo>
                <a:cubicBezTo>
                  <a:pt x="77" y="148"/>
                  <a:pt x="79" y="146"/>
                  <a:pt x="82" y="145"/>
                </a:cubicBezTo>
                <a:cubicBezTo>
                  <a:pt x="88" y="143"/>
                  <a:pt x="96" y="144"/>
                  <a:pt x="102" y="146"/>
                </a:cubicBezTo>
                <a:cubicBezTo>
                  <a:pt x="95" y="156"/>
                  <a:pt x="92" y="164"/>
                  <a:pt x="81" y="169"/>
                </a:cubicBezTo>
                <a:cubicBezTo>
                  <a:pt x="66" y="178"/>
                  <a:pt x="49" y="182"/>
                  <a:pt x="34" y="191"/>
                </a:cubicBezTo>
                <a:cubicBezTo>
                  <a:pt x="43" y="186"/>
                  <a:pt x="53" y="182"/>
                  <a:pt x="63" y="179"/>
                </a:cubicBezTo>
                <a:cubicBezTo>
                  <a:pt x="73" y="175"/>
                  <a:pt x="83" y="172"/>
                  <a:pt x="91" y="166"/>
                </a:cubicBezTo>
                <a:cubicBezTo>
                  <a:pt x="97" y="161"/>
                  <a:pt x="100" y="154"/>
                  <a:pt x="105" y="148"/>
                </a:cubicBezTo>
                <a:cubicBezTo>
                  <a:pt x="113" y="138"/>
                  <a:pt x="126" y="134"/>
                  <a:pt x="138" y="132"/>
                </a:cubicBezTo>
                <a:cubicBezTo>
                  <a:pt x="135" y="142"/>
                  <a:pt x="135" y="154"/>
                  <a:pt x="134" y="165"/>
                </a:cubicBezTo>
                <a:cubicBezTo>
                  <a:pt x="132" y="174"/>
                  <a:pt x="128" y="183"/>
                  <a:pt x="122" y="191"/>
                </a:cubicBezTo>
                <a:cubicBezTo>
                  <a:pt x="111" y="209"/>
                  <a:pt x="98" y="226"/>
                  <a:pt x="87" y="245"/>
                </a:cubicBezTo>
                <a:cubicBezTo>
                  <a:pt x="101" y="222"/>
                  <a:pt x="121" y="203"/>
                  <a:pt x="134" y="179"/>
                </a:cubicBezTo>
                <a:cubicBezTo>
                  <a:pt x="138" y="186"/>
                  <a:pt x="137" y="192"/>
                  <a:pt x="138" y="200"/>
                </a:cubicBezTo>
                <a:cubicBezTo>
                  <a:pt x="139" y="210"/>
                  <a:pt x="146" y="218"/>
                  <a:pt x="149" y="227"/>
                </a:cubicBezTo>
                <a:cubicBezTo>
                  <a:pt x="147" y="218"/>
                  <a:pt x="139" y="209"/>
                  <a:pt x="140" y="200"/>
                </a:cubicBezTo>
                <a:cubicBezTo>
                  <a:pt x="140" y="194"/>
                  <a:pt x="140" y="190"/>
                  <a:pt x="139" y="184"/>
                </a:cubicBezTo>
                <a:cubicBezTo>
                  <a:pt x="137" y="180"/>
                  <a:pt x="135" y="178"/>
                  <a:pt x="136" y="174"/>
                </a:cubicBezTo>
                <a:cubicBezTo>
                  <a:pt x="142" y="158"/>
                  <a:pt x="139" y="141"/>
                  <a:pt x="147" y="126"/>
                </a:cubicBezTo>
                <a:cubicBezTo>
                  <a:pt x="152" y="117"/>
                  <a:pt x="159" y="109"/>
                  <a:pt x="167" y="102"/>
                </a:cubicBezTo>
                <a:cubicBezTo>
                  <a:pt x="170" y="99"/>
                  <a:pt x="180" y="99"/>
                  <a:pt x="184" y="98"/>
                </a:cubicBezTo>
                <a:cubicBezTo>
                  <a:pt x="192" y="96"/>
                  <a:pt x="199" y="92"/>
                  <a:pt x="205" y="88"/>
                </a:cubicBezTo>
                <a:cubicBezTo>
                  <a:pt x="213" y="84"/>
                  <a:pt x="219" y="79"/>
                  <a:pt x="225" y="73"/>
                </a:cubicBezTo>
                <a:cubicBezTo>
                  <a:pt x="228" y="71"/>
                  <a:pt x="229" y="70"/>
                  <a:pt x="233" y="71"/>
                </a:cubicBezTo>
                <a:cubicBezTo>
                  <a:pt x="239" y="72"/>
                  <a:pt x="245" y="74"/>
                  <a:pt x="251" y="77"/>
                </a:cubicBezTo>
                <a:cubicBezTo>
                  <a:pt x="242" y="84"/>
                  <a:pt x="236" y="94"/>
                  <a:pt x="228" y="102"/>
                </a:cubicBezTo>
                <a:cubicBezTo>
                  <a:pt x="221" y="108"/>
                  <a:pt x="211" y="112"/>
                  <a:pt x="202" y="115"/>
                </a:cubicBezTo>
                <a:cubicBezTo>
                  <a:pt x="183" y="122"/>
                  <a:pt x="163" y="128"/>
                  <a:pt x="144" y="136"/>
                </a:cubicBezTo>
                <a:cubicBezTo>
                  <a:pt x="157" y="131"/>
                  <a:pt x="171" y="127"/>
                  <a:pt x="185" y="123"/>
                </a:cubicBezTo>
                <a:cubicBezTo>
                  <a:pt x="200" y="118"/>
                  <a:pt x="216" y="115"/>
                  <a:pt x="229" y="106"/>
                </a:cubicBezTo>
                <a:cubicBezTo>
                  <a:pt x="236" y="100"/>
                  <a:pt x="241" y="92"/>
                  <a:pt x="248" y="86"/>
                </a:cubicBezTo>
                <a:cubicBezTo>
                  <a:pt x="259" y="75"/>
                  <a:pt x="274" y="71"/>
                  <a:pt x="288" y="69"/>
                </a:cubicBezTo>
                <a:cubicBezTo>
                  <a:pt x="283" y="84"/>
                  <a:pt x="282" y="99"/>
                  <a:pt x="271" y="111"/>
                </a:cubicBezTo>
                <a:cubicBezTo>
                  <a:pt x="265" y="117"/>
                  <a:pt x="260" y="122"/>
                  <a:pt x="254" y="128"/>
                </a:cubicBezTo>
                <a:cubicBezTo>
                  <a:pt x="249" y="126"/>
                  <a:pt x="244" y="126"/>
                  <a:pt x="238" y="126"/>
                </a:cubicBezTo>
                <a:cubicBezTo>
                  <a:pt x="232" y="126"/>
                  <a:pt x="226" y="127"/>
                  <a:pt x="221" y="130"/>
                </a:cubicBezTo>
                <a:cubicBezTo>
                  <a:pt x="215" y="134"/>
                  <a:pt x="210" y="137"/>
                  <a:pt x="203" y="138"/>
                </a:cubicBezTo>
                <a:cubicBezTo>
                  <a:pt x="190" y="139"/>
                  <a:pt x="177" y="136"/>
                  <a:pt x="163" y="137"/>
                </a:cubicBezTo>
                <a:cubicBezTo>
                  <a:pt x="177" y="137"/>
                  <a:pt x="190" y="141"/>
                  <a:pt x="204" y="140"/>
                </a:cubicBezTo>
                <a:cubicBezTo>
                  <a:pt x="199" y="143"/>
                  <a:pt x="195" y="147"/>
                  <a:pt x="192" y="151"/>
                </a:cubicBezTo>
                <a:cubicBezTo>
                  <a:pt x="188" y="157"/>
                  <a:pt x="187" y="164"/>
                  <a:pt x="183" y="170"/>
                </a:cubicBezTo>
                <a:cubicBezTo>
                  <a:pt x="173" y="181"/>
                  <a:pt x="158" y="186"/>
                  <a:pt x="146" y="195"/>
                </a:cubicBezTo>
                <a:cubicBezTo>
                  <a:pt x="155" y="188"/>
                  <a:pt x="165" y="183"/>
                  <a:pt x="175" y="177"/>
                </a:cubicBezTo>
                <a:cubicBezTo>
                  <a:pt x="180" y="174"/>
                  <a:pt x="185" y="170"/>
                  <a:pt x="187" y="165"/>
                </a:cubicBezTo>
                <a:cubicBezTo>
                  <a:pt x="190" y="159"/>
                  <a:pt x="192" y="154"/>
                  <a:pt x="196" y="149"/>
                </a:cubicBezTo>
                <a:cubicBezTo>
                  <a:pt x="202" y="143"/>
                  <a:pt x="209" y="140"/>
                  <a:pt x="216" y="137"/>
                </a:cubicBezTo>
                <a:cubicBezTo>
                  <a:pt x="227" y="131"/>
                  <a:pt x="237" y="129"/>
                  <a:pt x="249" y="132"/>
                </a:cubicBezTo>
                <a:cubicBezTo>
                  <a:pt x="234" y="147"/>
                  <a:pt x="219" y="165"/>
                  <a:pt x="213" y="186"/>
                </a:cubicBezTo>
                <a:cubicBezTo>
                  <a:pt x="223" y="157"/>
                  <a:pt x="248" y="140"/>
                  <a:pt x="270" y="121"/>
                </a:cubicBezTo>
                <a:cubicBezTo>
                  <a:pt x="272" y="126"/>
                  <a:pt x="272" y="131"/>
                  <a:pt x="271" y="136"/>
                </a:cubicBezTo>
                <a:cubicBezTo>
                  <a:pt x="270" y="138"/>
                  <a:pt x="269" y="140"/>
                  <a:pt x="269" y="143"/>
                </a:cubicBezTo>
                <a:cubicBezTo>
                  <a:pt x="270" y="153"/>
                  <a:pt x="274" y="164"/>
                  <a:pt x="274" y="175"/>
                </a:cubicBezTo>
                <a:cubicBezTo>
                  <a:pt x="275" y="165"/>
                  <a:pt x="273" y="155"/>
                  <a:pt x="273" y="145"/>
                </a:cubicBezTo>
                <a:cubicBezTo>
                  <a:pt x="273" y="139"/>
                  <a:pt x="275" y="137"/>
                  <a:pt x="277" y="133"/>
                </a:cubicBezTo>
                <a:cubicBezTo>
                  <a:pt x="278" y="128"/>
                  <a:pt x="277" y="124"/>
                  <a:pt x="277" y="120"/>
                </a:cubicBezTo>
                <a:cubicBezTo>
                  <a:pt x="276" y="115"/>
                  <a:pt x="279" y="113"/>
                  <a:pt x="283" y="109"/>
                </a:cubicBezTo>
                <a:cubicBezTo>
                  <a:pt x="287" y="103"/>
                  <a:pt x="290" y="97"/>
                  <a:pt x="292" y="90"/>
                </a:cubicBezTo>
                <a:cubicBezTo>
                  <a:pt x="298" y="103"/>
                  <a:pt x="295" y="116"/>
                  <a:pt x="292" y="129"/>
                </a:cubicBezTo>
                <a:cubicBezTo>
                  <a:pt x="290" y="139"/>
                  <a:pt x="300" y="149"/>
                  <a:pt x="302" y="158"/>
                </a:cubicBezTo>
                <a:cubicBezTo>
                  <a:pt x="301" y="149"/>
                  <a:pt x="292" y="139"/>
                  <a:pt x="295" y="130"/>
                </a:cubicBezTo>
                <a:cubicBezTo>
                  <a:pt x="299" y="118"/>
                  <a:pt x="302" y="106"/>
                  <a:pt x="300" y="93"/>
                </a:cubicBezTo>
                <a:cubicBezTo>
                  <a:pt x="299" y="88"/>
                  <a:pt x="295" y="83"/>
                  <a:pt x="296" y="79"/>
                </a:cubicBezTo>
                <a:cubicBezTo>
                  <a:pt x="299" y="73"/>
                  <a:pt x="301" y="67"/>
                  <a:pt x="305" y="62"/>
                </a:cubicBezTo>
                <a:cubicBezTo>
                  <a:pt x="312" y="50"/>
                  <a:pt x="323" y="42"/>
                  <a:pt x="334" y="34"/>
                </a:cubicBezTo>
                <a:cubicBezTo>
                  <a:pt x="336" y="38"/>
                  <a:pt x="337" y="42"/>
                  <a:pt x="338" y="46"/>
                </a:cubicBezTo>
                <a:cubicBezTo>
                  <a:pt x="339" y="48"/>
                  <a:pt x="340" y="51"/>
                  <a:pt x="341" y="53"/>
                </a:cubicBezTo>
                <a:cubicBezTo>
                  <a:pt x="340" y="54"/>
                  <a:pt x="338" y="55"/>
                  <a:pt x="337" y="57"/>
                </a:cubicBezTo>
                <a:cubicBezTo>
                  <a:pt x="330" y="63"/>
                  <a:pt x="325" y="70"/>
                  <a:pt x="325" y="79"/>
                </a:cubicBezTo>
                <a:cubicBezTo>
                  <a:pt x="325" y="94"/>
                  <a:pt x="314" y="108"/>
                  <a:pt x="307" y="120"/>
                </a:cubicBezTo>
                <a:cubicBezTo>
                  <a:pt x="313" y="111"/>
                  <a:pt x="321" y="102"/>
                  <a:pt x="326" y="93"/>
                </a:cubicBezTo>
                <a:cubicBezTo>
                  <a:pt x="329" y="86"/>
                  <a:pt x="329" y="80"/>
                  <a:pt x="331" y="73"/>
                </a:cubicBezTo>
                <a:cubicBezTo>
                  <a:pt x="333" y="68"/>
                  <a:pt x="339" y="63"/>
                  <a:pt x="344" y="60"/>
                </a:cubicBezTo>
                <a:cubicBezTo>
                  <a:pt x="351" y="78"/>
                  <a:pt x="354" y="97"/>
                  <a:pt x="349" y="116"/>
                </a:cubicBezTo>
                <a:cubicBezTo>
                  <a:pt x="347" y="125"/>
                  <a:pt x="343" y="132"/>
                  <a:pt x="337" y="138"/>
                </a:cubicBezTo>
                <a:cubicBezTo>
                  <a:pt x="329" y="146"/>
                  <a:pt x="322" y="156"/>
                  <a:pt x="318" y="167"/>
                </a:cubicBezTo>
                <a:cubicBezTo>
                  <a:pt x="318" y="166"/>
                  <a:pt x="318" y="166"/>
                  <a:pt x="317" y="165"/>
                </a:cubicBezTo>
                <a:cubicBezTo>
                  <a:pt x="307" y="169"/>
                  <a:pt x="297" y="173"/>
                  <a:pt x="288" y="179"/>
                </a:cubicBezTo>
                <a:cubicBezTo>
                  <a:pt x="285" y="181"/>
                  <a:pt x="282" y="183"/>
                  <a:pt x="280" y="185"/>
                </a:cubicBezTo>
                <a:cubicBezTo>
                  <a:pt x="277" y="188"/>
                  <a:pt x="277" y="187"/>
                  <a:pt x="273" y="187"/>
                </a:cubicBezTo>
                <a:cubicBezTo>
                  <a:pt x="267" y="186"/>
                  <a:pt x="260" y="185"/>
                  <a:pt x="255" y="187"/>
                </a:cubicBezTo>
                <a:cubicBezTo>
                  <a:pt x="249" y="189"/>
                  <a:pt x="245" y="193"/>
                  <a:pt x="240" y="196"/>
                </a:cubicBezTo>
                <a:cubicBezTo>
                  <a:pt x="235" y="200"/>
                  <a:pt x="230" y="200"/>
                  <a:pt x="224" y="200"/>
                </a:cubicBezTo>
                <a:cubicBezTo>
                  <a:pt x="212" y="200"/>
                  <a:pt x="200" y="198"/>
                  <a:pt x="189" y="199"/>
                </a:cubicBezTo>
                <a:cubicBezTo>
                  <a:pt x="203" y="198"/>
                  <a:pt x="219" y="204"/>
                  <a:pt x="233" y="202"/>
                </a:cubicBezTo>
                <a:cubicBezTo>
                  <a:pt x="241" y="200"/>
                  <a:pt x="247" y="193"/>
                  <a:pt x="255" y="190"/>
                </a:cubicBezTo>
                <a:cubicBezTo>
                  <a:pt x="261" y="189"/>
                  <a:pt x="268" y="190"/>
                  <a:pt x="274" y="191"/>
                </a:cubicBezTo>
                <a:cubicBezTo>
                  <a:pt x="267" y="199"/>
                  <a:pt x="264" y="208"/>
                  <a:pt x="258" y="216"/>
                </a:cubicBezTo>
                <a:cubicBezTo>
                  <a:pt x="252" y="223"/>
                  <a:pt x="245" y="228"/>
                  <a:pt x="237" y="233"/>
                </a:cubicBezTo>
                <a:cubicBezTo>
                  <a:pt x="237" y="228"/>
                  <a:pt x="221" y="229"/>
                  <a:pt x="218" y="230"/>
                </a:cubicBezTo>
                <a:cubicBezTo>
                  <a:pt x="207" y="232"/>
                  <a:pt x="200" y="227"/>
                  <a:pt x="190" y="225"/>
                </a:cubicBezTo>
                <a:cubicBezTo>
                  <a:pt x="197" y="227"/>
                  <a:pt x="206" y="233"/>
                  <a:pt x="213" y="232"/>
                </a:cubicBezTo>
                <a:cubicBezTo>
                  <a:pt x="222" y="231"/>
                  <a:pt x="228" y="230"/>
                  <a:pt x="235" y="235"/>
                </a:cubicBezTo>
                <a:cubicBezTo>
                  <a:pt x="213" y="249"/>
                  <a:pt x="189" y="262"/>
                  <a:pt x="166" y="277"/>
                </a:cubicBezTo>
                <a:cubicBezTo>
                  <a:pt x="192" y="261"/>
                  <a:pt x="219" y="249"/>
                  <a:pt x="244" y="232"/>
                </a:cubicBezTo>
                <a:cubicBezTo>
                  <a:pt x="251" y="228"/>
                  <a:pt x="257" y="223"/>
                  <a:pt x="262" y="217"/>
                </a:cubicBezTo>
                <a:cubicBezTo>
                  <a:pt x="267" y="210"/>
                  <a:pt x="271" y="202"/>
                  <a:pt x="276" y="196"/>
                </a:cubicBezTo>
                <a:cubicBezTo>
                  <a:pt x="286" y="184"/>
                  <a:pt x="300" y="178"/>
                  <a:pt x="315" y="173"/>
                </a:cubicBezTo>
                <a:cubicBezTo>
                  <a:pt x="310" y="187"/>
                  <a:pt x="306" y="201"/>
                  <a:pt x="304" y="215"/>
                </a:cubicBezTo>
                <a:cubicBezTo>
                  <a:pt x="303" y="221"/>
                  <a:pt x="304" y="226"/>
                  <a:pt x="298" y="228"/>
                </a:cubicBezTo>
                <a:cubicBezTo>
                  <a:pt x="292" y="231"/>
                  <a:pt x="286" y="234"/>
                  <a:pt x="281" y="239"/>
                </a:cubicBezTo>
                <a:cubicBezTo>
                  <a:pt x="272" y="248"/>
                  <a:pt x="269" y="260"/>
                  <a:pt x="259" y="268"/>
                </a:cubicBezTo>
                <a:cubicBezTo>
                  <a:pt x="248" y="275"/>
                  <a:pt x="237" y="280"/>
                  <a:pt x="227" y="288"/>
                </a:cubicBezTo>
                <a:cubicBezTo>
                  <a:pt x="240" y="279"/>
                  <a:pt x="256" y="275"/>
                  <a:pt x="268" y="264"/>
                </a:cubicBezTo>
                <a:cubicBezTo>
                  <a:pt x="274" y="258"/>
                  <a:pt x="276" y="249"/>
                  <a:pt x="282" y="244"/>
                </a:cubicBezTo>
                <a:cubicBezTo>
                  <a:pt x="287" y="239"/>
                  <a:pt x="294" y="235"/>
                  <a:pt x="301" y="233"/>
                </a:cubicBezTo>
                <a:cubicBezTo>
                  <a:pt x="299" y="246"/>
                  <a:pt x="298" y="259"/>
                  <a:pt x="297" y="272"/>
                </a:cubicBezTo>
                <a:cubicBezTo>
                  <a:pt x="296" y="274"/>
                  <a:pt x="296" y="276"/>
                  <a:pt x="296" y="279"/>
                </a:cubicBezTo>
                <a:cubicBezTo>
                  <a:pt x="295" y="280"/>
                  <a:pt x="293" y="282"/>
                  <a:pt x="292" y="283"/>
                </a:cubicBezTo>
                <a:cubicBezTo>
                  <a:pt x="288" y="288"/>
                  <a:pt x="284" y="292"/>
                  <a:pt x="281" y="297"/>
                </a:cubicBezTo>
                <a:cubicBezTo>
                  <a:pt x="280" y="300"/>
                  <a:pt x="277" y="300"/>
                  <a:pt x="273" y="302"/>
                </a:cubicBezTo>
                <a:cubicBezTo>
                  <a:pt x="269" y="303"/>
                  <a:pt x="266" y="306"/>
                  <a:pt x="264" y="310"/>
                </a:cubicBezTo>
                <a:cubicBezTo>
                  <a:pt x="259" y="318"/>
                  <a:pt x="249" y="320"/>
                  <a:pt x="241" y="324"/>
                </a:cubicBezTo>
                <a:cubicBezTo>
                  <a:pt x="248" y="321"/>
                  <a:pt x="259" y="320"/>
                  <a:pt x="264" y="313"/>
                </a:cubicBezTo>
                <a:cubicBezTo>
                  <a:pt x="268" y="307"/>
                  <a:pt x="272" y="304"/>
                  <a:pt x="279" y="302"/>
                </a:cubicBezTo>
                <a:cubicBezTo>
                  <a:pt x="277" y="308"/>
                  <a:pt x="277" y="313"/>
                  <a:pt x="276" y="319"/>
                </a:cubicBezTo>
                <a:cubicBezTo>
                  <a:pt x="275" y="325"/>
                  <a:pt x="272" y="330"/>
                  <a:pt x="268" y="335"/>
                </a:cubicBezTo>
                <a:cubicBezTo>
                  <a:pt x="261" y="345"/>
                  <a:pt x="252" y="354"/>
                  <a:pt x="246" y="364"/>
                </a:cubicBezTo>
                <a:cubicBezTo>
                  <a:pt x="255" y="351"/>
                  <a:pt x="270" y="339"/>
                  <a:pt x="276" y="324"/>
                </a:cubicBezTo>
                <a:cubicBezTo>
                  <a:pt x="279" y="316"/>
                  <a:pt x="279" y="307"/>
                  <a:pt x="282" y="300"/>
                </a:cubicBezTo>
                <a:cubicBezTo>
                  <a:pt x="286" y="293"/>
                  <a:pt x="291" y="288"/>
                  <a:pt x="296" y="283"/>
                </a:cubicBezTo>
                <a:cubicBezTo>
                  <a:pt x="295" y="293"/>
                  <a:pt x="295" y="304"/>
                  <a:pt x="295" y="315"/>
                </a:cubicBezTo>
                <a:cubicBezTo>
                  <a:pt x="296" y="298"/>
                  <a:pt x="298" y="280"/>
                  <a:pt x="301" y="263"/>
                </a:cubicBezTo>
                <a:cubicBezTo>
                  <a:pt x="307" y="269"/>
                  <a:pt x="308" y="275"/>
                  <a:pt x="312" y="283"/>
                </a:cubicBezTo>
                <a:cubicBezTo>
                  <a:pt x="315" y="291"/>
                  <a:pt x="325" y="297"/>
                  <a:pt x="330" y="304"/>
                </a:cubicBezTo>
                <a:cubicBezTo>
                  <a:pt x="327" y="299"/>
                  <a:pt x="322" y="294"/>
                  <a:pt x="318" y="289"/>
                </a:cubicBezTo>
                <a:cubicBezTo>
                  <a:pt x="313" y="284"/>
                  <a:pt x="313" y="279"/>
                  <a:pt x="310" y="272"/>
                </a:cubicBezTo>
                <a:cubicBezTo>
                  <a:pt x="308" y="267"/>
                  <a:pt x="305" y="264"/>
                  <a:pt x="301" y="260"/>
                </a:cubicBezTo>
                <a:cubicBezTo>
                  <a:pt x="302" y="251"/>
                  <a:pt x="304" y="243"/>
                  <a:pt x="306" y="234"/>
                </a:cubicBezTo>
                <a:cubicBezTo>
                  <a:pt x="309" y="237"/>
                  <a:pt x="311" y="241"/>
                  <a:pt x="313" y="245"/>
                </a:cubicBezTo>
                <a:cubicBezTo>
                  <a:pt x="314" y="249"/>
                  <a:pt x="314" y="252"/>
                  <a:pt x="316" y="256"/>
                </a:cubicBezTo>
                <a:cubicBezTo>
                  <a:pt x="322" y="265"/>
                  <a:pt x="330" y="272"/>
                  <a:pt x="334" y="282"/>
                </a:cubicBezTo>
                <a:cubicBezTo>
                  <a:pt x="331" y="272"/>
                  <a:pt x="323" y="264"/>
                  <a:pt x="319" y="255"/>
                </a:cubicBezTo>
                <a:cubicBezTo>
                  <a:pt x="317" y="251"/>
                  <a:pt x="317" y="248"/>
                  <a:pt x="317" y="244"/>
                </a:cubicBezTo>
                <a:cubicBezTo>
                  <a:pt x="315" y="239"/>
                  <a:pt x="312" y="234"/>
                  <a:pt x="309" y="229"/>
                </a:cubicBezTo>
                <a:cubicBezTo>
                  <a:pt x="306" y="225"/>
                  <a:pt x="309" y="219"/>
                  <a:pt x="311" y="214"/>
                </a:cubicBezTo>
                <a:cubicBezTo>
                  <a:pt x="312" y="207"/>
                  <a:pt x="315" y="200"/>
                  <a:pt x="317" y="193"/>
                </a:cubicBezTo>
                <a:cubicBezTo>
                  <a:pt x="321" y="180"/>
                  <a:pt x="327" y="168"/>
                  <a:pt x="334" y="157"/>
                </a:cubicBezTo>
                <a:cubicBezTo>
                  <a:pt x="340" y="164"/>
                  <a:pt x="340" y="170"/>
                  <a:pt x="342" y="178"/>
                </a:cubicBezTo>
                <a:cubicBezTo>
                  <a:pt x="344" y="188"/>
                  <a:pt x="352" y="195"/>
                  <a:pt x="356" y="204"/>
                </a:cubicBezTo>
                <a:cubicBezTo>
                  <a:pt x="353" y="196"/>
                  <a:pt x="346" y="188"/>
                  <a:pt x="346" y="179"/>
                </a:cubicBezTo>
                <a:cubicBezTo>
                  <a:pt x="345" y="173"/>
                  <a:pt x="346" y="167"/>
                  <a:pt x="344" y="161"/>
                </a:cubicBezTo>
                <a:cubicBezTo>
                  <a:pt x="342" y="158"/>
                  <a:pt x="341" y="155"/>
                  <a:pt x="339" y="152"/>
                </a:cubicBezTo>
                <a:cubicBezTo>
                  <a:pt x="342" y="149"/>
                  <a:pt x="345" y="147"/>
                  <a:pt x="348" y="144"/>
                </a:cubicBezTo>
                <a:cubicBezTo>
                  <a:pt x="357" y="135"/>
                  <a:pt x="362" y="124"/>
                  <a:pt x="365" y="112"/>
                </a:cubicBezTo>
                <a:cubicBezTo>
                  <a:pt x="368" y="119"/>
                  <a:pt x="372" y="126"/>
                  <a:pt x="377" y="132"/>
                </a:cubicBezTo>
                <a:cubicBezTo>
                  <a:pt x="379" y="136"/>
                  <a:pt x="382" y="139"/>
                  <a:pt x="385" y="142"/>
                </a:cubicBezTo>
                <a:cubicBezTo>
                  <a:pt x="383" y="145"/>
                  <a:pt x="381" y="149"/>
                  <a:pt x="380" y="153"/>
                </a:cubicBezTo>
                <a:cubicBezTo>
                  <a:pt x="378" y="161"/>
                  <a:pt x="380" y="169"/>
                  <a:pt x="377" y="176"/>
                </a:cubicBezTo>
                <a:cubicBezTo>
                  <a:pt x="374" y="184"/>
                  <a:pt x="371" y="191"/>
                  <a:pt x="369" y="198"/>
                </a:cubicBezTo>
                <a:cubicBezTo>
                  <a:pt x="374" y="188"/>
                  <a:pt x="380" y="178"/>
                  <a:pt x="383" y="167"/>
                </a:cubicBezTo>
                <a:cubicBezTo>
                  <a:pt x="383" y="166"/>
                  <a:pt x="383" y="164"/>
                  <a:pt x="384" y="163"/>
                </a:cubicBezTo>
                <a:cubicBezTo>
                  <a:pt x="384" y="160"/>
                  <a:pt x="384" y="156"/>
                  <a:pt x="385" y="153"/>
                </a:cubicBezTo>
                <a:cubicBezTo>
                  <a:pt x="386" y="151"/>
                  <a:pt x="390" y="148"/>
                  <a:pt x="390" y="146"/>
                </a:cubicBezTo>
                <a:cubicBezTo>
                  <a:pt x="396" y="151"/>
                  <a:pt x="402" y="155"/>
                  <a:pt x="409" y="159"/>
                </a:cubicBezTo>
                <a:cubicBezTo>
                  <a:pt x="413" y="162"/>
                  <a:pt x="413" y="161"/>
                  <a:pt x="411" y="166"/>
                </a:cubicBezTo>
                <a:cubicBezTo>
                  <a:pt x="410" y="169"/>
                  <a:pt x="408" y="172"/>
                  <a:pt x="407" y="175"/>
                </a:cubicBezTo>
                <a:cubicBezTo>
                  <a:pt x="404" y="183"/>
                  <a:pt x="402" y="190"/>
                  <a:pt x="401" y="197"/>
                </a:cubicBezTo>
                <a:cubicBezTo>
                  <a:pt x="396" y="200"/>
                  <a:pt x="391" y="203"/>
                  <a:pt x="386" y="207"/>
                </a:cubicBezTo>
                <a:cubicBezTo>
                  <a:pt x="384" y="209"/>
                  <a:pt x="382" y="213"/>
                  <a:pt x="379" y="212"/>
                </a:cubicBezTo>
                <a:cubicBezTo>
                  <a:pt x="376" y="212"/>
                  <a:pt x="373" y="211"/>
                  <a:pt x="369" y="211"/>
                </a:cubicBezTo>
                <a:cubicBezTo>
                  <a:pt x="362" y="212"/>
                  <a:pt x="356" y="215"/>
                  <a:pt x="350" y="219"/>
                </a:cubicBezTo>
                <a:cubicBezTo>
                  <a:pt x="339" y="227"/>
                  <a:pt x="322" y="222"/>
                  <a:pt x="310" y="223"/>
                </a:cubicBezTo>
                <a:cubicBezTo>
                  <a:pt x="321" y="223"/>
                  <a:pt x="332" y="226"/>
                  <a:pt x="343" y="225"/>
                </a:cubicBezTo>
                <a:cubicBezTo>
                  <a:pt x="349" y="225"/>
                  <a:pt x="354" y="221"/>
                  <a:pt x="360" y="219"/>
                </a:cubicBezTo>
                <a:cubicBezTo>
                  <a:pt x="365" y="216"/>
                  <a:pt x="372" y="217"/>
                  <a:pt x="377" y="218"/>
                </a:cubicBezTo>
                <a:cubicBezTo>
                  <a:pt x="373" y="228"/>
                  <a:pt x="368" y="235"/>
                  <a:pt x="360" y="243"/>
                </a:cubicBezTo>
                <a:cubicBezTo>
                  <a:pt x="354" y="249"/>
                  <a:pt x="346" y="256"/>
                  <a:pt x="339" y="262"/>
                </a:cubicBezTo>
                <a:cubicBezTo>
                  <a:pt x="351" y="253"/>
                  <a:pt x="364" y="244"/>
                  <a:pt x="374" y="233"/>
                </a:cubicBezTo>
                <a:cubicBezTo>
                  <a:pt x="379" y="227"/>
                  <a:pt x="381" y="220"/>
                  <a:pt x="386" y="215"/>
                </a:cubicBezTo>
                <a:cubicBezTo>
                  <a:pt x="390" y="210"/>
                  <a:pt x="395" y="207"/>
                  <a:pt x="401" y="205"/>
                </a:cubicBezTo>
                <a:cubicBezTo>
                  <a:pt x="401" y="212"/>
                  <a:pt x="403" y="220"/>
                  <a:pt x="404" y="227"/>
                </a:cubicBezTo>
                <a:cubicBezTo>
                  <a:pt x="404" y="238"/>
                  <a:pt x="399" y="250"/>
                  <a:pt x="396" y="260"/>
                </a:cubicBezTo>
                <a:cubicBezTo>
                  <a:pt x="390" y="262"/>
                  <a:pt x="386" y="264"/>
                  <a:pt x="382" y="270"/>
                </a:cubicBezTo>
                <a:cubicBezTo>
                  <a:pt x="378" y="277"/>
                  <a:pt x="369" y="278"/>
                  <a:pt x="362" y="282"/>
                </a:cubicBezTo>
                <a:cubicBezTo>
                  <a:pt x="368" y="279"/>
                  <a:pt x="377" y="278"/>
                  <a:pt x="382" y="273"/>
                </a:cubicBezTo>
                <a:cubicBezTo>
                  <a:pt x="386" y="267"/>
                  <a:pt x="389" y="266"/>
                  <a:pt x="395" y="263"/>
                </a:cubicBezTo>
                <a:cubicBezTo>
                  <a:pt x="389" y="284"/>
                  <a:pt x="383" y="306"/>
                  <a:pt x="385" y="327"/>
                </a:cubicBezTo>
                <a:cubicBezTo>
                  <a:pt x="384" y="296"/>
                  <a:pt x="397" y="269"/>
                  <a:pt x="406" y="240"/>
                </a:cubicBezTo>
                <a:cubicBezTo>
                  <a:pt x="409" y="229"/>
                  <a:pt x="407" y="222"/>
                  <a:pt x="406" y="211"/>
                </a:cubicBezTo>
                <a:cubicBezTo>
                  <a:pt x="405" y="194"/>
                  <a:pt x="411" y="179"/>
                  <a:pt x="419" y="165"/>
                </a:cubicBezTo>
                <a:cubicBezTo>
                  <a:pt x="425" y="169"/>
                  <a:pt x="430" y="176"/>
                  <a:pt x="434" y="182"/>
                </a:cubicBezTo>
                <a:cubicBezTo>
                  <a:pt x="437" y="187"/>
                  <a:pt x="441" y="190"/>
                  <a:pt x="440" y="196"/>
                </a:cubicBezTo>
                <a:cubicBezTo>
                  <a:pt x="439" y="203"/>
                  <a:pt x="438" y="210"/>
                  <a:pt x="439" y="216"/>
                </a:cubicBezTo>
                <a:cubicBezTo>
                  <a:pt x="439" y="222"/>
                  <a:pt x="441" y="228"/>
                  <a:pt x="443" y="234"/>
                </a:cubicBezTo>
                <a:cubicBezTo>
                  <a:pt x="444" y="239"/>
                  <a:pt x="441" y="246"/>
                  <a:pt x="439" y="251"/>
                </a:cubicBezTo>
                <a:cubicBezTo>
                  <a:pt x="435" y="263"/>
                  <a:pt x="429" y="275"/>
                  <a:pt x="429" y="288"/>
                </a:cubicBezTo>
                <a:cubicBezTo>
                  <a:pt x="430" y="273"/>
                  <a:pt x="439" y="259"/>
                  <a:pt x="444" y="245"/>
                </a:cubicBezTo>
                <a:cubicBezTo>
                  <a:pt x="447" y="237"/>
                  <a:pt x="446" y="232"/>
                  <a:pt x="444" y="224"/>
                </a:cubicBezTo>
                <a:cubicBezTo>
                  <a:pt x="442" y="216"/>
                  <a:pt x="443" y="207"/>
                  <a:pt x="445" y="198"/>
                </a:cubicBezTo>
                <a:cubicBezTo>
                  <a:pt x="461" y="223"/>
                  <a:pt x="476" y="254"/>
                  <a:pt x="501" y="272"/>
                </a:cubicBezTo>
                <a:cubicBezTo>
                  <a:pt x="489" y="262"/>
                  <a:pt x="480" y="248"/>
                  <a:pt x="472" y="235"/>
                </a:cubicBezTo>
                <a:cubicBezTo>
                  <a:pt x="462" y="218"/>
                  <a:pt x="453" y="200"/>
                  <a:pt x="443" y="183"/>
                </a:cubicBezTo>
                <a:cubicBezTo>
                  <a:pt x="461" y="181"/>
                  <a:pt x="483" y="187"/>
                  <a:pt x="493" y="204"/>
                </a:cubicBezTo>
                <a:cubicBezTo>
                  <a:pt x="496" y="210"/>
                  <a:pt x="495" y="215"/>
                  <a:pt x="496" y="222"/>
                </a:cubicBezTo>
                <a:cubicBezTo>
                  <a:pt x="498" y="231"/>
                  <a:pt x="506" y="238"/>
                  <a:pt x="509" y="246"/>
                </a:cubicBezTo>
                <a:cubicBezTo>
                  <a:pt x="506" y="238"/>
                  <a:pt x="499" y="230"/>
                  <a:pt x="498" y="222"/>
                </a:cubicBezTo>
                <a:cubicBezTo>
                  <a:pt x="497" y="215"/>
                  <a:pt x="498" y="209"/>
                  <a:pt x="495" y="202"/>
                </a:cubicBezTo>
                <a:cubicBezTo>
                  <a:pt x="505" y="207"/>
                  <a:pt x="517" y="207"/>
                  <a:pt x="528" y="207"/>
                </a:cubicBezTo>
                <a:cubicBezTo>
                  <a:pt x="538" y="207"/>
                  <a:pt x="548" y="208"/>
                  <a:pt x="558" y="210"/>
                </a:cubicBezTo>
                <a:cubicBezTo>
                  <a:pt x="543" y="206"/>
                  <a:pt x="527" y="206"/>
                  <a:pt x="512" y="204"/>
                </a:cubicBezTo>
                <a:cubicBezTo>
                  <a:pt x="498" y="201"/>
                  <a:pt x="492" y="196"/>
                  <a:pt x="481" y="187"/>
                </a:cubicBezTo>
                <a:cubicBezTo>
                  <a:pt x="487" y="184"/>
                  <a:pt x="494" y="181"/>
                  <a:pt x="501" y="183"/>
                </a:cubicBezTo>
                <a:cubicBezTo>
                  <a:pt x="505" y="183"/>
                  <a:pt x="508" y="184"/>
                  <a:pt x="511" y="185"/>
                </a:cubicBezTo>
                <a:cubicBezTo>
                  <a:pt x="525" y="186"/>
                  <a:pt x="538" y="176"/>
                  <a:pt x="551" y="173"/>
                </a:cubicBezTo>
                <a:cubicBezTo>
                  <a:pt x="536" y="175"/>
                  <a:pt x="522" y="185"/>
                  <a:pt x="507" y="180"/>
                </a:cubicBezTo>
                <a:cubicBezTo>
                  <a:pt x="497" y="176"/>
                  <a:pt x="487" y="177"/>
                  <a:pt x="477" y="182"/>
                </a:cubicBezTo>
                <a:cubicBezTo>
                  <a:pt x="473" y="184"/>
                  <a:pt x="467" y="179"/>
                  <a:pt x="462" y="178"/>
                </a:cubicBezTo>
                <a:cubicBezTo>
                  <a:pt x="456" y="177"/>
                  <a:pt x="450" y="176"/>
                  <a:pt x="444" y="176"/>
                </a:cubicBezTo>
                <a:cubicBezTo>
                  <a:pt x="442" y="176"/>
                  <a:pt x="440" y="176"/>
                  <a:pt x="439" y="176"/>
                </a:cubicBezTo>
                <a:cubicBezTo>
                  <a:pt x="437" y="174"/>
                  <a:pt x="436" y="172"/>
                  <a:pt x="435" y="170"/>
                </a:cubicBezTo>
                <a:cubicBezTo>
                  <a:pt x="432" y="166"/>
                  <a:pt x="429" y="163"/>
                  <a:pt x="426" y="160"/>
                </a:cubicBezTo>
                <a:cubicBezTo>
                  <a:pt x="418" y="153"/>
                  <a:pt x="410" y="149"/>
                  <a:pt x="402" y="143"/>
                </a:cubicBezTo>
                <a:cubicBezTo>
                  <a:pt x="384" y="129"/>
                  <a:pt x="376" y="107"/>
                  <a:pt x="369" y="85"/>
                </a:cubicBezTo>
                <a:cubicBezTo>
                  <a:pt x="391" y="88"/>
                  <a:pt x="411" y="97"/>
                  <a:pt x="427" y="112"/>
                </a:cubicBezTo>
                <a:cubicBezTo>
                  <a:pt x="431" y="115"/>
                  <a:pt x="434" y="119"/>
                  <a:pt x="436" y="123"/>
                </a:cubicBezTo>
                <a:cubicBezTo>
                  <a:pt x="439" y="129"/>
                  <a:pt x="438" y="134"/>
                  <a:pt x="440" y="139"/>
                </a:cubicBezTo>
                <a:cubicBezTo>
                  <a:pt x="443" y="148"/>
                  <a:pt x="449" y="155"/>
                  <a:pt x="453" y="163"/>
                </a:cubicBezTo>
                <a:cubicBezTo>
                  <a:pt x="451" y="158"/>
                  <a:pt x="449" y="153"/>
                  <a:pt x="447" y="149"/>
                </a:cubicBezTo>
                <a:cubicBezTo>
                  <a:pt x="445" y="145"/>
                  <a:pt x="443" y="141"/>
                  <a:pt x="442" y="137"/>
                </a:cubicBezTo>
                <a:cubicBezTo>
                  <a:pt x="442" y="133"/>
                  <a:pt x="442" y="129"/>
                  <a:pt x="441" y="125"/>
                </a:cubicBezTo>
                <a:cubicBezTo>
                  <a:pt x="452" y="135"/>
                  <a:pt x="468" y="137"/>
                  <a:pt x="481" y="141"/>
                </a:cubicBezTo>
                <a:cubicBezTo>
                  <a:pt x="495" y="144"/>
                  <a:pt x="508" y="147"/>
                  <a:pt x="521" y="152"/>
                </a:cubicBezTo>
                <a:cubicBezTo>
                  <a:pt x="504" y="144"/>
                  <a:pt x="485" y="140"/>
                  <a:pt x="467" y="134"/>
                </a:cubicBezTo>
                <a:cubicBezTo>
                  <a:pt x="474" y="129"/>
                  <a:pt x="478" y="129"/>
                  <a:pt x="486" y="128"/>
                </a:cubicBezTo>
                <a:cubicBezTo>
                  <a:pt x="495" y="127"/>
                  <a:pt x="502" y="118"/>
                  <a:pt x="510" y="114"/>
                </a:cubicBezTo>
                <a:cubicBezTo>
                  <a:pt x="502" y="117"/>
                  <a:pt x="495" y="124"/>
                  <a:pt x="487" y="125"/>
                </a:cubicBezTo>
                <a:cubicBezTo>
                  <a:pt x="482" y="125"/>
                  <a:pt x="477" y="123"/>
                  <a:pt x="472" y="125"/>
                </a:cubicBezTo>
                <a:cubicBezTo>
                  <a:pt x="468" y="126"/>
                  <a:pt x="464" y="128"/>
                  <a:pt x="461" y="131"/>
                </a:cubicBezTo>
                <a:cubicBezTo>
                  <a:pt x="461" y="131"/>
                  <a:pt x="461" y="132"/>
                  <a:pt x="461" y="132"/>
                </a:cubicBezTo>
                <a:cubicBezTo>
                  <a:pt x="449" y="127"/>
                  <a:pt x="441" y="120"/>
                  <a:pt x="434" y="110"/>
                </a:cubicBezTo>
                <a:cubicBezTo>
                  <a:pt x="433" y="111"/>
                  <a:pt x="423" y="101"/>
                  <a:pt x="421" y="100"/>
                </a:cubicBezTo>
                <a:cubicBezTo>
                  <a:pt x="429" y="96"/>
                  <a:pt x="438" y="92"/>
                  <a:pt x="447" y="91"/>
                </a:cubicBezTo>
                <a:cubicBezTo>
                  <a:pt x="453" y="91"/>
                  <a:pt x="458" y="92"/>
                  <a:pt x="463" y="93"/>
                </a:cubicBezTo>
                <a:cubicBezTo>
                  <a:pt x="467" y="94"/>
                  <a:pt x="470" y="97"/>
                  <a:pt x="474" y="99"/>
                </a:cubicBezTo>
                <a:cubicBezTo>
                  <a:pt x="483" y="106"/>
                  <a:pt x="494" y="110"/>
                  <a:pt x="505" y="113"/>
                </a:cubicBezTo>
                <a:cubicBezTo>
                  <a:pt x="514" y="115"/>
                  <a:pt x="523" y="114"/>
                  <a:pt x="532" y="116"/>
                </a:cubicBezTo>
                <a:cubicBezTo>
                  <a:pt x="541" y="117"/>
                  <a:pt x="551" y="120"/>
                  <a:pt x="558" y="126"/>
                </a:cubicBezTo>
                <a:cubicBezTo>
                  <a:pt x="565" y="130"/>
                  <a:pt x="573" y="140"/>
                  <a:pt x="576" y="148"/>
                </a:cubicBezTo>
                <a:cubicBezTo>
                  <a:pt x="577" y="153"/>
                  <a:pt x="577" y="157"/>
                  <a:pt x="575" y="162"/>
                </a:cubicBezTo>
                <a:cubicBezTo>
                  <a:pt x="574" y="167"/>
                  <a:pt x="575" y="172"/>
                  <a:pt x="576" y="177"/>
                </a:cubicBezTo>
                <a:cubicBezTo>
                  <a:pt x="578" y="186"/>
                  <a:pt x="581" y="195"/>
                  <a:pt x="582" y="204"/>
                </a:cubicBezTo>
                <a:cubicBezTo>
                  <a:pt x="581" y="195"/>
                  <a:pt x="579" y="186"/>
                  <a:pt x="577" y="177"/>
                </a:cubicBezTo>
                <a:cubicBezTo>
                  <a:pt x="576" y="172"/>
                  <a:pt x="576" y="167"/>
                  <a:pt x="577" y="162"/>
                </a:cubicBezTo>
                <a:cubicBezTo>
                  <a:pt x="579" y="157"/>
                  <a:pt x="579" y="152"/>
                  <a:pt x="578" y="147"/>
                </a:cubicBezTo>
                <a:cubicBezTo>
                  <a:pt x="587" y="154"/>
                  <a:pt x="599" y="157"/>
                  <a:pt x="609" y="160"/>
                </a:cubicBezTo>
                <a:cubicBezTo>
                  <a:pt x="619" y="163"/>
                  <a:pt x="628" y="166"/>
                  <a:pt x="637" y="171"/>
                </a:cubicBezTo>
                <a:cubicBezTo>
                  <a:pt x="623" y="163"/>
                  <a:pt x="608" y="159"/>
                  <a:pt x="593" y="153"/>
                </a:cubicBezTo>
                <a:cubicBezTo>
                  <a:pt x="581" y="147"/>
                  <a:pt x="577" y="140"/>
                  <a:pt x="569" y="130"/>
                </a:cubicBezTo>
                <a:cubicBezTo>
                  <a:pt x="576" y="128"/>
                  <a:pt x="583" y="127"/>
                  <a:pt x="589" y="130"/>
                </a:cubicBezTo>
                <a:cubicBezTo>
                  <a:pt x="593" y="132"/>
                  <a:pt x="596" y="134"/>
                  <a:pt x="600" y="135"/>
                </a:cubicBezTo>
                <a:cubicBezTo>
                  <a:pt x="613" y="139"/>
                  <a:pt x="627" y="133"/>
                  <a:pt x="640" y="133"/>
                </a:cubicBezTo>
                <a:cubicBezTo>
                  <a:pt x="627" y="131"/>
                  <a:pt x="611" y="136"/>
                  <a:pt x="600" y="131"/>
                </a:cubicBezTo>
                <a:cubicBezTo>
                  <a:pt x="592" y="127"/>
                  <a:pt x="585" y="122"/>
                  <a:pt x="576" y="122"/>
                </a:cubicBezTo>
                <a:cubicBezTo>
                  <a:pt x="573" y="122"/>
                  <a:pt x="571" y="123"/>
                  <a:pt x="568" y="123"/>
                </a:cubicBezTo>
                <a:cubicBezTo>
                  <a:pt x="564" y="124"/>
                  <a:pt x="564" y="124"/>
                  <a:pt x="560" y="121"/>
                </a:cubicBezTo>
                <a:cubicBezTo>
                  <a:pt x="554" y="116"/>
                  <a:pt x="548" y="113"/>
                  <a:pt x="541" y="111"/>
                </a:cubicBezTo>
                <a:cubicBezTo>
                  <a:pt x="565" y="101"/>
                  <a:pt x="592" y="106"/>
                  <a:pt x="616" y="112"/>
                </a:cubicBezTo>
                <a:cubicBezTo>
                  <a:pt x="639" y="118"/>
                  <a:pt x="662" y="127"/>
                  <a:pt x="684" y="138"/>
                </a:cubicBezTo>
                <a:cubicBezTo>
                  <a:pt x="683" y="137"/>
                  <a:pt x="682" y="136"/>
                  <a:pt x="680" y="136"/>
                </a:cubicBezTo>
                <a:cubicBezTo>
                  <a:pt x="678" y="135"/>
                  <a:pt x="683" y="137"/>
                  <a:pt x="680" y="136"/>
                </a:cubicBezTo>
                <a:close/>
                <a:moveTo>
                  <a:pt x="329" y="19"/>
                </a:moveTo>
                <a:cubicBezTo>
                  <a:pt x="321" y="25"/>
                  <a:pt x="313" y="31"/>
                  <a:pt x="306" y="39"/>
                </a:cubicBezTo>
                <a:cubicBezTo>
                  <a:pt x="302" y="43"/>
                  <a:pt x="299" y="48"/>
                  <a:pt x="296" y="53"/>
                </a:cubicBezTo>
                <a:cubicBezTo>
                  <a:pt x="295" y="55"/>
                  <a:pt x="293" y="57"/>
                  <a:pt x="292" y="59"/>
                </a:cubicBezTo>
                <a:cubicBezTo>
                  <a:pt x="291" y="62"/>
                  <a:pt x="290" y="62"/>
                  <a:pt x="286" y="62"/>
                </a:cubicBezTo>
                <a:cubicBezTo>
                  <a:pt x="278" y="64"/>
                  <a:pt x="269" y="66"/>
                  <a:pt x="261" y="70"/>
                </a:cubicBezTo>
                <a:cubicBezTo>
                  <a:pt x="256" y="73"/>
                  <a:pt x="255" y="71"/>
                  <a:pt x="249" y="69"/>
                </a:cubicBezTo>
                <a:cubicBezTo>
                  <a:pt x="244" y="67"/>
                  <a:pt x="239" y="66"/>
                  <a:pt x="234" y="65"/>
                </a:cubicBezTo>
                <a:cubicBezTo>
                  <a:pt x="251" y="47"/>
                  <a:pt x="270" y="29"/>
                  <a:pt x="293" y="20"/>
                </a:cubicBezTo>
                <a:cubicBezTo>
                  <a:pt x="302" y="18"/>
                  <a:pt x="310" y="16"/>
                  <a:pt x="319" y="17"/>
                </a:cubicBezTo>
                <a:cubicBezTo>
                  <a:pt x="320" y="17"/>
                  <a:pt x="330" y="18"/>
                  <a:pt x="329" y="19"/>
                </a:cubicBezTo>
                <a:cubicBezTo>
                  <a:pt x="326" y="20"/>
                  <a:pt x="329" y="18"/>
                  <a:pt x="329" y="19"/>
                </a:cubicBezTo>
                <a:close/>
                <a:moveTo>
                  <a:pt x="367" y="86"/>
                </a:moveTo>
                <a:cubicBezTo>
                  <a:pt x="367" y="85"/>
                  <a:pt x="367" y="85"/>
                  <a:pt x="368" y="85"/>
                </a:cubicBezTo>
                <a:cubicBezTo>
                  <a:pt x="368" y="85"/>
                  <a:pt x="367" y="85"/>
                  <a:pt x="367" y="86"/>
                </a:cubicBezTo>
                <a:close/>
                <a:moveTo>
                  <a:pt x="456" y="87"/>
                </a:moveTo>
                <a:cubicBezTo>
                  <a:pt x="442" y="84"/>
                  <a:pt x="428" y="89"/>
                  <a:pt x="415" y="95"/>
                </a:cubicBezTo>
                <a:cubicBezTo>
                  <a:pt x="415" y="95"/>
                  <a:pt x="416" y="95"/>
                  <a:pt x="416" y="96"/>
                </a:cubicBezTo>
                <a:cubicBezTo>
                  <a:pt x="403" y="87"/>
                  <a:pt x="389" y="81"/>
                  <a:pt x="374" y="78"/>
                </a:cubicBezTo>
                <a:cubicBezTo>
                  <a:pt x="372" y="78"/>
                  <a:pt x="370" y="77"/>
                  <a:pt x="367" y="77"/>
                </a:cubicBezTo>
                <a:cubicBezTo>
                  <a:pt x="366" y="77"/>
                  <a:pt x="365" y="70"/>
                  <a:pt x="365" y="68"/>
                </a:cubicBezTo>
                <a:cubicBezTo>
                  <a:pt x="364" y="63"/>
                  <a:pt x="363" y="58"/>
                  <a:pt x="361" y="53"/>
                </a:cubicBezTo>
                <a:cubicBezTo>
                  <a:pt x="369" y="52"/>
                  <a:pt x="373" y="55"/>
                  <a:pt x="380" y="58"/>
                </a:cubicBezTo>
                <a:cubicBezTo>
                  <a:pt x="388" y="62"/>
                  <a:pt x="398" y="58"/>
                  <a:pt x="407" y="59"/>
                </a:cubicBezTo>
                <a:cubicBezTo>
                  <a:pt x="400" y="57"/>
                  <a:pt x="391" y="59"/>
                  <a:pt x="384" y="56"/>
                </a:cubicBezTo>
                <a:cubicBezTo>
                  <a:pt x="382" y="56"/>
                  <a:pt x="381" y="55"/>
                  <a:pt x="380" y="55"/>
                </a:cubicBezTo>
                <a:cubicBezTo>
                  <a:pt x="376" y="51"/>
                  <a:pt x="372" y="48"/>
                  <a:pt x="366" y="47"/>
                </a:cubicBezTo>
                <a:cubicBezTo>
                  <a:pt x="361" y="47"/>
                  <a:pt x="360" y="48"/>
                  <a:pt x="358" y="43"/>
                </a:cubicBezTo>
                <a:cubicBezTo>
                  <a:pt x="356" y="38"/>
                  <a:pt x="356" y="32"/>
                  <a:pt x="354" y="27"/>
                </a:cubicBezTo>
                <a:cubicBezTo>
                  <a:pt x="350" y="16"/>
                  <a:pt x="373" y="26"/>
                  <a:pt x="377" y="27"/>
                </a:cubicBezTo>
                <a:cubicBezTo>
                  <a:pt x="410" y="39"/>
                  <a:pt x="434" y="63"/>
                  <a:pt x="459" y="87"/>
                </a:cubicBezTo>
                <a:cubicBezTo>
                  <a:pt x="458" y="87"/>
                  <a:pt x="457" y="87"/>
                  <a:pt x="456" y="87"/>
                </a:cubicBezTo>
                <a:cubicBezTo>
                  <a:pt x="452" y="86"/>
                  <a:pt x="457" y="87"/>
                  <a:pt x="456" y="87"/>
                </a:cubicBezTo>
                <a:close/>
              </a:path>
            </a:pathLst>
          </a:custGeom>
          <a:gradFill>
            <a:gsLst>
              <a:gs pos="0">
                <a:srgbClr val="905E36"/>
              </a:gs>
              <a:gs pos="70000">
                <a:srgbClr val="372116"/>
              </a:gs>
            </a:gsLst>
            <a:lin ang="5400000" scaled="1"/>
          </a:gradFill>
          <a:ln w="41275">
            <a:gradFill>
              <a:gsLst>
                <a:gs pos="0">
                  <a:srgbClr val="905E36"/>
                </a:gs>
                <a:gs pos="75000">
                  <a:srgbClr val="372116"/>
                </a:gs>
              </a:gsLst>
              <a:lin ang="5400000" scaled="1"/>
            </a:gradFill>
          </a:ln>
        </p:spPr>
        <p:txBody>
          <a:bodyPr vert="horz" wrap="square" lIns="91440" tIns="45720" rIns="91440" bIns="45720" numCol="1" anchor="t" anchorCtr="0" compatLnSpc="1">
            <a:prstTxWarp prst="textNoShape">
              <a:avLst/>
            </a:prstTxWarp>
          </a:bodyPr>
          <a:lstStyle/>
          <a:p>
            <a:endParaRPr lang="fr-FR" dirty="0"/>
          </a:p>
        </p:txBody>
      </p:sp>
      <p:sp>
        <p:nvSpPr>
          <p:cNvPr id="11" name="ZoneTexte 10">
            <a:extLst>
              <a:ext uri="{FF2B5EF4-FFF2-40B4-BE49-F238E27FC236}">
                <a16:creationId xmlns:a16="http://schemas.microsoft.com/office/drawing/2014/main" id="{86A540C8-7716-596C-AFB0-827438DBCBA4}"/>
              </a:ext>
            </a:extLst>
          </p:cNvPr>
          <p:cNvSpPr txBox="1"/>
          <p:nvPr/>
        </p:nvSpPr>
        <p:spPr>
          <a:xfrm>
            <a:off x="1425515" y="3236737"/>
            <a:ext cx="1108642" cy="648512"/>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GPP</a:t>
            </a:r>
            <a:endParaRPr lang="fr-FR" sz="3600" b="1" baseline="-25000" dirty="0">
              <a:cs typeface="Arial" panose="020B0604020202020204" pitchFamily="34" charset="0"/>
            </a:endParaRPr>
          </a:p>
        </p:txBody>
      </p:sp>
      <p:pic>
        <p:nvPicPr>
          <p:cNvPr id="13" name="Image 12">
            <a:extLst>
              <a:ext uri="{FF2B5EF4-FFF2-40B4-BE49-F238E27FC236}">
                <a16:creationId xmlns:a16="http://schemas.microsoft.com/office/drawing/2014/main" id="{71A01D14-35F2-F5EC-8BEA-C72DEDD5FF4D}"/>
              </a:ext>
            </a:extLst>
          </p:cNvPr>
          <p:cNvPicPr>
            <a:picLocks noChangeAspect="1"/>
          </p:cNvPicPr>
          <p:nvPr/>
        </p:nvPicPr>
        <p:blipFill>
          <a:blip r:embed="rId5"/>
          <a:stretch>
            <a:fillRect/>
          </a:stretch>
        </p:blipFill>
        <p:spPr>
          <a:xfrm rot="3194487">
            <a:off x="2796901" y="8135194"/>
            <a:ext cx="1057786" cy="1077489"/>
          </a:xfrm>
          <a:prstGeom prst="rect">
            <a:avLst/>
          </a:prstGeom>
        </p:spPr>
      </p:pic>
      <p:sp>
        <p:nvSpPr>
          <p:cNvPr id="15" name="ZoneTexte 14">
            <a:extLst>
              <a:ext uri="{FF2B5EF4-FFF2-40B4-BE49-F238E27FC236}">
                <a16:creationId xmlns:a16="http://schemas.microsoft.com/office/drawing/2014/main" id="{4B2F1BE6-D5B8-FF21-7832-FDAE3B3A7CE1}"/>
              </a:ext>
            </a:extLst>
          </p:cNvPr>
          <p:cNvSpPr txBox="1"/>
          <p:nvPr/>
        </p:nvSpPr>
        <p:spPr>
          <a:xfrm>
            <a:off x="3788809" y="7966198"/>
            <a:ext cx="1657992" cy="586957"/>
          </a:xfrm>
          <a:prstGeom prst="rect">
            <a:avLst/>
          </a:prstGeom>
          <a:noFill/>
        </p:spPr>
        <p:txBody>
          <a:bodyPr wrap="square" lIns="46800" tIns="46800" rIns="46800" bIns="46800" rtlCol="0">
            <a:spAutoFit/>
          </a:bodyPr>
          <a:lstStyle/>
          <a:p>
            <a:pPr algn="l"/>
            <a:r>
              <a:rPr lang="fr-FR" sz="3200" b="1" dirty="0">
                <a:solidFill>
                  <a:schemeClr val="bg1">
                    <a:lumMod val="65000"/>
                  </a:schemeClr>
                </a:solidFill>
                <a:cs typeface="Arial" panose="020B0604020202020204" pitchFamily="34" charset="0"/>
              </a:rPr>
              <a:t>Litière</a:t>
            </a:r>
            <a:endParaRPr lang="fr-FR" sz="3200" b="1" baseline="-25000" dirty="0">
              <a:solidFill>
                <a:schemeClr val="bg1">
                  <a:lumMod val="65000"/>
                </a:schemeClr>
              </a:solidFill>
              <a:cs typeface="Arial" panose="020B0604020202020204" pitchFamily="34" charset="0"/>
            </a:endParaRPr>
          </a:p>
        </p:txBody>
      </p:sp>
      <p:sp>
        <p:nvSpPr>
          <p:cNvPr id="2" name="Titre 1">
            <a:extLst>
              <a:ext uri="{FF2B5EF4-FFF2-40B4-BE49-F238E27FC236}">
                <a16:creationId xmlns:a16="http://schemas.microsoft.com/office/drawing/2014/main" id="{06600E69-1DD2-D3DA-30E3-C1813E3261ED}"/>
              </a:ext>
            </a:extLst>
          </p:cNvPr>
          <p:cNvSpPr>
            <a:spLocks noGrp="1"/>
          </p:cNvSpPr>
          <p:nvPr>
            <p:ph type="title"/>
          </p:nvPr>
        </p:nvSpPr>
        <p:spPr>
          <a:xfrm>
            <a:off x="1905000" y="205650"/>
            <a:ext cx="21202650" cy="1625278"/>
          </a:xfrm>
        </p:spPr>
        <p:txBody>
          <a:bodyPr/>
          <a:lstStyle/>
          <a:p>
            <a:r>
              <a:rPr lang="fr-FR" dirty="0"/>
              <a:t>Schéma général des flux de carbone dans les forêts : </a:t>
            </a:r>
            <a:br>
              <a:rPr lang="fr-FR" dirty="0"/>
            </a:br>
            <a:r>
              <a:rPr lang="fr-FR" dirty="0"/>
              <a:t>schéma synthétique</a:t>
            </a:r>
          </a:p>
        </p:txBody>
      </p:sp>
      <p:sp>
        <p:nvSpPr>
          <p:cNvPr id="46" name="Forme libre : forme 45">
            <a:extLst>
              <a:ext uri="{FF2B5EF4-FFF2-40B4-BE49-F238E27FC236}">
                <a16:creationId xmlns:a16="http://schemas.microsoft.com/office/drawing/2014/main" id="{D0E0AA90-F682-3A5C-F9CA-BC7D427ED84B}"/>
              </a:ext>
            </a:extLst>
          </p:cNvPr>
          <p:cNvSpPr/>
          <p:nvPr/>
        </p:nvSpPr>
        <p:spPr>
          <a:xfrm>
            <a:off x="1506694" y="5092150"/>
            <a:ext cx="899886" cy="4501793"/>
          </a:xfrm>
          <a:custGeom>
            <a:avLst/>
            <a:gdLst>
              <a:gd name="connsiteX0" fmla="*/ 899886 w 899886"/>
              <a:gd name="connsiteY0" fmla="*/ 4833257 h 4833257"/>
              <a:gd name="connsiteX1" fmla="*/ 203200 w 899886"/>
              <a:gd name="connsiteY1" fmla="*/ 2394857 h 4833257"/>
              <a:gd name="connsiteX2" fmla="*/ 0 w 899886"/>
              <a:gd name="connsiteY2" fmla="*/ 0 h 4833257"/>
            </a:gdLst>
            <a:ahLst/>
            <a:cxnLst>
              <a:cxn ang="0">
                <a:pos x="connsiteX0" y="connsiteY0"/>
              </a:cxn>
              <a:cxn ang="0">
                <a:pos x="connsiteX1" y="connsiteY1"/>
              </a:cxn>
              <a:cxn ang="0">
                <a:pos x="connsiteX2" y="connsiteY2"/>
              </a:cxn>
            </a:cxnLst>
            <a:rect l="l" t="t" r="r" b="b"/>
            <a:pathLst>
              <a:path w="899886" h="4833257">
                <a:moveTo>
                  <a:pt x="899886" y="4833257"/>
                </a:moveTo>
                <a:cubicBezTo>
                  <a:pt x="626533" y="4016828"/>
                  <a:pt x="353181" y="3200400"/>
                  <a:pt x="203200" y="2394857"/>
                </a:cubicBezTo>
                <a:cubicBezTo>
                  <a:pt x="53219" y="1589314"/>
                  <a:pt x="26609" y="794657"/>
                  <a:pt x="0" y="0"/>
                </a:cubicBezTo>
              </a:path>
            </a:pathLst>
          </a:custGeom>
          <a:noFill/>
          <a:ln w="152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Forme libre : forme 46">
            <a:extLst>
              <a:ext uri="{FF2B5EF4-FFF2-40B4-BE49-F238E27FC236}">
                <a16:creationId xmlns:a16="http://schemas.microsoft.com/office/drawing/2014/main" id="{050A75E6-FB27-823F-A5BD-1F40F3B471B9}"/>
              </a:ext>
            </a:extLst>
          </p:cNvPr>
          <p:cNvSpPr/>
          <p:nvPr/>
        </p:nvSpPr>
        <p:spPr>
          <a:xfrm>
            <a:off x="1498047" y="5330912"/>
            <a:ext cx="1867710" cy="1634092"/>
          </a:xfrm>
          <a:custGeom>
            <a:avLst/>
            <a:gdLst>
              <a:gd name="connsiteX0" fmla="*/ 2412459 w 2412459"/>
              <a:gd name="connsiteY0" fmla="*/ 1916349 h 1916349"/>
              <a:gd name="connsiteX1" fmla="*/ 875489 w 2412459"/>
              <a:gd name="connsiteY1" fmla="*/ 1138136 h 1916349"/>
              <a:gd name="connsiteX2" fmla="*/ 0 w 2412459"/>
              <a:gd name="connsiteY2" fmla="*/ 0 h 1916349"/>
            </a:gdLst>
            <a:ahLst/>
            <a:cxnLst>
              <a:cxn ang="0">
                <a:pos x="connsiteX0" y="connsiteY0"/>
              </a:cxn>
              <a:cxn ang="0">
                <a:pos x="connsiteX1" y="connsiteY1"/>
              </a:cxn>
              <a:cxn ang="0">
                <a:pos x="connsiteX2" y="connsiteY2"/>
              </a:cxn>
            </a:cxnLst>
            <a:rect l="l" t="t" r="r" b="b"/>
            <a:pathLst>
              <a:path w="2412459" h="1916349">
                <a:moveTo>
                  <a:pt x="2412459" y="1916349"/>
                </a:moveTo>
                <a:cubicBezTo>
                  <a:pt x="1845012" y="1686938"/>
                  <a:pt x="1277565" y="1457527"/>
                  <a:pt x="875489" y="1138136"/>
                </a:cubicBezTo>
                <a:cubicBezTo>
                  <a:pt x="473412" y="818744"/>
                  <a:pt x="236706" y="409372"/>
                  <a:pt x="0" y="0"/>
                </a:cubicBezTo>
              </a:path>
            </a:pathLst>
          </a:custGeom>
          <a:noFill/>
          <a:ln w="1524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ZoneTexte 48">
            <a:extLst>
              <a:ext uri="{FF2B5EF4-FFF2-40B4-BE49-F238E27FC236}">
                <a16:creationId xmlns:a16="http://schemas.microsoft.com/office/drawing/2014/main" id="{E803A71F-6323-5CE7-A917-57EF564EE5CF}"/>
              </a:ext>
            </a:extLst>
          </p:cNvPr>
          <p:cNvSpPr txBox="1"/>
          <p:nvPr/>
        </p:nvSpPr>
        <p:spPr>
          <a:xfrm>
            <a:off x="749225" y="2340204"/>
            <a:ext cx="2688781" cy="830997"/>
          </a:xfrm>
          <a:prstGeom prst="rect">
            <a:avLst/>
          </a:prstGeom>
          <a:noFill/>
        </p:spPr>
        <p:txBody>
          <a:bodyPr wrap="square">
            <a:spAutoFit/>
          </a:bodyPr>
          <a:lstStyle/>
          <a:p>
            <a:r>
              <a:rPr lang="fr-FR" sz="4800" b="1" dirty="0">
                <a:solidFill>
                  <a:srgbClr val="0079BF"/>
                </a:solidFill>
                <a:cs typeface="Arial" panose="020B0604020202020204" pitchFamily="34" charset="0"/>
              </a:rPr>
              <a:t>122 Pg C</a:t>
            </a:r>
            <a:endParaRPr lang="fr-FR" sz="4800" dirty="0"/>
          </a:p>
        </p:txBody>
      </p:sp>
      <p:sp>
        <p:nvSpPr>
          <p:cNvPr id="51" name="ZoneTexte 50">
            <a:extLst>
              <a:ext uri="{FF2B5EF4-FFF2-40B4-BE49-F238E27FC236}">
                <a16:creationId xmlns:a16="http://schemas.microsoft.com/office/drawing/2014/main" id="{94236F4D-34B8-3B5F-34C4-FA0B537B8AB4}"/>
              </a:ext>
            </a:extLst>
          </p:cNvPr>
          <p:cNvSpPr txBox="1"/>
          <p:nvPr/>
        </p:nvSpPr>
        <p:spPr>
          <a:xfrm>
            <a:off x="10939819" y="3509230"/>
            <a:ext cx="2431171" cy="830997"/>
          </a:xfrm>
          <a:prstGeom prst="rect">
            <a:avLst/>
          </a:prstGeom>
          <a:noFill/>
        </p:spPr>
        <p:txBody>
          <a:bodyPr wrap="square">
            <a:spAutoFit/>
          </a:bodyPr>
          <a:lstStyle/>
          <a:p>
            <a:r>
              <a:rPr lang="fr-FR" sz="4800" b="1" kern="0" dirty="0">
                <a:solidFill>
                  <a:srgbClr val="FF9300"/>
                </a:solidFill>
                <a:cs typeface="Arial" panose="020B0604020202020204" pitchFamily="34" charset="0"/>
                <a:sym typeface="Helvetica Neue"/>
              </a:rPr>
              <a:t>60 Pg C</a:t>
            </a:r>
            <a:endParaRPr lang="fr-FR" sz="4800" dirty="0"/>
          </a:p>
        </p:txBody>
      </p:sp>
      <p:sp>
        <p:nvSpPr>
          <p:cNvPr id="53" name="Forme libre : forme 52">
            <a:extLst>
              <a:ext uri="{FF2B5EF4-FFF2-40B4-BE49-F238E27FC236}">
                <a16:creationId xmlns:a16="http://schemas.microsoft.com/office/drawing/2014/main" id="{BCCE4ABE-9A48-02A2-D848-9B018F02E055}"/>
              </a:ext>
            </a:extLst>
          </p:cNvPr>
          <p:cNvSpPr/>
          <p:nvPr/>
        </p:nvSpPr>
        <p:spPr>
          <a:xfrm>
            <a:off x="4435800" y="6945549"/>
            <a:ext cx="1867710" cy="3076164"/>
          </a:xfrm>
          <a:custGeom>
            <a:avLst/>
            <a:gdLst>
              <a:gd name="connsiteX0" fmla="*/ 0 w 1867710"/>
              <a:gd name="connsiteY0" fmla="*/ 0 h 2850204"/>
              <a:gd name="connsiteX1" fmla="*/ 1284051 w 1867710"/>
              <a:gd name="connsiteY1" fmla="*/ 1264596 h 2850204"/>
              <a:gd name="connsiteX2" fmla="*/ 1867710 w 1867710"/>
              <a:gd name="connsiteY2" fmla="*/ 2850204 h 2850204"/>
            </a:gdLst>
            <a:ahLst/>
            <a:cxnLst>
              <a:cxn ang="0">
                <a:pos x="connsiteX0" y="connsiteY0"/>
              </a:cxn>
              <a:cxn ang="0">
                <a:pos x="connsiteX1" y="connsiteY1"/>
              </a:cxn>
              <a:cxn ang="0">
                <a:pos x="connsiteX2" y="connsiteY2"/>
              </a:cxn>
            </a:cxnLst>
            <a:rect l="l" t="t" r="r" b="b"/>
            <a:pathLst>
              <a:path w="1867710" h="2850204">
                <a:moveTo>
                  <a:pt x="0" y="0"/>
                </a:moveTo>
                <a:cubicBezTo>
                  <a:pt x="486383" y="394781"/>
                  <a:pt x="972766" y="789562"/>
                  <a:pt x="1284051" y="1264596"/>
                </a:cubicBezTo>
                <a:cubicBezTo>
                  <a:pt x="1595336" y="1739630"/>
                  <a:pt x="1731523" y="2294917"/>
                  <a:pt x="1867710" y="2850204"/>
                </a:cubicBezTo>
              </a:path>
            </a:pathLst>
          </a:custGeom>
          <a:noFill/>
          <a:ln w="228600">
            <a:solidFill>
              <a:srgbClr val="0079BF"/>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Forme libre : forme 53">
            <a:extLst>
              <a:ext uri="{FF2B5EF4-FFF2-40B4-BE49-F238E27FC236}">
                <a16:creationId xmlns:a16="http://schemas.microsoft.com/office/drawing/2014/main" id="{882C9E5E-8FC6-4D57-18FA-F8F42870C7C6}"/>
              </a:ext>
            </a:extLst>
          </p:cNvPr>
          <p:cNvSpPr/>
          <p:nvPr/>
        </p:nvSpPr>
        <p:spPr>
          <a:xfrm>
            <a:off x="5019459" y="9199993"/>
            <a:ext cx="1186775" cy="498484"/>
          </a:xfrm>
          <a:custGeom>
            <a:avLst/>
            <a:gdLst>
              <a:gd name="connsiteX0" fmla="*/ 0 w 1186775"/>
              <a:gd name="connsiteY0" fmla="*/ 80194 h 498484"/>
              <a:gd name="connsiteX1" fmla="*/ 603115 w 1186775"/>
              <a:gd name="connsiteY1" fmla="*/ 31556 h 498484"/>
              <a:gd name="connsiteX2" fmla="*/ 1186775 w 1186775"/>
              <a:gd name="connsiteY2" fmla="*/ 498484 h 498484"/>
            </a:gdLst>
            <a:ahLst/>
            <a:cxnLst>
              <a:cxn ang="0">
                <a:pos x="connsiteX0" y="connsiteY0"/>
              </a:cxn>
              <a:cxn ang="0">
                <a:pos x="connsiteX1" y="connsiteY1"/>
              </a:cxn>
              <a:cxn ang="0">
                <a:pos x="connsiteX2" y="connsiteY2"/>
              </a:cxn>
            </a:cxnLst>
            <a:rect l="l" t="t" r="r" b="b"/>
            <a:pathLst>
              <a:path w="1186775" h="498484">
                <a:moveTo>
                  <a:pt x="0" y="80194"/>
                </a:moveTo>
                <a:cubicBezTo>
                  <a:pt x="202659" y="21017"/>
                  <a:pt x="405319" y="-38159"/>
                  <a:pt x="603115" y="31556"/>
                </a:cubicBezTo>
                <a:cubicBezTo>
                  <a:pt x="800911" y="101271"/>
                  <a:pt x="993843" y="299877"/>
                  <a:pt x="1186775" y="498484"/>
                </a:cubicBezTo>
              </a:path>
            </a:pathLst>
          </a:custGeom>
          <a:noFill/>
          <a:ln w="228600">
            <a:solidFill>
              <a:srgbClr val="0079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Forme libre : forme 54">
            <a:extLst>
              <a:ext uri="{FF2B5EF4-FFF2-40B4-BE49-F238E27FC236}">
                <a16:creationId xmlns:a16="http://schemas.microsoft.com/office/drawing/2014/main" id="{C096D667-B0B1-7DE3-28FD-F1ED88EE441A}"/>
              </a:ext>
            </a:extLst>
          </p:cNvPr>
          <p:cNvSpPr/>
          <p:nvPr/>
        </p:nvSpPr>
        <p:spPr>
          <a:xfrm>
            <a:off x="2607000" y="3680618"/>
            <a:ext cx="3210127" cy="2319672"/>
          </a:xfrm>
          <a:custGeom>
            <a:avLst/>
            <a:gdLst>
              <a:gd name="connsiteX0" fmla="*/ 0 w 3210127"/>
              <a:gd name="connsiteY0" fmla="*/ 0 h 2957208"/>
              <a:gd name="connsiteX1" fmla="*/ 1828800 w 3210127"/>
              <a:gd name="connsiteY1" fmla="*/ 894944 h 2957208"/>
              <a:gd name="connsiteX2" fmla="*/ 3210127 w 3210127"/>
              <a:gd name="connsiteY2" fmla="*/ 2957208 h 2957208"/>
              <a:gd name="connsiteX0" fmla="*/ 0 w 3210127"/>
              <a:gd name="connsiteY0" fmla="*/ 0 h 2957208"/>
              <a:gd name="connsiteX1" fmla="*/ 1828800 w 3210127"/>
              <a:gd name="connsiteY1" fmla="*/ 894944 h 2957208"/>
              <a:gd name="connsiteX2" fmla="*/ 3210127 w 3210127"/>
              <a:gd name="connsiteY2" fmla="*/ 2957208 h 2957208"/>
              <a:gd name="connsiteX0" fmla="*/ 0 w 3210127"/>
              <a:gd name="connsiteY0" fmla="*/ 0 h 2957208"/>
              <a:gd name="connsiteX1" fmla="*/ 1828800 w 3210127"/>
              <a:gd name="connsiteY1" fmla="*/ 894944 h 2957208"/>
              <a:gd name="connsiteX2" fmla="*/ 3210127 w 3210127"/>
              <a:gd name="connsiteY2" fmla="*/ 2957208 h 2957208"/>
            </a:gdLst>
            <a:ahLst/>
            <a:cxnLst>
              <a:cxn ang="0">
                <a:pos x="connsiteX0" y="connsiteY0"/>
              </a:cxn>
              <a:cxn ang="0">
                <a:pos x="connsiteX1" y="connsiteY1"/>
              </a:cxn>
              <a:cxn ang="0">
                <a:pos x="connsiteX2" y="connsiteY2"/>
              </a:cxn>
            </a:cxnLst>
            <a:rect l="l" t="t" r="r" b="b"/>
            <a:pathLst>
              <a:path w="3210127" h="2957208">
                <a:moveTo>
                  <a:pt x="0" y="0"/>
                </a:moveTo>
                <a:cubicBezTo>
                  <a:pt x="646889" y="201038"/>
                  <a:pt x="1293779" y="402076"/>
                  <a:pt x="1828800" y="894944"/>
                </a:cubicBezTo>
                <a:cubicBezTo>
                  <a:pt x="2363821" y="1387812"/>
                  <a:pt x="2923161" y="1783404"/>
                  <a:pt x="3210127" y="2957208"/>
                </a:cubicBezTo>
              </a:path>
            </a:pathLst>
          </a:custGeom>
          <a:noFill/>
          <a:ln w="406400">
            <a:solidFill>
              <a:srgbClr val="0079BF"/>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Forme libre : forme 55">
            <a:extLst>
              <a:ext uri="{FF2B5EF4-FFF2-40B4-BE49-F238E27FC236}">
                <a16:creationId xmlns:a16="http://schemas.microsoft.com/office/drawing/2014/main" id="{25CC5467-1723-67C8-934F-381C4FD8F08F}"/>
              </a:ext>
            </a:extLst>
          </p:cNvPr>
          <p:cNvSpPr/>
          <p:nvPr/>
        </p:nvSpPr>
        <p:spPr>
          <a:xfrm>
            <a:off x="8122583" y="3608962"/>
            <a:ext cx="2042808" cy="2237361"/>
          </a:xfrm>
          <a:custGeom>
            <a:avLst/>
            <a:gdLst>
              <a:gd name="connsiteX0" fmla="*/ 0 w 2042808"/>
              <a:gd name="connsiteY0" fmla="*/ 2237361 h 2237361"/>
              <a:gd name="connsiteX1" fmla="*/ 1614791 w 2042808"/>
              <a:gd name="connsiteY1" fmla="*/ 1361872 h 2237361"/>
              <a:gd name="connsiteX2" fmla="*/ 2042808 w 2042808"/>
              <a:gd name="connsiteY2" fmla="*/ 0 h 2237361"/>
            </a:gdLst>
            <a:ahLst/>
            <a:cxnLst>
              <a:cxn ang="0">
                <a:pos x="connsiteX0" y="connsiteY0"/>
              </a:cxn>
              <a:cxn ang="0">
                <a:pos x="connsiteX1" y="connsiteY1"/>
              </a:cxn>
              <a:cxn ang="0">
                <a:pos x="connsiteX2" y="connsiteY2"/>
              </a:cxn>
            </a:cxnLst>
            <a:rect l="l" t="t" r="r" b="b"/>
            <a:pathLst>
              <a:path w="2042808" h="2237361">
                <a:moveTo>
                  <a:pt x="0" y="2237361"/>
                </a:moveTo>
                <a:cubicBezTo>
                  <a:pt x="637161" y="1986063"/>
                  <a:pt x="1274323" y="1734765"/>
                  <a:pt x="1614791" y="1361872"/>
                </a:cubicBezTo>
                <a:cubicBezTo>
                  <a:pt x="1955259" y="988979"/>
                  <a:pt x="1999033" y="494489"/>
                  <a:pt x="2042808" y="0"/>
                </a:cubicBezTo>
              </a:path>
            </a:pathLst>
          </a:custGeom>
          <a:noFill/>
          <a:ln w="4064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Forme libre : forme 56">
            <a:extLst>
              <a:ext uri="{FF2B5EF4-FFF2-40B4-BE49-F238E27FC236}">
                <a16:creationId xmlns:a16="http://schemas.microsoft.com/office/drawing/2014/main" id="{3BD4902F-99A6-AE30-0254-FA102BBB9561}"/>
              </a:ext>
            </a:extLst>
          </p:cNvPr>
          <p:cNvSpPr/>
          <p:nvPr/>
        </p:nvSpPr>
        <p:spPr>
          <a:xfrm>
            <a:off x="9581733" y="3015574"/>
            <a:ext cx="1164752" cy="6926094"/>
          </a:xfrm>
          <a:custGeom>
            <a:avLst/>
            <a:gdLst>
              <a:gd name="connsiteX0" fmla="*/ 0 w 1151757"/>
              <a:gd name="connsiteY0" fmla="*/ 6926094 h 6926094"/>
              <a:gd name="connsiteX1" fmla="*/ 1147863 w 1151757"/>
              <a:gd name="connsiteY1" fmla="*/ 3229583 h 6926094"/>
              <a:gd name="connsiteX2" fmla="*/ 369651 w 1151757"/>
              <a:gd name="connsiteY2" fmla="*/ 0 h 6926094"/>
              <a:gd name="connsiteX0" fmla="*/ 0 w 1164752"/>
              <a:gd name="connsiteY0" fmla="*/ 6926094 h 6926094"/>
              <a:gd name="connsiteX1" fmla="*/ 1147863 w 1164752"/>
              <a:gd name="connsiteY1" fmla="*/ 3229583 h 6926094"/>
              <a:gd name="connsiteX2" fmla="*/ 369651 w 1164752"/>
              <a:gd name="connsiteY2" fmla="*/ 0 h 6926094"/>
            </a:gdLst>
            <a:ahLst/>
            <a:cxnLst>
              <a:cxn ang="0">
                <a:pos x="connsiteX0" y="connsiteY0"/>
              </a:cxn>
              <a:cxn ang="0">
                <a:pos x="connsiteX1" y="connsiteY1"/>
              </a:cxn>
              <a:cxn ang="0">
                <a:pos x="connsiteX2" y="connsiteY2"/>
              </a:cxn>
            </a:cxnLst>
            <a:rect l="l" t="t" r="r" b="b"/>
            <a:pathLst>
              <a:path w="1164752" h="6926094">
                <a:moveTo>
                  <a:pt x="0" y="6926094"/>
                </a:moveTo>
                <a:cubicBezTo>
                  <a:pt x="543127" y="5655013"/>
                  <a:pt x="1086255" y="4383932"/>
                  <a:pt x="1147863" y="3229583"/>
                </a:cubicBezTo>
                <a:cubicBezTo>
                  <a:pt x="1287294" y="1579123"/>
                  <a:pt x="522051" y="528536"/>
                  <a:pt x="369651" y="0"/>
                </a:cubicBezTo>
              </a:path>
            </a:pathLst>
          </a:custGeom>
          <a:noFill/>
          <a:ln w="406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Forme libre : forme 57">
            <a:extLst>
              <a:ext uri="{FF2B5EF4-FFF2-40B4-BE49-F238E27FC236}">
                <a16:creationId xmlns:a16="http://schemas.microsoft.com/office/drawing/2014/main" id="{74AEAAEF-E61D-E5E0-252A-B010A3C8A773}"/>
              </a:ext>
            </a:extLst>
          </p:cNvPr>
          <p:cNvSpPr/>
          <p:nvPr/>
        </p:nvSpPr>
        <p:spPr>
          <a:xfrm>
            <a:off x="9671546" y="5751531"/>
            <a:ext cx="2193458" cy="2220839"/>
          </a:xfrm>
          <a:custGeom>
            <a:avLst/>
            <a:gdLst>
              <a:gd name="connsiteX0" fmla="*/ 0 w 2042808"/>
              <a:gd name="connsiteY0" fmla="*/ 2237361 h 2237361"/>
              <a:gd name="connsiteX1" fmla="*/ 1614791 w 2042808"/>
              <a:gd name="connsiteY1" fmla="*/ 1361872 h 2237361"/>
              <a:gd name="connsiteX2" fmla="*/ 2042808 w 2042808"/>
              <a:gd name="connsiteY2" fmla="*/ 0 h 2237361"/>
              <a:gd name="connsiteX0" fmla="*/ 0 w 2256816"/>
              <a:gd name="connsiteY0" fmla="*/ 2149812 h 2149812"/>
              <a:gd name="connsiteX1" fmla="*/ 1614791 w 2256816"/>
              <a:gd name="connsiteY1" fmla="*/ 1274323 h 2149812"/>
              <a:gd name="connsiteX2" fmla="*/ 2256816 w 2256816"/>
              <a:gd name="connsiteY2" fmla="*/ 0 h 2149812"/>
              <a:gd name="connsiteX0" fmla="*/ 0 w 2256816"/>
              <a:gd name="connsiteY0" fmla="*/ 2149812 h 2149812"/>
              <a:gd name="connsiteX1" fmla="*/ 1577897 w 2256816"/>
              <a:gd name="connsiteY1" fmla="*/ 1161324 h 2149812"/>
              <a:gd name="connsiteX2" fmla="*/ 2256816 w 2256816"/>
              <a:gd name="connsiteY2" fmla="*/ 0 h 2149812"/>
            </a:gdLst>
            <a:ahLst/>
            <a:cxnLst>
              <a:cxn ang="0">
                <a:pos x="connsiteX0" y="connsiteY0"/>
              </a:cxn>
              <a:cxn ang="0">
                <a:pos x="connsiteX1" y="connsiteY1"/>
              </a:cxn>
              <a:cxn ang="0">
                <a:pos x="connsiteX2" y="connsiteY2"/>
              </a:cxn>
            </a:cxnLst>
            <a:rect l="l" t="t" r="r" b="b"/>
            <a:pathLst>
              <a:path w="2256816" h="2149812">
                <a:moveTo>
                  <a:pt x="0" y="2149812"/>
                </a:moveTo>
                <a:cubicBezTo>
                  <a:pt x="637161" y="1898514"/>
                  <a:pt x="1237429" y="1534217"/>
                  <a:pt x="1577897" y="1161324"/>
                </a:cubicBezTo>
                <a:cubicBezTo>
                  <a:pt x="1918365" y="788431"/>
                  <a:pt x="2213041" y="494489"/>
                  <a:pt x="2256816" y="0"/>
                </a:cubicBezTo>
              </a:path>
            </a:pathLst>
          </a:custGeom>
          <a:noFill/>
          <a:ln w="2286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Forme libre : forme 58">
            <a:extLst>
              <a:ext uri="{FF2B5EF4-FFF2-40B4-BE49-F238E27FC236}">
                <a16:creationId xmlns:a16="http://schemas.microsoft.com/office/drawing/2014/main" id="{13B6FD19-3101-D0C6-5C20-1D7AF55342AC}"/>
              </a:ext>
            </a:extLst>
          </p:cNvPr>
          <p:cNvSpPr/>
          <p:nvPr/>
        </p:nvSpPr>
        <p:spPr>
          <a:xfrm>
            <a:off x="10709266" y="5239043"/>
            <a:ext cx="1433945" cy="7269224"/>
          </a:xfrm>
          <a:custGeom>
            <a:avLst/>
            <a:gdLst>
              <a:gd name="connsiteX0" fmla="*/ 0 w 1151757"/>
              <a:gd name="connsiteY0" fmla="*/ 6926094 h 6926094"/>
              <a:gd name="connsiteX1" fmla="*/ 1147863 w 1151757"/>
              <a:gd name="connsiteY1" fmla="*/ 3229583 h 6926094"/>
              <a:gd name="connsiteX2" fmla="*/ 369651 w 1151757"/>
              <a:gd name="connsiteY2" fmla="*/ 0 h 6926094"/>
              <a:gd name="connsiteX0" fmla="*/ 0 w 1164752"/>
              <a:gd name="connsiteY0" fmla="*/ 6926094 h 6926094"/>
              <a:gd name="connsiteX1" fmla="*/ 1147863 w 1164752"/>
              <a:gd name="connsiteY1" fmla="*/ 3229583 h 6926094"/>
              <a:gd name="connsiteX2" fmla="*/ 369651 w 1164752"/>
              <a:gd name="connsiteY2" fmla="*/ 0 h 6926094"/>
              <a:gd name="connsiteX0" fmla="*/ 0 w 876789"/>
              <a:gd name="connsiteY0" fmla="*/ 6926094 h 6926094"/>
              <a:gd name="connsiteX1" fmla="*/ 851193 w 876789"/>
              <a:gd name="connsiteY1" fmla="*/ 3229583 h 6926094"/>
              <a:gd name="connsiteX2" fmla="*/ 369651 w 876789"/>
              <a:gd name="connsiteY2" fmla="*/ 0 h 6926094"/>
              <a:gd name="connsiteX0" fmla="*/ 0 w 1225813"/>
              <a:gd name="connsiteY0" fmla="*/ 6753459 h 6753459"/>
              <a:gd name="connsiteX1" fmla="*/ 1200217 w 1225813"/>
              <a:gd name="connsiteY1" fmla="*/ 3229583 h 6753459"/>
              <a:gd name="connsiteX2" fmla="*/ 718675 w 1225813"/>
              <a:gd name="connsiteY2" fmla="*/ 0 h 6753459"/>
              <a:gd name="connsiteX0" fmla="*/ 0 w 1360434"/>
              <a:gd name="connsiteY0" fmla="*/ 6753459 h 6753459"/>
              <a:gd name="connsiteX1" fmla="*/ 1339826 w 1360434"/>
              <a:gd name="connsiteY1" fmla="*/ 2675331 h 6753459"/>
              <a:gd name="connsiteX2" fmla="*/ 718675 w 1360434"/>
              <a:gd name="connsiteY2" fmla="*/ 0 h 6753459"/>
              <a:gd name="connsiteX0" fmla="*/ 0 w 1259258"/>
              <a:gd name="connsiteY0" fmla="*/ 6753459 h 6753459"/>
              <a:gd name="connsiteX1" fmla="*/ 1235119 w 1259258"/>
              <a:gd name="connsiteY1" fmla="*/ 2847967 h 6753459"/>
              <a:gd name="connsiteX2" fmla="*/ 718675 w 1259258"/>
              <a:gd name="connsiteY2" fmla="*/ 0 h 6753459"/>
              <a:gd name="connsiteX0" fmla="*/ 0 w 1310746"/>
              <a:gd name="connsiteY0" fmla="*/ 6753459 h 6753459"/>
              <a:gd name="connsiteX1" fmla="*/ 1235119 w 1310746"/>
              <a:gd name="connsiteY1" fmla="*/ 2847967 h 6753459"/>
              <a:gd name="connsiteX2" fmla="*/ 718675 w 1310746"/>
              <a:gd name="connsiteY2" fmla="*/ 0 h 6753459"/>
              <a:gd name="connsiteX0" fmla="*/ 0 w 1326904"/>
              <a:gd name="connsiteY0" fmla="*/ 6789804 h 6789804"/>
              <a:gd name="connsiteX1" fmla="*/ 1235119 w 1326904"/>
              <a:gd name="connsiteY1" fmla="*/ 2884312 h 6789804"/>
              <a:gd name="connsiteX2" fmla="*/ 875736 w 1326904"/>
              <a:gd name="connsiteY2" fmla="*/ 0 h 6789804"/>
              <a:gd name="connsiteX0" fmla="*/ 0 w 1326904"/>
              <a:gd name="connsiteY0" fmla="*/ 6789804 h 6789804"/>
              <a:gd name="connsiteX1" fmla="*/ 1235119 w 1326904"/>
              <a:gd name="connsiteY1" fmla="*/ 2884312 h 6789804"/>
              <a:gd name="connsiteX2" fmla="*/ 875736 w 1326904"/>
              <a:gd name="connsiteY2" fmla="*/ 0 h 6789804"/>
              <a:gd name="connsiteX0" fmla="*/ 0 w 1286230"/>
              <a:gd name="connsiteY0" fmla="*/ 6789804 h 6789804"/>
              <a:gd name="connsiteX1" fmla="*/ 1235119 w 1286230"/>
              <a:gd name="connsiteY1" fmla="*/ 2884312 h 6789804"/>
              <a:gd name="connsiteX2" fmla="*/ 875736 w 1286230"/>
              <a:gd name="connsiteY2" fmla="*/ 0 h 6789804"/>
            </a:gdLst>
            <a:ahLst/>
            <a:cxnLst>
              <a:cxn ang="0">
                <a:pos x="connsiteX0" y="connsiteY0"/>
              </a:cxn>
              <a:cxn ang="0">
                <a:pos x="connsiteX1" y="connsiteY1"/>
              </a:cxn>
              <a:cxn ang="0">
                <a:pos x="connsiteX2" y="connsiteY2"/>
              </a:cxn>
            </a:cxnLst>
            <a:rect l="l" t="t" r="r" b="b"/>
            <a:pathLst>
              <a:path w="1286230" h="6789804">
                <a:moveTo>
                  <a:pt x="0" y="6789804"/>
                </a:moveTo>
                <a:cubicBezTo>
                  <a:pt x="543127" y="5518723"/>
                  <a:pt x="1043334" y="4198585"/>
                  <a:pt x="1235119" y="2884312"/>
                </a:cubicBezTo>
                <a:cubicBezTo>
                  <a:pt x="1426904" y="1570039"/>
                  <a:pt x="1028136" y="528536"/>
                  <a:pt x="875736" y="0"/>
                </a:cubicBezTo>
              </a:path>
            </a:pathLst>
          </a:custGeom>
          <a:noFill/>
          <a:ln w="406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 name="ZoneTexte 59">
            <a:extLst>
              <a:ext uri="{FF2B5EF4-FFF2-40B4-BE49-F238E27FC236}">
                <a16:creationId xmlns:a16="http://schemas.microsoft.com/office/drawing/2014/main" id="{071CEB49-7F6C-CC42-C01E-C2066B3BDAF3}"/>
              </a:ext>
            </a:extLst>
          </p:cNvPr>
          <p:cNvSpPr txBox="1"/>
          <p:nvPr/>
        </p:nvSpPr>
        <p:spPr>
          <a:xfrm>
            <a:off x="15743469" y="2340204"/>
            <a:ext cx="8001747" cy="8358315"/>
          </a:xfrm>
          <a:prstGeom prst="rect">
            <a:avLst/>
          </a:prstGeom>
          <a:noFill/>
        </p:spPr>
        <p:txBody>
          <a:bodyPr wrap="square" lIns="46800" tIns="46800" rIns="46800" bIns="46800" rtlCol="0">
            <a:spAutoFit/>
          </a:bodyPr>
          <a:lstStyle/>
          <a:p>
            <a:pPr algn="l">
              <a:spcAft>
                <a:spcPts val="600"/>
              </a:spcAft>
            </a:pPr>
            <a:r>
              <a:rPr lang="fr-FR" sz="3200" b="1" dirty="0">
                <a:cs typeface="Arial" panose="020B0604020202020204" pitchFamily="34" charset="0"/>
              </a:rPr>
              <a:t>NPP </a:t>
            </a:r>
            <a:r>
              <a:rPr lang="fr-FR" sz="3200" dirty="0">
                <a:cs typeface="Arial" panose="020B0604020202020204" pitchFamily="34" charset="0"/>
              </a:rPr>
              <a:t>: Productivité Primaire Nette</a:t>
            </a:r>
          </a:p>
          <a:p>
            <a:pPr algn="l">
              <a:spcAft>
                <a:spcPts val="600"/>
              </a:spcAft>
            </a:pPr>
            <a:r>
              <a:rPr lang="fr-FR" sz="3200" b="1" dirty="0">
                <a:cs typeface="Arial" panose="020B0604020202020204" pitchFamily="34" charset="0"/>
              </a:rPr>
              <a:t>GPP </a:t>
            </a:r>
            <a:r>
              <a:rPr lang="fr-FR" sz="3200" dirty="0">
                <a:cs typeface="Arial" panose="020B0604020202020204" pitchFamily="34" charset="0"/>
              </a:rPr>
              <a:t>: Productivité Primaire Brute</a:t>
            </a:r>
          </a:p>
          <a:p>
            <a:pPr algn="l">
              <a:spcAft>
                <a:spcPts val="600"/>
              </a:spcAft>
            </a:pPr>
            <a:r>
              <a:rPr lang="fr-FR" sz="3200" b="1" dirty="0">
                <a:cs typeface="Arial" panose="020B0604020202020204" pitchFamily="34" charset="0"/>
              </a:rPr>
              <a:t>NEP </a:t>
            </a:r>
            <a:r>
              <a:rPr lang="fr-FR" sz="3200" dirty="0">
                <a:cs typeface="Arial" panose="020B0604020202020204" pitchFamily="34" charset="0"/>
              </a:rPr>
              <a:t>: Productivité Écosystémique Nette</a:t>
            </a:r>
          </a:p>
          <a:p>
            <a:pPr algn="l"/>
            <a:r>
              <a:rPr lang="fr-FR" sz="3200" b="1" dirty="0">
                <a:cs typeface="Arial" panose="020B0604020202020204" pitchFamily="34" charset="0"/>
              </a:rPr>
              <a:t>Émissions </a:t>
            </a:r>
            <a:r>
              <a:rPr lang="fr-FR" sz="3200" dirty="0">
                <a:cs typeface="Arial" panose="020B0604020202020204" pitchFamily="34" charset="0"/>
              </a:rPr>
              <a:t>: Émission de composés organiques volatiles, ou combustion lors des incendies</a:t>
            </a:r>
          </a:p>
          <a:p>
            <a:pPr algn="l"/>
            <a:endParaRPr lang="fr-FR" sz="3200" b="1" dirty="0">
              <a:cs typeface="Arial" panose="020B0604020202020204" pitchFamily="34" charset="0"/>
            </a:endParaRPr>
          </a:p>
          <a:p>
            <a:pPr>
              <a:spcAft>
                <a:spcPts val="600"/>
              </a:spcAft>
            </a:pPr>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plant</a:t>
            </a:r>
            <a:r>
              <a:rPr lang="fr-FR" sz="3200" b="1" dirty="0">
                <a:cs typeface="Arial" panose="020B0604020202020204" pitchFamily="34" charset="0"/>
              </a:rPr>
              <a:t> </a:t>
            </a:r>
            <a:r>
              <a:rPr lang="fr-FR" sz="3200" dirty="0">
                <a:cs typeface="Arial" panose="020B0604020202020204" pitchFamily="34" charset="0"/>
              </a:rPr>
              <a:t>: Respiration des plantes (racines et biomasse aérienne)</a:t>
            </a:r>
          </a:p>
          <a:p>
            <a:pPr>
              <a:spcAft>
                <a:spcPts val="600"/>
              </a:spcAft>
            </a:pPr>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heteroth</a:t>
            </a:r>
            <a:r>
              <a:rPr lang="fr-FR" sz="3600" b="1" i="1" baseline="-20000" dirty="0"/>
              <a:t> </a:t>
            </a:r>
            <a:r>
              <a:rPr lang="fr-FR" sz="3200" dirty="0">
                <a:cs typeface="Arial" panose="020B0604020202020204" pitchFamily="34" charset="0"/>
              </a:rPr>
              <a:t>: Respiration hétérotrophe (microorganismes et animaux)</a:t>
            </a:r>
          </a:p>
          <a:p>
            <a:pPr>
              <a:spcAft>
                <a:spcPts val="600"/>
              </a:spcAft>
            </a:pPr>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disturb</a:t>
            </a:r>
            <a:r>
              <a:rPr lang="fr-FR" sz="3200" b="1" dirty="0">
                <a:cs typeface="Arial" panose="020B0604020202020204" pitchFamily="34" charset="0"/>
              </a:rPr>
              <a:t> </a:t>
            </a:r>
            <a:r>
              <a:rPr lang="fr-FR" sz="3200" dirty="0">
                <a:cs typeface="Arial" panose="020B0604020202020204" pitchFamily="34" charset="0"/>
              </a:rPr>
              <a:t>: Perte de C par récolte anthropique ou autre perturbation</a:t>
            </a:r>
          </a:p>
          <a:p>
            <a:pPr>
              <a:spcAft>
                <a:spcPts val="600"/>
              </a:spcAft>
            </a:pPr>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lixiviation</a:t>
            </a:r>
            <a:r>
              <a:rPr lang="fr-FR" sz="3200" b="1" dirty="0">
                <a:cs typeface="Arial" panose="020B0604020202020204" pitchFamily="34" charset="0"/>
              </a:rPr>
              <a:t> </a:t>
            </a:r>
            <a:r>
              <a:rPr lang="fr-FR" sz="3200" dirty="0">
                <a:cs typeface="Arial" panose="020B0604020202020204" pitchFamily="34" charset="0"/>
              </a:rPr>
              <a:t>: Perte de C par lixiviation (particules dissoutes, flux latéraux de C)</a:t>
            </a:r>
          </a:p>
        </p:txBody>
      </p:sp>
      <p:sp>
        <p:nvSpPr>
          <p:cNvPr id="61" name="ZoneTexte 60">
            <a:extLst>
              <a:ext uri="{FF2B5EF4-FFF2-40B4-BE49-F238E27FC236}">
                <a16:creationId xmlns:a16="http://schemas.microsoft.com/office/drawing/2014/main" id="{72360F56-EF91-CA15-8EC1-9786C7159F07}"/>
              </a:ext>
            </a:extLst>
          </p:cNvPr>
          <p:cNvSpPr txBox="1"/>
          <p:nvPr/>
        </p:nvSpPr>
        <p:spPr>
          <a:xfrm>
            <a:off x="5239416" y="6122837"/>
            <a:ext cx="2398937" cy="586957"/>
          </a:xfrm>
          <a:prstGeom prst="rect">
            <a:avLst/>
          </a:prstGeom>
          <a:noFill/>
        </p:spPr>
        <p:txBody>
          <a:bodyPr wrap="square" lIns="46800" tIns="46800" rIns="46800" bIns="46800" rtlCol="0">
            <a:spAutoFit/>
          </a:bodyPr>
          <a:lstStyle/>
          <a:p>
            <a:pPr algn="l"/>
            <a:r>
              <a:rPr lang="fr-FR" sz="3200" b="1" dirty="0">
                <a:ln w="38100">
                  <a:noFill/>
                </a:ln>
                <a:solidFill>
                  <a:schemeClr val="bg1">
                    <a:lumMod val="65000"/>
                  </a:schemeClr>
                </a:solidFill>
                <a:effectLst>
                  <a:glow rad="190500">
                    <a:schemeClr val="bg1">
                      <a:alpha val="80000"/>
                    </a:schemeClr>
                  </a:glow>
                </a:effectLst>
                <a:cs typeface="Arial" panose="020B0604020202020204" pitchFamily="34" charset="0"/>
              </a:rPr>
              <a:t>Végétaux</a:t>
            </a:r>
            <a:endParaRPr lang="fr-FR" sz="3200" b="1" baseline="-25000" dirty="0">
              <a:ln w="38100">
                <a:noFill/>
              </a:ln>
              <a:solidFill>
                <a:schemeClr val="bg1">
                  <a:lumMod val="65000"/>
                </a:schemeClr>
              </a:solidFill>
              <a:effectLst>
                <a:glow rad="190500">
                  <a:schemeClr val="bg1">
                    <a:alpha val="80000"/>
                  </a:schemeClr>
                </a:glow>
              </a:effectLst>
              <a:cs typeface="Arial" panose="020B0604020202020204" pitchFamily="34" charset="0"/>
            </a:endParaRPr>
          </a:p>
        </p:txBody>
      </p:sp>
      <p:sp>
        <p:nvSpPr>
          <p:cNvPr id="62" name="ZoneTexte 61">
            <a:extLst>
              <a:ext uri="{FF2B5EF4-FFF2-40B4-BE49-F238E27FC236}">
                <a16:creationId xmlns:a16="http://schemas.microsoft.com/office/drawing/2014/main" id="{A13F9F42-7477-5C15-A608-B6613C8F0CF3}"/>
              </a:ext>
            </a:extLst>
          </p:cNvPr>
          <p:cNvSpPr txBox="1"/>
          <p:nvPr/>
        </p:nvSpPr>
        <p:spPr>
          <a:xfrm>
            <a:off x="7809122" y="7964305"/>
            <a:ext cx="2398936" cy="586957"/>
          </a:xfrm>
          <a:prstGeom prst="rect">
            <a:avLst/>
          </a:prstGeom>
          <a:noFill/>
        </p:spPr>
        <p:txBody>
          <a:bodyPr wrap="square" lIns="46800" tIns="46800" rIns="46800" bIns="46800" rtlCol="0">
            <a:spAutoFit/>
          </a:bodyPr>
          <a:lstStyle/>
          <a:p>
            <a:pPr algn="l"/>
            <a:r>
              <a:rPr lang="fr-FR" sz="3200" b="1" dirty="0">
                <a:solidFill>
                  <a:schemeClr val="bg1">
                    <a:lumMod val="65000"/>
                  </a:schemeClr>
                </a:solidFill>
                <a:cs typeface="Arial" panose="020B0604020202020204" pitchFamily="34" charset="0"/>
              </a:rPr>
              <a:t>Animaux</a:t>
            </a:r>
            <a:endParaRPr lang="fr-FR" sz="3200" b="1" baseline="-25000" dirty="0">
              <a:solidFill>
                <a:schemeClr val="bg1">
                  <a:lumMod val="65000"/>
                </a:schemeClr>
              </a:solidFill>
              <a:cs typeface="Arial" panose="020B0604020202020204" pitchFamily="34" charset="0"/>
            </a:endParaRPr>
          </a:p>
        </p:txBody>
      </p:sp>
      <p:sp>
        <p:nvSpPr>
          <p:cNvPr id="64" name="ZoneTexte 63">
            <a:extLst>
              <a:ext uri="{FF2B5EF4-FFF2-40B4-BE49-F238E27FC236}">
                <a16:creationId xmlns:a16="http://schemas.microsoft.com/office/drawing/2014/main" id="{4D188BAB-D012-B46E-DEC1-BA39175E47A9}"/>
              </a:ext>
            </a:extLst>
          </p:cNvPr>
          <p:cNvSpPr txBox="1"/>
          <p:nvPr/>
        </p:nvSpPr>
        <p:spPr>
          <a:xfrm>
            <a:off x="749225" y="4284915"/>
            <a:ext cx="160717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disturb</a:t>
            </a:r>
            <a:endParaRPr lang="fr-FR" sz="3800" b="1" baseline="-20000" dirty="0">
              <a:latin typeface="Times New Roman" panose="02020603050405020304" pitchFamily="18" charset="0"/>
              <a:cs typeface="Times New Roman" panose="02020603050405020304" pitchFamily="18" charset="0"/>
            </a:endParaRPr>
          </a:p>
        </p:txBody>
      </p:sp>
      <p:sp>
        <p:nvSpPr>
          <p:cNvPr id="65" name="ZoneTexte 64">
            <a:extLst>
              <a:ext uri="{FF2B5EF4-FFF2-40B4-BE49-F238E27FC236}">
                <a16:creationId xmlns:a16="http://schemas.microsoft.com/office/drawing/2014/main" id="{C525D6F5-7973-33A3-4A41-AB886CF16D10}"/>
              </a:ext>
            </a:extLst>
          </p:cNvPr>
          <p:cNvSpPr txBox="1"/>
          <p:nvPr/>
        </p:nvSpPr>
        <p:spPr>
          <a:xfrm>
            <a:off x="8451880" y="2718550"/>
            <a:ext cx="160717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plant</a:t>
            </a:r>
            <a:endParaRPr lang="fr-FR" sz="3800" b="1" baseline="-20000" dirty="0">
              <a:latin typeface="Times New Roman" panose="02020603050405020304" pitchFamily="18" charset="0"/>
              <a:cs typeface="Times New Roman" panose="02020603050405020304" pitchFamily="18" charset="0"/>
            </a:endParaRPr>
          </a:p>
        </p:txBody>
      </p:sp>
      <p:sp>
        <p:nvSpPr>
          <p:cNvPr id="66" name="ZoneTexte 65">
            <a:extLst>
              <a:ext uri="{FF2B5EF4-FFF2-40B4-BE49-F238E27FC236}">
                <a16:creationId xmlns:a16="http://schemas.microsoft.com/office/drawing/2014/main" id="{0B1AF3D1-80D2-61C8-6053-FC70715F2BED}"/>
              </a:ext>
            </a:extLst>
          </p:cNvPr>
          <p:cNvSpPr txBox="1"/>
          <p:nvPr/>
        </p:nvSpPr>
        <p:spPr>
          <a:xfrm>
            <a:off x="11347939" y="4527608"/>
            <a:ext cx="202305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heteroth</a:t>
            </a:r>
            <a:endParaRPr lang="fr-FR" sz="3800" b="1" baseline="-20000" dirty="0">
              <a:latin typeface="Times New Roman" panose="02020603050405020304" pitchFamily="18" charset="0"/>
              <a:cs typeface="Times New Roman" panose="02020603050405020304" pitchFamily="18" charset="0"/>
            </a:endParaRPr>
          </a:p>
        </p:txBody>
      </p:sp>
      <p:sp>
        <p:nvSpPr>
          <p:cNvPr id="67" name="ZoneTexte 66">
            <a:extLst>
              <a:ext uri="{FF2B5EF4-FFF2-40B4-BE49-F238E27FC236}">
                <a16:creationId xmlns:a16="http://schemas.microsoft.com/office/drawing/2014/main" id="{4B69E7E6-7C26-F084-630C-F8FA7FBE1BD2}"/>
              </a:ext>
            </a:extLst>
          </p:cNvPr>
          <p:cNvSpPr txBox="1"/>
          <p:nvPr/>
        </p:nvSpPr>
        <p:spPr>
          <a:xfrm>
            <a:off x="3836695" y="10116129"/>
            <a:ext cx="5141365" cy="1079399"/>
          </a:xfrm>
          <a:prstGeom prst="rect">
            <a:avLst/>
          </a:prstGeom>
          <a:solidFill>
            <a:schemeClr val="bg1">
              <a:alpha val="70000"/>
            </a:schemeClr>
          </a:solidFill>
        </p:spPr>
        <p:txBody>
          <a:bodyPr wrap="square" lIns="46800" tIns="46800" rIns="46800" bIns="46800" rtlCol="0">
            <a:spAutoFit/>
          </a:bodyPr>
          <a:lstStyle/>
          <a:p>
            <a:pPr algn="ctr"/>
            <a:r>
              <a:rPr lang="fr-FR" sz="3200" dirty="0">
                <a:cs typeface="Arial" panose="020B0604020202020204" pitchFamily="34" charset="0"/>
              </a:rPr>
              <a:t>Matière organique du sol</a:t>
            </a:r>
            <a:br>
              <a:rPr lang="fr-FR" sz="3200" dirty="0">
                <a:cs typeface="Arial" panose="020B0604020202020204" pitchFamily="34" charset="0"/>
              </a:rPr>
            </a:br>
            <a:r>
              <a:rPr lang="fr-FR" sz="3200" dirty="0">
                <a:cs typeface="Arial" panose="020B0604020202020204" pitchFamily="34" charset="0"/>
              </a:rPr>
              <a:t>et microorganismes</a:t>
            </a:r>
          </a:p>
        </p:txBody>
      </p:sp>
      <p:sp>
        <p:nvSpPr>
          <p:cNvPr id="68" name="Forme libre : forme 67">
            <a:extLst>
              <a:ext uri="{FF2B5EF4-FFF2-40B4-BE49-F238E27FC236}">
                <a16:creationId xmlns:a16="http://schemas.microsoft.com/office/drawing/2014/main" id="{3A035B17-1F1A-A7DD-99D1-59CCAE073F03}"/>
              </a:ext>
            </a:extLst>
          </p:cNvPr>
          <p:cNvSpPr/>
          <p:nvPr/>
        </p:nvSpPr>
        <p:spPr>
          <a:xfrm>
            <a:off x="4095128" y="11216396"/>
            <a:ext cx="2295939" cy="1326814"/>
          </a:xfrm>
          <a:custGeom>
            <a:avLst/>
            <a:gdLst>
              <a:gd name="connsiteX0" fmla="*/ 2431915 w 2651040"/>
              <a:gd name="connsiteY0" fmla="*/ 0 h 1128707"/>
              <a:gd name="connsiteX1" fmla="*/ 2412459 w 2651040"/>
              <a:gd name="connsiteY1" fmla="*/ 943583 h 1128707"/>
              <a:gd name="connsiteX2" fmla="*/ 0 w 2651040"/>
              <a:gd name="connsiteY2" fmla="*/ 1128408 h 1128707"/>
              <a:gd name="connsiteX0" fmla="*/ 2431915 w 2623491"/>
              <a:gd name="connsiteY0" fmla="*/ 0 h 1128707"/>
              <a:gd name="connsiteX1" fmla="*/ 2412459 w 2623491"/>
              <a:gd name="connsiteY1" fmla="*/ 943583 h 1128707"/>
              <a:gd name="connsiteX2" fmla="*/ 0 w 2623491"/>
              <a:gd name="connsiteY2" fmla="*/ 1128408 h 1128707"/>
              <a:gd name="connsiteX0" fmla="*/ 2431915 w 2651040"/>
              <a:gd name="connsiteY0" fmla="*/ 0 h 1128707"/>
              <a:gd name="connsiteX1" fmla="*/ 2412459 w 2651040"/>
              <a:gd name="connsiteY1" fmla="*/ 943583 h 1128707"/>
              <a:gd name="connsiteX2" fmla="*/ 0 w 2651040"/>
              <a:gd name="connsiteY2" fmla="*/ 1128408 h 1128707"/>
              <a:gd name="connsiteX0" fmla="*/ 2431915 w 2687052"/>
              <a:gd name="connsiteY0" fmla="*/ 0 h 1128435"/>
              <a:gd name="connsiteX1" fmla="*/ 2469609 w 2687052"/>
              <a:gd name="connsiteY1" fmla="*/ 872146 h 1128435"/>
              <a:gd name="connsiteX2" fmla="*/ 0 w 2687052"/>
              <a:gd name="connsiteY2" fmla="*/ 1128408 h 1128435"/>
              <a:gd name="connsiteX0" fmla="*/ 2431915 w 2629743"/>
              <a:gd name="connsiteY0" fmla="*/ 0 h 1135418"/>
              <a:gd name="connsiteX1" fmla="*/ 2469609 w 2629743"/>
              <a:gd name="connsiteY1" fmla="*/ 872146 h 1135418"/>
              <a:gd name="connsiteX2" fmla="*/ 0 w 2629743"/>
              <a:gd name="connsiteY2" fmla="*/ 1128408 h 1135418"/>
              <a:gd name="connsiteX0" fmla="*/ 2431915 w 2621704"/>
              <a:gd name="connsiteY0" fmla="*/ 0 h 1132241"/>
              <a:gd name="connsiteX1" fmla="*/ 2469609 w 2621704"/>
              <a:gd name="connsiteY1" fmla="*/ 872146 h 1132241"/>
              <a:gd name="connsiteX2" fmla="*/ 0 w 2621704"/>
              <a:gd name="connsiteY2" fmla="*/ 1128408 h 1132241"/>
              <a:gd name="connsiteX0" fmla="*/ 2689090 w 2824829"/>
              <a:gd name="connsiteY0" fmla="*/ 0 h 1109384"/>
              <a:gd name="connsiteX1" fmla="*/ 2469609 w 2824829"/>
              <a:gd name="connsiteY1" fmla="*/ 853096 h 1109384"/>
              <a:gd name="connsiteX2" fmla="*/ 0 w 2824829"/>
              <a:gd name="connsiteY2" fmla="*/ 1109358 h 1109384"/>
              <a:gd name="connsiteX0" fmla="*/ 2689090 w 2741327"/>
              <a:gd name="connsiteY0" fmla="*/ 0 h 1109384"/>
              <a:gd name="connsiteX1" fmla="*/ 2469609 w 2741327"/>
              <a:gd name="connsiteY1" fmla="*/ 853096 h 1109384"/>
              <a:gd name="connsiteX2" fmla="*/ 0 w 2741327"/>
              <a:gd name="connsiteY2" fmla="*/ 1109358 h 1109384"/>
              <a:gd name="connsiteX0" fmla="*/ 2546215 w 2675971"/>
              <a:gd name="connsiteY0" fmla="*/ 0 h 1147486"/>
              <a:gd name="connsiteX1" fmla="*/ 2469609 w 2675971"/>
              <a:gd name="connsiteY1" fmla="*/ 891196 h 1147486"/>
              <a:gd name="connsiteX2" fmla="*/ 0 w 2675971"/>
              <a:gd name="connsiteY2" fmla="*/ 1147458 h 1147486"/>
              <a:gd name="connsiteX0" fmla="*/ 2546215 w 2681005"/>
              <a:gd name="connsiteY0" fmla="*/ 0 h 1147486"/>
              <a:gd name="connsiteX1" fmla="*/ 2469609 w 2681005"/>
              <a:gd name="connsiteY1" fmla="*/ 891196 h 1147486"/>
              <a:gd name="connsiteX2" fmla="*/ 0 w 2681005"/>
              <a:gd name="connsiteY2" fmla="*/ 1147458 h 1147486"/>
              <a:gd name="connsiteX0" fmla="*/ 2546215 w 2594724"/>
              <a:gd name="connsiteY0" fmla="*/ 0 h 1147506"/>
              <a:gd name="connsiteX1" fmla="*/ 2469609 w 2594724"/>
              <a:gd name="connsiteY1" fmla="*/ 891196 h 1147506"/>
              <a:gd name="connsiteX2" fmla="*/ 0 w 2594724"/>
              <a:gd name="connsiteY2" fmla="*/ 1147458 h 1147506"/>
              <a:gd name="connsiteX0" fmla="*/ 2546215 w 2582950"/>
              <a:gd name="connsiteY0" fmla="*/ 0 h 1147506"/>
              <a:gd name="connsiteX1" fmla="*/ 2469609 w 2582950"/>
              <a:gd name="connsiteY1" fmla="*/ 891196 h 1147506"/>
              <a:gd name="connsiteX2" fmla="*/ 0 w 2582950"/>
              <a:gd name="connsiteY2" fmla="*/ 1147458 h 1147506"/>
              <a:gd name="connsiteX0" fmla="*/ 2546215 w 2564413"/>
              <a:gd name="connsiteY0" fmla="*/ 0 h 1147501"/>
              <a:gd name="connsiteX1" fmla="*/ 2469609 w 2564413"/>
              <a:gd name="connsiteY1" fmla="*/ 891196 h 1147501"/>
              <a:gd name="connsiteX2" fmla="*/ 0 w 2564413"/>
              <a:gd name="connsiteY2" fmla="*/ 1147458 h 1147501"/>
              <a:gd name="connsiteX0" fmla="*/ 2431915 w 2558364"/>
              <a:gd name="connsiteY0" fmla="*/ 0 h 1095146"/>
              <a:gd name="connsiteX1" fmla="*/ 2355309 w 2558364"/>
              <a:gd name="connsiteY1" fmla="*/ 891196 h 1095146"/>
              <a:gd name="connsiteX2" fmla="*/ 0 w 2558364"/>
              <a:gd name="connsiteY2" fmla="*/ 1095071 h 1095146"/>
              <a:gd name="connsiteX0" fmla="*/ 2536690 w 2670785"/>
              <a:gd name="connsiteY0" fmla="*/ 0 h 1166531"/>
              <a:gd name="connsiteX1" fmla="*/ 2460084 w 2670785"/>
              <a:gd name="connsiteY1" fmla="*/ 891196 h 1166531"/>
              <a:gd name="connsiteX2" fmla="*/ 0 w 2670785"/>
              <a:gd name="connsiteY2" fmla="*/ 1166508 h 1166531"/>
              <a:gd name="connsiteX0" fmla="*/ 2536690 w 2670785"/>
              <a:gd name="connsiteY0" fmla="*/ 0 h 1169147"/>
              <a:gd name="connsiteX1" fmla="*/ 2460084 w 2670785"/>
              <a:gd name="connsiteY1" fmla="*/ 891196 h 1169147"/>
              <a:gd name="connsiteX2" fmla="*/ 0 w 2670785"/>
              <a:gd name="connsiteY2" fmla="*/ 1166508 h 1169147"/>
              <a:gd name="connsiteX0" fmla="*/ 2536690 w 2561455"/>
              <a:gd name="connsiteY0" fmla="*/ 0 h 1168334"/>
              <a:gd name="connsiteX1" fmla="*/ 2460084 w 2561455"/>
              <a:gd name="connsiteY1" fmla="*/ 891196 h 1168334"/>
              <a:gd name="connsiteX2" fmla="*/ 0 w 2561455"/>
              <a:gd name="connsiteY2" fmla="*/ 1166508 h 1168334"/>
              <a:gd name="connsiteX0" fmla="*/ 2536690 w 2568946"/>
              <a:gd name="connsiteY0" fmla="*/ 0 h 1169055"/>
              <a:gd name="connsiteX1" fmla="*/ 2460084 w 2568946"/>
              <a:gd name="connsiteY1" fmla="*/ 891196 h 1169055"/>
              <a:gd name="connsiteX2" fmla="*/ 0 w 2568946"/>
              <a:gd name="connsiteY2" fmla="*/ 1166508 h 1169055"/>
              <a:gd name="connsiteX0" fmla="*/ 2536690 w 2568946"/>
              <a:gd name="connsiteY0" fmla="*/ 0 h 1170541"/>
              <a:gd name="connsiteX1" fmla="*/ 2460084 w 2568946"/>
              <a:gd name="connsiteY1" fmla="*/ 891196 h 1170541"/>
              <a:gd name="connsiteX2" fmla="*/ 0 w 2568946"/>
              <a:gd name="connsiteY2" fmla="*/ 1166508 h 1170541"/>
              <a:gd name="connsiteX0" fmla="*/ 2536690 w 2550928"/>
              <a:gd name="connsiteY0" fmla="*/ 0 h 1170172"/>
              <a:gd name="connsiteX1" fmla="*/ 2460084 w 2550928"/>
              <a:gd name="connsiteY1" fmla="*/ 891196 h 1170172"/>
              <a:gd name="connsiteX2" fmla="*/ 0 w 2550928"/>
              <a:gd name="connsiteY2" fmla="*/ 1166508 h 1170172"/>
              <a:gd name="connsiteX0" fmla="*/ 2536690 w 2549114"/>
              <a:gd name="connsiteY0" fmla="*/ 0 h 1166508"/>
              <a:gd name="connsiteX1" fmla="*/ 2460084 w 2549114"/>
              <a:gd name="connsiteY1" fmla="*/ 891196 h 1166508"/>
              <a:gd name="connsiteX2" fmla="*/ 1746420 w 2549114"/>
              <a:gd name="connsiteY2" fmla="*/ 1123242 h 1166508"/>
              <a:gd name="connsiteX3" fmla="*/ 0 w 2549114"/>
              <a:gd name="connsiteY3" fmla="*/ 1166508 h 1166508"/>
              <a:gd name="connsiteX0" fmla="*/ 2536690 w 2549114"/>
              <a:gd name="connsiteY0" fmla="*/ 0 h 1142856"/>
              <a:gd name="connsiteX1" fmla="*/ 2460084 w 2549114"/>
              <a:gd name="connsiteY1" fmla="*/ 891196 h 1142856"/>
              <a:gd name="connsiteX2" fmla="*/ 1746420 w 2549114"/>
              <a:gd name="connsiteY2" fmla="*/ 1123242 h 1142856"/>
              <a:gd name="connsiteX3" fmla="*/ 0 w 2549114"/>
              <a:gd name="connsiteY3" fmla="*/ 1128408 h 1142856"/>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453253 w 2461632"/>
              <a:gd name="connsiteY0" fmla="*/ 0 h 1096325"/>
              <a:gd name="connsiteX1" fmla="*/ 2376647 w 2461632"/>
              <a:gd name="connsiteY1" fmla="*/ 891196 h 1096325"/>
              <a:gd name="connsiteX2" fmla="*/ 1739183 w 2461632"/>
              <a:gd name="connsiteY2" fmla="*/ 1085142 h 1096325"/>
              <a:gd name="connsiteX3" fmla="*/ 0 w 2461632"/>
              <a:gd name="connsiteY3" fmla="*/ 1080181 h 1096325"/>
            </a:gdLst>
            <a:ahLst/>
            <a:cxnLst>
              <a:cxn ang="0">
                <a:pos x="connsiteX0" y="connsiteY0"/>
              </a:cxn>
              <a:cxn ang="0">
                <a:pos x="connsiteX1" y="connsiteY1"/>
              </a:cxn>
              <a:cxn ang="0">
                <a:pos x="connsiteX2" y="connsiteY2"/>
              </a:cxn>
              <a:cxn ang="0">
                <a:pos x="connsiteX3" y="connsiteY3"/>
              </a:cxn>
            </a:cxnLst>
            <a:rect l="l" t="t" r="r" b="b"/>
            <a:pathLst>
              <a:path w="2461632" h="1096325">
                <a:moveTo>
                  <a:pt x="2453253" y="0"/>
                </a:moveTo>
                <a:cubicBezTo>
                  <a:pt x="2455684" y="258694"/>
                  <a:pt x="2495659" y="710339"/>
                  <a:pt x="2376647" y="891196"/>
                </a:cubicBezTo>
                <a:cubicBezTo>
                  <a:pt x="2257635" y="1072053"/>
                  <a:pt x="2135291" y="1053644"/>
                  <a:pt x="1739183" y="1085142"/>
                </a:cubicBezTo>
                <a:cubicBezTo>
                  <a:pt x="1343075" y="1116640"/>
                  <a:pt x="264082" y="1070589"/>
                  <a:pt x="0" y="1080181"/>
                </a:cubicBezTo>
              </a:path>
            </a:pathLst>
          </a:custGeom>
          <a:noFill/>
          <a:ln w="50800">
            <a:solidFill>
              <a:srgbClr val="FF93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ZoneTexte 68">
            <a:extLst>
              <a:ext uri="{FF2B5EF4-FFF2-40B4-BE49-F238E27FC236}">
                <a16:creationId xmlns:a16="http://schemas.microsoft.com/office/drawing/2014/main" id="{72C5C2CE-EFCC-685B-257E-B0476F789DE8}"/>
              </a:ext>
            </a:extLst>
          </p:cNvPr>
          <p:cNvSpPr txBox="1"/>
          <p:nvPr/>
        </p:nvSpPr>
        <p:spPr>
          <a:xfrm>
            <a:off x="3116162" y="11625543"/>
            <a:ext cx="202305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lixiviation</a:t>
            </a:r>
            <a:endParaRPr lang="fr-FR" sz="3800" b="1" baseline="-20000" dirty="0">
              <a:latin typeface="Times New Roman" panose="02020603050405020304" pitchFamily="18" charset="0"/>
              <a:cs typeface="Times New Roman" panose="02020603050405020304" pitchFamily="18" charset="0"/>
            </a:endParaRPr>
          </a:p>
        </p:txBody>
      </p:sp>
      <p:sp>
        <p:nvSpPr>
          <p:cNvPr id="72" name="ZoneTexte 71">
            <a:extLst>
              <a:ext uri="{FF2B5EF4-FFF2-40B4-BE49-F238E27FC236}">
                <a16:creationId xmlns:a16="http://schemas.microsoft.com/office/drawing/2014/main" id="{17EDC393-4630-9B16-5A51-C516FFAB4692}"/>
              </a:ext>
            </a:extLst>
          </p:cNvPr>
          <p:cNvSpPr txBox="1"/>
          <p:nvPr/>
        </p:nvSpPr>
        <p:spPr>
          <a:xfrm>
            <a:off x="12745580" y="10887942"/>
            <a:ext cx="10999636" cy="1997496"/>
          </a:xfrm>
          <a:prstGeom prst="roundRect">
            <a:avLst>
              <a:gd name="adj" fmla="val 17621"/>
            </a:avLst>
          </a:prstGeom>
          <a:noFill/>
          <a:ln w="63500" cap="rnd">
            <a:solidFill>
              <a:srgbClr val="8D533E"/>
            </a:solidFill>
            <a:prstDash val="sysDot"/>
          </a:ln>
        </p:spPr>
        <p:txBody>
          <a:bodyPr wrap="square" lIns="288000" tIns="216000" rIns="288000" bIns="288000" numCol="1" spcCol="540000" rtlCol="0">
            <a:noAutofit/>
          </a:bodyPr>
          <a:lstStyle/>
          <a:p>
            <a:pPr algn="ctr">
              <a:spcAft>
                <a:spcPts val="1800"/>
              </a:spcAft>
            </a:pPr>
            <a:r>
              <a:rPr lang="fr-FR" sz="3600" b="1" dirty="0">
                <a:cs typeface="Arial" panose="020B0604020202020204" pitchFamily="34" charset="0"/>
              </a:rPr>
              <a:t>NPP = GPP – </a:t>
            </a:r>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plant</a:t>
            </a:r>
            <a:endParaRPr lang="fr-FR" sz="3800" b="1" baseline="-20000" dirty="0">
              <a:cs typeface="Arial" panose="020B0604020202020204" pitchFamily="34" charset="0"/>
            </a:endParaRPr>
          </a:p>
          <a:p>
            <a:pPr algn="ctr"/>
            <a:r>
              <a:rPr lang="fr-FR" sz="3600" b="1" dirty="0">
                <a:cs typeface="Arial" panose="020B0604020202020204" pitchFamily="34" charset="0"/>
              </a:rPr>
              <a:t>NEP </a:t>
            </a:r>
            <a:r>
              <a:rPr lang="fr-FR" sz="3600" dirty="0"/>
              <a:t>≈</a:t>
            </a:r>
            <a:r>
              <a:rPr lang="fr-FR" sz="3600" b="1" dirty="0">
                <a:cs typeface="Arial" panose="020B0604020202020204" pitchFamily="34" charset="0"/>
              </a:rPr>
              <a:t> GPP – (</a:t>
            </a:r>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plant</a:t>
            </a:r>
            <a:r>
              <a:rPr lang="fr-FR" sz="3600" b="1" dirty="0">
                <a:cs typeface="Arial" panose="020B0604020202020204" pitchFamily="34" charset="0"/>
              </a:rPr>
              <a:t> + </a:t>
            </a:r>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heteroth</a:t>
            </a:r>
            <a:r>
              <a:rPr lang="fr-FR" sz="3600" b="1" dirty="0">
                <a:cs typeface="Arial" panose="020B0604020202020204" pitchFamily="34" charset="0"/>
              </a:rPr>
              <a:t> + </a:t>
            </a:r>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disturb</a:t>
            </a:r>
            <a:r>
              <a:rPr lang="fr-FR" sz="3600" b="1" baseline="-20000" dirty="0">
                <a:cs typeface="Arial" panose="020B0604020202020204" pitchFamily="34" charset="0"/>
              </a:rPr>
              <a:t> </a:t>
            </a:r>
            <a:r>
              <a:rPr lang="fr-FR" sz="3600" b="1" dirty="0">
                <a:cs typeface="Arial" panose="020B0604020202020204" pitchFamily="34" charset="0"/>
              </a:rPr>
              <a:t>+ </a:t>
            </a:r>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lixiviation</a:t>
            </a:r>
            <a:r>
              <a:rPr lang="fr-FR" sz="3600" b="1" baseline="-20000" dirty="0">
                <a:cs typeface="Arial" panose="020B0604020202020204" pitchFamily="34" charset="0"/>
              </a:rPr>
              <a:t> </a:t>
            </a:r>
            <a:r>
              <a:rPr lang="fr-FR" sz="3600" b="1" dirty="0">
                <a:cs typeface="Arial" panose="020B0604020202020204" pitchFamily="34" charset="0"/>
              </a:rPr>
              <a:t>)</a:t>
            </a:r>
            <a:endParaRPr lang="fr-FR" sz="3600" b="1" baseline="-25000" dirty="0">
              <a:cs typeface="Arial" panose="020B0604020202020204" pitchFamily="34" charset="0"/>
            </a:endParaRPr>
          </a:p>
        </p:txBody>
      </p:sp>
      <p:sp>
        <p:nvSpPr>
          <p:cNvPr id="74" name="ZoneTexte 73">
            <a:extLst>
              <a:ext uri="{FF2B5EF4-FFF2-40B4-BE49-F238E27FC236}">
                <a16:creationId xmlns:a16="http://schemas.microsoft.com/office/drawing/2014/main" id="{A113AB15-1CF8-9B29-084A-F790A1049FF8}"/>
              </a:ext>
            </a:extLst>
          </p:cNvPr>
          <p:cNvSpPr txBox="1"/>
          <p:nvPr/>
        </p:nvSpPr>
        <p:spPr>
          <a:xfrm>
            <a:off x="212750" y="12756007"/>
            <a:ext cx="3676489" cy="463846"/>
          </a:xfrm>
          <a:prstGeom prst="rect">
            <a:avLst/>
          </a:prstGeom>
          <a:noFill/>
        </p:spPr>
        <p:txBody>
          <a:bodyPr wrap="square" lIns="46800" tIns="46800" rIns="46800" bIns="46800" rtlCol="0">
            <a:spAutoFit/>
          </a:bodyPr>
          <a:lstStyle/>
          <a:p>
            <a:pPr algn="r"/>
            <a:r>
              <a:rPr lang="fr-FR" sz="2400" dirty="0">
                <a:solidFill>
                  <a:schemeClr val="bg1"/>
                </a:solidFill>
                <a:latin typeface="+mj-lt"/>
                <a:cs typeface="Arial" panose="020B0604020202020204" pitchFamily="34" charset="0"/>
              </a:rPr>
              <a:t>d'après </a:t>
            </a:r>
            <a:r>
              <a:rPr lang="fr-FR" sz="2400" cap="small" dirty="0">
                <a:solidFill>
                  <a:schemeClr val="bg1"/>
                </a:solidFill>
                <a:latin typeface="+mj-lt"/>
                <a:cs typeface="Arial" panose="020B0604020202020204" pitchFamily="34" charset="0"/>
              </a:rPr>
              <a:t>Chapin</a:t>
            </a:r>
            <a:r>
              <a:rPr lang="fr-FR" sz="2400" i="1" dirty="0">
                <a:solidFill>
                  <a:schemeClr val="bg1"/>
                </a:solidFill>
                <a:latin typeface="+mj-lt"/>
                <a:cs typeface="Arial" panose="020B0604020202020204" pitchFamily="34" charset="0"/>
              </a:rPr>
              <a:t> et al.</a:t>
            </a:r>
            <a:r>
              <a:rPr lang="fr-FR" sz="2400" cap="small" dirty="0">
                <a:solidFill>
                  <a:schemeClr val="bg1"/>
                </a:solidFill>
                <a:latin typeface="+mj-lt"/>
                <a:cs typeface="Arial" panose="020B0604020202020204" pitchFamily="34" charset="0"/>
              </a:rPr>
              <a:t>, 2002</a:t>
            </a:r>
            <a:endParaRPr lang="fr-FR" sz="2400" dirty="0">
              <a:solidFill>
                <a:schemeClr val="bg1"/>
              </a:solidFill>
              <a:latin typeface="+mj-lt"/>
              <a:cs typeface="Arial" panose="020B0604020202020204" pitchFamily="34" charset="0"/>
            </a:endParaRPr>
          </a:p>
        </p:txBody>
      </p:sp>
      <p:pic>
        <p:nvPicPr>
          <p:cNvPr id="76" name="Image 75">
            <a:extLst>
              <a:ext uri="{FF2B5EF4-FFF2-40B4-BE49-F238E27FC236}">
                <a16:creationId xmlns:a16="http://schemas.microsoft.com/office/drawing/2014/main" id="{6D9FDC59-9E4B-48D3-F94E-BE5621F731EC}"/>
              </a:ext>
            </a:extLst>
          </p:cNvPr>
          <p:cNvPicPr>
            <a:picLocks noChangeAspect="1"/>
          </p:cNvPicPr>
          <p:nvPr/>
        </p:nvPicPr>
        <p:blipFill>
          <a:blip r:embed="rId6"/>
          <a:stretch>
            <a:fillRect/>
          </a:stretch>
        </p:blipFill>
        <p:spPr>
          <a:xfrm>
            <a:off x="6880948" y="7631898"/>
            <a:ext cx="811573" cy="1113754"/>
          </a:xfrm>
          <a:prstGeom prst="rect">
            <a:avLst/>
          </a:prstGeom>
        </p:spPr>
      </p:pic>
      <p:sp>
        <p:nvSpPr>
          <p:cNvPr id="77" name="ZoneTexte 76">
            <a:extLst>
              <a:ext uri="{FF2B5EF4-FFF2-40B4-BE49-F238E27FC236}">
                <a16:creationId xmlns:a16="http://schemas.microsoft.com/office/drawing/2014/main" id="{4489B377-7C04-11A4-9B6E-C9FA7B02190B}"/>
              </a:ext>
            </a:extLst>
          </p:cNvPr>
          <p:cNvSpPr txBox="1"/>
          <p:nvPr/>
        </p:nvSpPr>
        <p:spPr>
          <a:xfrm>
            <a:off x="12127567" y="9593943"/>
            <a:ext cx="2431171" cy="830997"/>
          </a:xfrm>
          <a:prstGeom prst="rect">
            <a:avLst/>
          </a:prstGeom>
          <a:noFill/>
        </p:spPr>
        <p:txBody>
          <a:bodyPr wrap="square">
            <a:spAutoFit/>
          </a:bodyPr>
          <a:lstStyle/>
          <a:p>
            <a:r>
              <a:rPr lang="fr-FR" sz="4800" b="1" kern="0" dirty="0">
                <a:solidFill>
                  <a:srgbClr val="FF9300"/>
                </a:solidFill>
                <a:cs typeface="Arial" panose="020B0604020202020204" pitchFamily="34" charset="0"/>
                <a:sym typeface="Helvetica Neue"/>
              </a:rPr>
              <a:t>60 Pg C</a:t>
            </a:r>
            <a:endParaRPr lang="fr-FR" sz="4800" dirty="0"/>
          </a:p>
        </p:txBody>
      </p:sp>
    </p:spTree>
    <p:extLst>
      <p:ext uri="{BB962C8B-B14F-4D97-AF65-F5344CB8AC3E}">
        <p14:creationId xmlns:p14="http://schemas.microsoft.com/office/powerpoint/2010/main" val="382460627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9029E7-F800-FFE6-8F51-788CBBEE8A7A}"/>
              </a:ext>
            </a:extLst>
          </p:cNvPr>
          <p:cNvPicPr>
            <a:picLocks noChangeAspect="1"/>
          </p:cNvPicPr>
          <p:nvPr/>
        </p:nvPicPr>
        <p:blipFill>
          <a:blip r:embed="rId2">
            <a:lum bright="10000"/>
          </a:blip>
          <a:stretch>
            <a:fillRect/>
          </a:stretch>
        </p:blipFill>
        <p:spPr>
          <a:xfrm>
            <a:off x="-1" y="8623851"/>
            <a:ext cx="11247693" cy="5092150"/>
          </a:xfrm>
          <a:prstGeom prst="rect">
            <a:avLst/>
          </a:prstGeom>
        </p:spPr>
      </p:pic>
      <p:pic>
        <p:nvPicPr>
          <p:cNvPr id="36" name="Image 35">
            <a:extLst>
              <a:ext uri="{FF2B5EF4-FFF2-40B4-BE49-F238E27FC236}">
                <a16:creationId xmlns:a16="http://schemas.microsoft.com/office/drawing/2014/main" id="{55FBF656-7D4C-2059-5E87-FB61912403E7}"/>
              </a:ext>
            </a:extLst>
          </p:cNvPr>
          <p:cNvPicPr>
            <a:picLocks noChangeAspect="1"/>
          </p:cNvPicPr>
          <p:nvPr/>
        </p:nvPicPr>
        <p:blipFill>
          <a:blip r:embed="rId3"/>
          <a:stretch>
            <a:fillRect/>
          </a:stretch>
        </p:blipFill>
        <p:spPr>
          <a:xfrm>
            <a:off x="2700007" y="2849619"/>
            <a:ext cx="6711876" cy="6049719"/>
          </a:xfrm>
          <a:prstGeom prst="rect">
            <a:avLst/>
          </a:prstGeom>
        </p:spPr>
      </p:pic>
      <p:sp>
        <p:nvSpPr>
          <p:cNvPr id="2" name="Titre 1">
            <a:extLst>
              <a:ext uri="{FF2B5EF4-FFF2-40B4-BE49-F238E27FC236}">
                <a16:creationId xmlns:a16="http://schemas.microsoft.com/office/drawing/2014/main" id="{149D86D0-30FE-6EEB-F451-32841B13825E}"/>
              </a:ext>
            </a:extLst>
          </p:cNvPr>
          <p:cNvSpPr>
            <a:spLocks noGrp="1"/>
          </p:cNvSpPr>
          <p:nvPr>
            <p:ph type="title"/>
          </p:nvPr>
        </p:nvSpPr>
        <p:spPr>
          <a:xfrm>
            <a:off x="1905000" y="205650"/>
            <a:ext cx="21202650" cy="1625278"/>
          </a:xfrm>
        </p:spPr>
        <p:txBody>
          <a:bodyPr/>
          <a:lstStyle/>
          <a:p>
            <a:r>
              <a:rPr lang="fr-FR" dirty="0"/>
              <a:t>Schéma général des flux de carbone dans les forêts : </a:t>
            </a:r>
            <a:br>
              <a:rPr lang="fr-FR" dirty="0"/>
            </a:br>
            <a:r>
              <a:rPr lang="fr-FR" dirty="0"/>
              <a:t>schéma synthétique</a:t>
            </a:r>
          </a:p>
        </p:txBody>
      </p:sp>
      <p:sp>
        <p:nvSpPr>
          <p:cNvPr id="5" name="Freeform 5">
            <a:extLst>
              <a:ext uri="{FF2B5EF4-FFF2-40B4-BE49-F238E27FC236}">
                <a16:creationId xmlns:a16="http://schemas.microsoft.com/office/drawing/2014/main" id="{4DF05F7B-6A6F-7628-74D3-39E296739E66}"/>
              </a:ext>
            </a:extLst>
          </p:cNvPr>
          <p:cNvSpPr>
            <a:spLocks noEditPoints="1"/>
          </p:cNvSpPr>
          <p:nvPr/>
        </p:nvSpPr>
        <p:spPr bwMode="auto">
          <a:xfrm>
            <a:off x="3253002" y="8691118"/>
            <a:ext cx="6308752" cy="3659894"/>
          </a:xfrm>
          <a:custGeom>
            <a:avLst/>
            <a:gdLst>
              <a:gd name="T0" fmla="*/ 513 w 684"/>
              <a:gd name="T1" fmla="*/ 87 h 364"/>
              <a:gd name="T2" fmla="*/ 478 w 684"/>
              <a:gd name="T3" fmla="*/ 56 h 364"/>
              <a:gd name="T4" fmla="*/ 436 w 684"/>
              <a:gd name="T5" fmla="*/ 41 h 364"/>
              <a:gd name="T6" fmla="*/ 218 w 684"/>
              <a:gd name="T7" fmla="*/ 60 h 364"/>
              <a:gd name="T8" fmla="*/ 213 w 684"/>
              <a:gd name="T9" fmla="*/ 65 h 364"/>
              <a:gd name="T10" fmla="*/ 141 w 684"/>
              <a:gd name="T11" fmla="*/ 84 h 364"/>
              <a:gd name="T12" fmla="*/ 132 w 684"/>
              <a:gd name="T13" fmla="*/ 85 h 364"/>
              <a:gd name="T14" fmla="*/ 141 w 684"/>
              <a:gd name="T15" fmla="*/ 123 h 364"/>
              <a:gd name="T16" fmla="*/ 71 w 684"/>
              <a:gd name="T17" fmla="*/ 146 h 364"/>
              <a:gd name="T18" fmla="*/ 34 w 684"/>
              <a:gd name="T19" fmla="*/ 191 h 364"/>
              <a:gd name="T20" fmla="*/ 122 w 684"/>
              <a:gd name="T21" fmla="*/ 191 h 364"/>
              <a:gd name="T22" fmla="*/ 139 w 684"/>
              <a:gd name="T23" fmla="*/ 184 h 364"/>
              <a:gd name="T24" fmla="*/ 225 w 684"/>
              <a:gd name="T25" fmla="*/ 73 h 364"/>
              <a:gd name="T26" fmla="*/ 185 w 684"/>
              <a:gd name="T27" fmla="*/ 123 h 364"/>
              <a:gd name="T28" fmla="*/ 238 w 684"/>
              <a:gd name="T29" fmla="*/ 126 h 364"/>
              <a:gd name="T30" fmla="*/ 183 w 684"/>
              <a:gd name="T31" fmla="*/ 170 h 364"/>
              <a:gd name="T32" fmla="*/ 249 w 684"/>
              <a:gd name="T33" fmla="*/ 132 h 364"/>
              <a:gd name="T34" fmla="*/ 273 w 684"/>
              <a:gd name="T35" fmla="*/ 145 h 364"/>
              <a:gd name="T36" fmla="*/ 302 w 684"/>
              <a:gd name="T37" fmla="*/ 158 h 364"/>
              <a:gd name="T38" fmla="*/ 338 w 684"/>
              <a:gd name="T39" fmla="*/ 46 h 364"/>
              <a:gd name="T40" fmla="*/ 331 w 684"/>
              <a:gd name="T41" fmla="*/ 73 h 364"/>
              <a:gd name="T42" fmla="*/ 288 w 684"/>
              <a:gd name="T43" fmla="*/ 179 h 364"/>
              <a:gd name="T44" fmla="*/ 189 w 684"/>
              <a:gd name="T45" fmla="*/ 199 h 364"/>
              <a:gd name="T46" fmla="*/ 218 w 684"/>
              <a:gd name="T47" fmla="*/ 230 h 364"/>
              <a:gd name="T48" fmla="*/ 262 w 684"/>
              <a:gd name="T49" fmla="*/ 217 h 364"/>
              <a:gd name="T50" fmla="*/ 259 w 684"/>
              <a:gd name="T51" fmla="*/ 268 h 364"/>
              <a:gd name="T52" fmla="*/ 296 w 684"/>
              <a:gd name="T53" fmla="*/ 279 h 364"/>
              <a:gd name="T54" fmla="*/ 264 w 684"/>
              <a:gd name="T55" fmla="*/ 313 h 364"/>
              <a:gd name="T56" fmla="*/ 282 w 684"/>
              <a:gd name="T57" fmla="*/ 300 h 364"/>
              <a:gd name="T58" fmla="*/ 318 w 684"/>
              <a:gd name="T59" fmla="*/ 289 h 364"/>
              <a:gd name="T60" fmla="*/ 334 w 684"/>
              <a:gd name="T61" fmla="*/ 282 h 364"/>
              <a:gd name="T62" fmla="*/ 334 w 684"/>
              <a:gd name="T63" fmla="*/ 157 h 364"/>
              <a:gd name="T64" fmla="*/ 348 w 684"/>
              <a:gd name="T65" fmla="*/ 144 h 364"/>
              <a:gd name="T66" fmla="*/ 369 w 684"/>
              <a:gd name="T67" fmla="*/ 198 h 364"/>
              <a:gd name="T68" fmla="*/ 411 w 684"/>
              <a:gd name="T69" fmla="*/ 166 h 364"/>
              <a:gd name="T70" fmla="*/ 350 w 684"/>
              <a:gd name="T71" fmla="*/ 219 h 364"/>
              <a:gd name="T72" fmla="*/ 339 w 684"/>
              <a:gd name="T73" fmla="*/ 262 h 364"/>
              <a:gd name="T74" fmla="*/ 382 w 684"/>
              <a:gd name="T75" fmla="*/ 270 h 364"/>
              <a:gd name="T76" fmla="*/ 406 w 684"/>
              <a:gd name="T77" fmla="*/ 211 h 364"/>
              <a:gd name="T78" fmla="*/ 439 w 684"/>
              <a:gd name="T79" fmla="*/ 251 h 364"/>
              <a:gd name="T80" fmla="*/ 472 w 684"/>
              <a:gd name="T81" fmla="*/ 235 h 364"/>
              <a:gd name="T82" fmla="*/ 495 w 684"/>
              <a:gd name="T83" fmla="*/ 202 h 364"/>
              <a:gd name="T84" fmla="*/ 511 w 684"/>
              <a:gd name="T85" fmla="*/ 185 h 364"/>
              <a:gd name="T86" fmla="*/ 439 w 684"/>
              <a:gd name="T87" fmla="*/ 176 h 364"/>
              <a:gd name="T88" fmla="*/ 436 w 684"/>
              <a:gd name="T89" fmla="*/ 123 h 364"/>
              <a:gd name="T90" fmla="*/ 481 w 684"/>
              <a:gd name="T91" fmla="*/ 141 h 364"/>
              <a:gd name="T92" fmla="*/ 472 w 684"/>
              <a:gd name="T93" fmla="*/ 125 h 364"/>
              <a:gd name="T94" fmla="*/ 463 w 684"/>
              <a:gd name="T95" fmla="*/ 93 h 364"/>
              <a:gd name="T96" fmla="*/ 575 w 684"/>
              <a:gd name="T97" fmla="*/ 162 h 364"/>
              <a:gd name="T98" fmla="*/ 609 w 684"/>
              <a:gd name="T99" fmla="*/ 160 h 364"/>
              <a:gd name="T100" fmla="*/ 640 w 684"/>
              <a:gd name="T101" fmla="*/ 133 h 364"/>
              <a:gd name="T102" fmla="*/ 616 w 684"/>
              <a:gd name="T103" fmla="*/ 112 h 364"/>
              <a:gd name="T104" fmla="*/ 296 w 684"/>
              <a:gd name="T105" fmla="*/ 53 h 364"/>
              <a:gd name="T106" fmla="*/ 293 w 684"/>
              <a:gd name="T107" fmla="*/ 20 h 364"/>
              <a:gd name="T108" fmla="*/ 367 w 684"/>
              <a:gd name="T109" fmla="*/ 86 h 364"/>
              <a:gd name="T110" fmla="*/ 365 w 684"/>
              <a:gd name="T111" fmla="*/ 68 h 364"/>
              <a:gd name="T112" fmla="*/ 366 w 684"/>
              <a:gd name="T113" fmla="*/ 47 h 364"/>
              <a:gd name="T114" fmla="*/ 456 w 684"/>
              <a:gd name="T115" fmla="*/ 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4" h="364">
                <a:moveTo>
                  <a:pt x="680" y="136"/>
                </a:moveTo>
                <a:cubicBezTo>
                  <a:pt x="650" y="119"/>
                  <a:pt x="617" y="104"/>
                  <a:pt x="583" y="99"/>
                </a:cubicBezTo>
                <a:cubicBezTo>
                  <a:pt x="566" y="97"/>
                  <a:pt x="550" y="99"/>
                  <a:pt x="533" y="104"/>
                </a:cubicBezTo>
                <a:cubicBezTo>
                  <a:pt x="519" y="108"/>
                  <a:pt x="503" y="102"/>
                  <a:pt x="491" y="95"/>
                </a:cubicBezTo>
                <a:cubicBezTo>
                  <a:pt x="508" y="91"/>
                  <a:pt x="523" y="84"/>
                  <a:pt x="539" y="82"/>
                </a:cubicBezTo>
                <a:cubicBezTo>
                  <a:pt x="531" y="83"/>
                  <a:pt x="522" y="85"/>
                  <a:pt x="513" y="87"/>
                </a:cubicBezTo>
                <a:cubicBezTo>
                  <a:pt x="507" y="89"/>
                  <a:pt x="501" y="90"/>
                  <a:pt x="495" y="92"/>
                </a:cubicBezTo>
                <a:cubicBezTo>
                  <a:pt x="491" y="92"/>
                  <a:pt x="489" y="94"/>
                  <a:pt x="486" y="92"/>
                </a:cubicBezTo>
                <a:cubicBezTo>
                  <a:pt x="483" y="90"/>
                  <a:pt x="480" y="88"/>
                  <a:pt x="478" y="85"/>
                </a:cubicBezTo>
                <a:cubicBezTo>
                  <a:pt x="466" y="76"/>
                  <a:pt x="458" y="63"/>
                  <a:pt x="447" y="53"/>
                </a:cubicBezTo>
                <a:cubicBezTo>
                  <a:pt x="455" y="51"/>
                  <a:pt x="462" y="50"/>
                  <a:pt x="470" y="53"/>
                </a:cubicBezTo>
                <a:cubicBezTo>
                  <a:pt x="472" y="54"/>
                  <a:pt x="475" y="55"/>
                  <a:pt x="478" y="56"/>
                </a:cubicBezTo>
                <a:cubicBezTo>
                  <a:pt x="491" y="59"/>
                  <a:pt x="506" y="53"/>
                  <a:pt x="520" y="52"/>
                </a:cubicBezTo>
                <a:cubicBezTo>
                  <a:pt x="507" y="51"/>
                  <a:pt x="491" y="57"/>
                  <a:pt x="479" y="53"/>
                </a:cubicBezTo>
                <a:cubicBezTo>
                  <a:pt x="476" y="52"/>
                  <a:pt x="472" y="49"/>
                  <a:pt x="470" y="48"/>
                </a:cubicBezTo>
                <a:cubicBezTo>
                  <a:pt x="462" y="44"/>
                  <a:pt x="454" y="45"/>
                  <a:pt x="446" y="46"/>
                </a:cubicBezTo>
                <a:cubicBezTo>
                  <a:pt x="444" y="47"/>
                  <a:pt x="443" y="47"/>
                  <a:pt x="442" y="47"/>
                </a:cubicBezTo>
                <a:cubicBezTo>
                  <a:pt x="440" y="45"/>
                  <a:pt x="438" y="43"/>
                  <a:pt x="436" y="41"/>
                </a:cubicBezTo>
                <a:cubicBezTo>
                  <a:pt x="432" y="38"/>
                  <a:pt x="427" y="34"/>
                  <a:pt x="423" y="31"/>
                </a:cubicBezTo>
                <a:cubicBezTo>
                  <a:pt x="416" y="25"/>
                  <a:pt x="408" y="20"/>
                  <a:pt x="400" y="16"/>
                </a:cubicBezTo>
                <a:cubicBezTo>
                  <a:pt x="388" y="10"/>
                  <a:pt x="376" y="5"/>
                  <a:pt x="363" y="4"/>
                </a:cubicBezTo>
                <a:cubicBezTo>
                  <a:pt x="342" y="3"/>
                  <a:pt x="321" y="2"/>
                  <a:pt x="300" y="1"/>
                </a:cubicBezTo>
                <a:cubicBezTo>
                  <a:pt x="284" y="0"/>
                  <a:pt x="273" y="8"/>
                  <a:pt x="261" y="17"/>
                </a:cubicBezTo>
                <a:cubicBezTo>
                  <a:pt x="244" y="29"/>
                  <a:pt x="231" y="45"/>
                  <a:pt x="218" y="60"/>
                </a:cubicBezTo>
                <a:cubicBezTo>
                  <a:pt x="213" y="55"/>
                  <a:pt x="207" y="50"/>
                  <a:pt x="200" y="49"/>
                </a:cubicBezTo>
                <a:cubicBezTo>
                  <a:pt x="196" y="48"/>
                  <a:pt x="192" y="48"/>
                  <a:pt x="189" y="47"/>
                </a:cubicBezTo>
                <a:cubicBezTo>
                  <a:pt x="176" y="42"/>
                  <a:pt x="165" y="34"/>
                  <a:pt x="154" y="27"/>
                </a:cubicBezTo>
                <a:cubicBezTo>
                  <a:pt x="164" y="35"/>
                  <a:pt x="175" y="44"/>
                  <a:pt x="187" y="50"/>
                </a:cubicBezTo>
                <a:cubicBezTo>
                  <a:pt x="191" y="51"/>
                  <a:pt x="195" y="52"/>
                  <a:pt x="199" y="53"/>
                </a:cubicBezTo>
                <a:cubicBezTo>
                  <a:pt x="202" y="54"/>
                  <a:pt x="215" y="63"/>
                  <a:pt x="213" y="65"/>
                </a:cubicBezTo>
                <a:cubicBezTo>
                  <a:pt x="210" y="69"/>
                  <a:pt x="202" y="70"/>
                  <a:pt x="198" y="71"/>
                </a:cubicBezTo>
                <a:cubicBezTo>
                  <a:pt x="191" y="73"/>
                  <a:pt x="185" y="72"/>
                  <a:pt x="178" y="70"/>
                </a:cubicBezTo>
                <a:cubicBezTo>
                  <a:pt x="163" y="67"/>
                  <a:pt x="149" y="62"/>
                  <a:pt x="133" y="61"/>
                </a:cubicBezTo>
                <a:cubicBezTo>
                  <a:pt x="156" y="64"/>
                  <a:pt x="181" y="81"/>
                  <a:pt x="204" y="73"/>
                </a:cubicBezTo>
                <a:cubicBezTo>
                  <a:pt x="190" y="84"/>
                  <a:pt x="174" y="92"/>
                  <a:pt x="156" y="91"/>
                </a:cubicBezTo>
                <a:cubicBezTo>
                  <a:pt x="150" y="91"/>
                  <a:pt x="146" y="88"/>
                  <a:pt x="141" y="84"/>
                </a:cubicBezTo>
                <a:cubicBezTo>
                  <a:pt x="135" y="78"/>
                  <a:pt x="126" y="74"/>
                  <a:pt x="117" y="72"/>
                </a:cubicBezTo>
                <a:cubicBezTo>
                  <a:pt x="104" y="69"/>
                  <a:pt x="93" y="73"/>
                  <a:pt x="81" y="66"/>
                </a:cubicBezTo>
                <a:cubicBezTo>
                  <a:pt x="66" y="57"/>
                  <a:pt x="53" y="45"/>
                  <a:pt x="38" y="37"/>
                </a:cubicBezTo>
                <a:cubicBezTo>
                  <a:pt x="55" y="47"/>
                  <a:pt x="69" y="64"/>
                  <a:pt x="87" y="72"/>
                </a:cubicBezTo>
                <a:cubicBezTo>
                  <a:pt x="91" y="74"/>
                  <a:pt x="96" y="75"/>
                  <a:pt x="101" y="75"/>
                </a:cubicBezTo>
                <a:cubicBezTo>
                  <a:pt x="113" y="75"/>
                  <a:pt x="123" y="78"/>
                  <a:pt x="132" y="85"/>
                </a:cubicBezTo>
                <a:cubicBezTo>
                  <a:pt x="87" y="79"/>
                  <a:pt x="39" y="102"/>
                  <a:pt x="0" y="124"/>
                </a:cubicBezTo>
                <a:cubicBezTo>
                  <a:pt x="25" y="112"/>
                  <a:pt x="52" y="101"/>
                  <a:pt x="79" y="95"/>
                </a:cubicBezTo>
                <a:cubicBezTo>
                  <a:pt x="94" y="92"/>
                  <a:pt x="110" y="90"/>
                  <a:pt x="125" y="92"/>
                </a:cubicBezTo>
                <a:cubicBezTo>
                  <a:pt x="136" y="94"/>
                  <a:pt x="146" y="100"/>
                  <a:pt x="156" y="101"/>
                </a:cubicBezTo>
                <a:cubicBezTo>
                  <a:pt x="152" y="106"/>
                  <a:pt x="148" y="110"/>
                  <a:pt x="145" y="116"/>
                </a:cubicBezTo>
                <a:cubicBezTo>
                  <a:pt x="143" y="118"/>
                  <a:pt x="142" y="121"/>
                  <a:pt x="141" y="123"/>
                </a:cubicBezTo>
                <a:cubicBezTo>
                  <a:pt x="139" y="127"/>
                  <a:pt x="137" y="126"/>
                  <a:pt x="133" y="127"/>
                </a:cubicBezTo>
                <a:cubicBezTo>
                  <a:pt x="127" y="129"/>
                  <a:pt x="120" y="131"/>
                  <a:pt x="114" y="135"/>
                </a:cubicBezTo>
                <a:cubicBezTo>
                  <a:pt x="111" y="137"/>
                  <a:pt x="108" y="139"/>
                  <a:pt x="106" y="142"/>
                </a:cubicBezTo>
                <a:cubicBezTo>
                  <a:pt x="103" y="141"/>
                  <a:pt x="100" y="140"/>
                  <a:pt x="97" y="140"/>
                </a:cubicBezTo>
                <a:cubicBezTo>
                  <a:pt x="91" y="139"/>
                  <a:pt x="85" y="140"/>
                  <a:pt x="79" y="143"/>
                </a:cubicBezTo>
                <a:cubicBezTo>
                  <a:pt x="76" y="144"/>
                  <a:pt x="74" y="146"/>
                  <a:pt x="71" y="146"/>
                </a:cubicBezTo>
                <a:cubicBezTo>
                  <a:pt x="60" y="148"/>
                  <a:pt x="48" y="144"/>
                  <a:pt x="37" y="145"/>
                </a:cubicBezTo>
                <a:cubicBezTo>
                  <a:pt x="48" y="145"/>
                  <a:pt x="62" y="152"/>
                  <a:pt x="74" y="149"/>
                </a:cubicBezTo>
                <a:cubicBezTo>
                  <a:pt x="77" y="148"/>
                  <a:pt x="79" y="146"/>
                  <a:pt x="82" y="145"/>
                </a:cubicBezTo>
                <a:cubicBezTo>
                  <a:pt x="88" y="143"/>
                  <a:pt x="96" y="144"/>
                  <a:pt x="102" y="146"/>
                </a:cubicBezTo>
                <a:cubicBezTo>
                  <a:pt x="95" y="156"/>
                  <a:pt x="92" y="164"/>
                  <a:pt x="81" y="169"/>
                </a:cubicBezTo>
                <a:cubicBezTo>
                  <a:pt x="66" y="178"/>
                  <a:pt x="49" y="182"/>
                  <a:pt x="34" y="191"/>
                </a:cubicBezTo>
                <a:cubicBezTo>
                  <a:pt x="43" y="186"/>
                  <a:pt x="53" y="182"/>
                  <a:pt x="63" y="179"/>
                </a:cubicBezTo>
                <a:cubicBezTo>
                  <a:pt x="73" y="175"/>
                  <a:pt x="83" y="172"/>
                  <a:pt x="91" y="166"/>
                </a:cubicBezTo>
                <a:cubicBezTo>
                  <a:pt x="97" y="161"/>
                  <a:pt x="100" y="154"/>
                  <a:pt x="105" y="148"/>
                </a:cubicBezTo>
                <a:cubicBezTo>
                  <a:pt x="113" y="138"/>
                  <a:pt x="126" y="134"/>
                  <a:pt x="138" y="132"/>
                </a:cubicBezTo>
                <a:cubicBezTo>
                  <a:pt x="135" y="142"/>
                  <a:pt x="135" y="154"/>
                  <a:pt x="134" y="165"/>
                </a:cubicBezTo>
                <a:cubicBezTo>
                  <a:pt x="132" y="174"/>
                  <a:pt x="128" y="183"/>
                  <a:pt x="122" y="191"/>
                </a:cubicBezTo>
                <a:cubicBezTo>
                  <a:pt x="111" y="209"/>
                  <a:pt x="98" y="226"/>
                  <a:pt x="87" y="245"/>
                </a:cubicBezTo>
                <a:cubicBezTo>
                  <a:pt x="101" y="222"/>
                  <a:pt x="121" y="203"/>
                  <a:pt x="134" y="179"/>
                </a:cubicBezTo>
                <a:cubicBezTo>
                  <a:pt x="138" y="186"/>
                  <a:pt x="137" y="192"/>
                  <a:pt x="138" y="200"/>
                </a:cubicBezTo>
                <a:cubicBezTo>
                  <a:pt x="139" y="210"/>
                  <a:pt x="146" y="218"/>
                  <a:pt x="149" y="227"/>
                </a:cubicBezTo>
                <a:cubicBezTo>
                  <a:pt x="147" y="218"/>
                  <a:pt x="139" y="209"/>
                  <a:pt x="140" y="200"/>
                </a:cubicBezTo>
                <a:cubicBezTo>
                  <a:pt x="140" y="194"/>
                  <a:pt x="140" y="190"/>
                  <a:pt x="139" y="184"/>
                </a:cubicBezTo>
                <a:cubicBezTo>
                  <a:pt x="137" y="180"/>
                  <a:pt x="135" y="178"/>
                  <a:pt x="136" y="174"/>
                </a:cubicBezTo>
                <a:cubicBezTo>
                  <a:pt x="142" y="158"/>
                  <a:pt x="139" y="141"/>
                  <a:pt x="147" y="126"/>
                </a:cubicBezTo>
                <a:cubicBezTo>
                  <a:pt x="152" y="117"/>
                  <a:pt x="159" y="109"/>
                  <a:pt x="167" y="102"/>
                </a:cubicBezTo>
                <a:cubicBezTo>
                  <a:pt x="170" y="99"/>
                  <a:pt x="180" y="99"/>
                  <a:pt x="184" y="98"/>
                </a:cubicBezTo>
                <a:cubicBezTo>
                  <a:pt x="192" y="96"/>
                  <a:pt x="199" y="92"/>
                  <a:pt x="205" y="88"/>
                </a:cubicBezTo>
                <a:cubicBezTo>
                  <a:pt x="213" y="84"/>
                  <a:pt x="219" y="79"/>
                  <a:pt x="225" y="73"/>
                </a:cubicBezTo>
                <a:cubicBezTo>
                  <a:pt x="228" y="71"/>
                  <a:pt x="229" y="70"/>
                  <a:pt x="233" y="71"/>
                </a:cubicBezTo>
                <a:cubicBezTo>
                  <a:pt x="239" y="72"/>
                  <a:pt x="245" y="74"/>
                  <a:pt x="251" y="77"/>
                </a:cubicBezTo>
                <a:cubicBezTo>
                  <a:pt x="242" y="84"/>
                  <a:pt x="236" y="94"/>
                  <a:pt x="228" y="102"/>
                </a:cubicBezTo>
                <a:cubicBezTo>
                  <a:pt x="221" y="108"/>
                  <a:pt x="211" y="112"/>
                  <a:pt x="202" y="115"/>
                </a:cubicBezTo>
                <a:cubicBezTo>
                  <a:pt x="183" y="122"/>
                  <a:pt x="163" y="128"/>
                  <a:pt x="144" y="136"/>
                </a:cubicBezTo>
                <a:cubicBezTo>
                  <a:pt x="157" y="131"/>
                  <a:pt x="171" y="127"/>
                  <a:pt x="185" y="123"/>
                </a:cubicBezTo>
                <a:cubicBezTo>
                  <a:pt x="200" y="118"/>
                  <a:pt x="216" y="115"/>
                  <a:pt x="229" y="106"/>
                </a:cubicBezTo>
                <a:cubicBezTo>
                  <a:pt x="236" y="100"/>
                  <a:pt x="241" y="92"/>
                  <a:pt x="248" y="86"/>
                </a:cubicBezTo>
                <a:cubicBezTo>
                  <a:pt x="259" y="75"/>
                  <a:pt x="274" y="71"/>
                  <a:pt x="288" y="69"/>
                </a:cubicBezTo>
                <a:cubicBezTo>
                  <a:pt x="283" y="84"/>
                  <a:pt x="282" y="99"/>
                  <a:pt x="271" y="111"/>
                </a:cubicBezTo>
                <a:cubicBezTo>
                  <a:pt x="265" y="117"/>
                  <a:pt x="260" y="122"/>
                  <a:pt x="254" y="128"/>
                </a:cubicBezTo>
                <a:cubicBezTo>
                  <a:pt x="249" y="126"/>
                  <a:pt x="244" y="126"/>
                  <a:pt x="238" y="126"/>
                </a:cubicBezTo>
                <a:cubicBezTo>
                  <a:pt x="232" y="126"/>
                  <a:pt x="226" y="127"/>
                  <a:pt x="221" y="130"/>
                </a:cubicBezTo>
                <a:cubicBezTo>
                  <a:pt x="215" y="134"/>
                  <a:pt x="210" y="137"/>
                  <a:pt x="203" y="138"/>
                </a:cubicBezTo>
                <a:cubicBezTo>
                  <a:pt x="190" y="139"/>
                  <a:pt x="177" y="136"/>
                  <a:pt x="163" y="137"/>
                </a:cubicBezTo>
                <a:cubicBezTo>
                  <a:pt x="177" y="137"/>
                  <a:pt x="190" y="141"/>
                  <a:pt x="204" y="140"/>
                </a:cubicBezTo>
                <a:cubicBezTo>
                  <a:pt x="199" y="143"/>
                  <a:pt x="195" y="147"/>
                  <a:pt x="192" y="151"/>
                </a:cubicBezTo>
                <a:cubicBezTo>
                  <a:pt x="188" y="157"/>
                  <a:pt x="187" y="164"/>
                  <a:pt x="183" y="170"/>
                </a:cubicBezTo>
                <a:cubicBezTo>
                  <a:pt x="173" y="181"/>
                  <a:pt x="158" y="186"/>
                  <a:pt x="146" y="195"/>
                </a:cubicBezTo>
                <a:cubicBezTo>
                  <a:pt x="155" y="188"/>
                  <a:pt x="165" y="183"/>
                  <a:pt x="175" y="177"/>
                </a:cubicBezTo>
                <a:cubicBezTo>
                  <a:pt x="180" y="174"/>
                  <a:pt x="185" y="170"/>
                  <a:pt x="187" y="165"/>
                </a:cubicBezTo>
                <a:cubicBezTo>
                  <a:pt x="190" y="159"/>
                  <a:pt x="192" y="154"/>
                  <a:pt x="196" y="149"/>
                </a:cubicBezTo>
                <a:cubicBezTo>
                  <a:pt x="202" y="143"/>
                  <a:pt x="209" y="140"/>
                  <a:pt x="216" y="137"/>
                </a:cubicBezTo>
                <a:cubicBezTo>
                  <a:pt x="227" y="131"/>
                  <a:pt x="237" y="129"/>
                  <a:pt x="249" y="132"/>
                </a:cubicBezTo>
                <a:cubicBezTo>
                  <a:pt x="234" y="147"/>
                  <a:pt x="219" y="165"/>
                  <a:pt x="213" y="186"/>
                </a:cubicBezTo>
                <a:cubicBezTo>
                  <a:pt x="223" y="157"/>
                  <a:pt x="248" y="140"/>
                  <a:pt x="270" y="121"/>
                </a:cubicBezTo>
                <a:cubicBezTo>
                  <a:pt x="272" y="126"/>
                  <a:pt x="272" y="131"/>
                  <a:pt x="271" y="136"/>
                </a:cubicBezTo>
                <a:cubicBezTo>
                  <a:pt x="270" y="138"/>
                  <a:pt x="269" y="140"/>
                  <a:pt x="269" y="143"/>
                </a:cubicBezTo>
                <a:cubicBezTo>
                  <a:pt x="270" y="153"/>
                  <a:pt x="274" y="164"/>
                  <a:pt x="274" y="175"/>
                </a:cubicBezTo>
                <a:cubicBezTo>
                  <a:pt x="275" y="165"/>
                  <a:pt x="273" y="155"/>
                  <a:pt x="273" y="145"/>
                </a:cubicBezTo>
                <a:cubicBezTo>
                  <a:pt x="273" y="139"/>
                  <a:pt x="275" y="137"/>
                  <a:pt x="277" y="133"/>
                </a:cubicBezTo>
                <a:cubicBezTo>
                  <a:pt x="278" y="128"/>
                  <a:pt x="277" y="124"/>
                  <a:pt x="277" y="120"/>
                </a:cubicBezTo>
                <a:cubicBezTo>
                  <a:pt x="276" y="115"/>
                  <a:pt x="279" y="113"/>
                  <a:pt x="283" y="109"/>
                </a:cubicBezTo>
                <a:cubicBezTo>
                  <a:pt x="287" y="103"/>
                  <a:pt x="290" y="97"/>
                  <a:pt x="292" y="90"/>
                </a:cubicBezTo>
                <a:cubicBezTo>
                  <a:pt x="298" y="103"/>
                  <a:pt x="295" y="116"/>
                  <a:pt x="292" y="129"/>
                </a:cubicBezTo>
                <a:cubicBezTo>
                  <a:pt x="290" y="139"/>
                  <a:pt x="300" y="149"/>
                  <a:pt x="302" y="158"/>
                </a:cubicBezTo>
                <a:cubicBezTo>
                  <a:pt x="301" y="149"/>
                  <a:pt x="292" y="139"/>
                  <a:pt x="295" y="130"/>
                </a:cubicBezTo>
                <a:cubicBezTo>
                  <a:pt x="299" y="118"/>
                  <a:pt x="302" y="106"/>
                  <a:pt x="300" y="93"/>
                </a:cubicBezTo>
                <a:cubicBezTo>
                  <a:pt x="299" y="88"/>
                  <a:pt x="295" y="83"/>
                  <a:pt x="296" y="79"/>
                </a:cubicBezTo>
                <a:cubicBezTo>
                  <a:pt x="299" y="73"/>
                  <a:pt x="301" y="67"/>
                  <a:pt x="305" y="62"/>
                </a:cubicBezTo>
                <a:cubicBezTo>
                  <a:pt x="312" y="50"/>
                  <a:pt x="323" y="42"/>
                  <a:pt x="334" y="34"/>
                </a:cubicBezTo>
                <a:cubicBezTo>
                  <a:pt x="336" y="38"/>
                  <a:pt x="337" y="42"/>
                  <a:pt x="338" y="46"/>
                </a:cubicBezTo>
                <a:cubicBezTo>
                  <a:pt x="339" y="48"/>
                  <a:pt x="340" y="51"/>
                  <a:pt x="341" y="53"/>
                </a:cubicBezTo>
                <a:cubicBezTo>
                  <a:pt x="340" y="54"/>
                  <a:pt x="338" y="55"/>
                  <a:pt x="337" y="57"/>
                </a:cubicBezTo>
                <a:cubicBezTo>
                  <a:pt x="330" y="63"/>
                  <a:pt x="325" y="70"/>
                  <a:pt x="325" y="79"/>
                </a:cubicBezTo>
                <a:cubicBezTo>
                  <a:pt x="325" y="94"/>
                  <a:pt x="314" y="108"/>
                  <a:pt x="307" y="120"/>
                </a:cubicBezTo>
                <a:cubicBezTo>
                  <a:pt x="313" y="111"/>
                  <a:pt x="321" y="102"/>
                  <a:pt x="326" y="93"/>
                </a:cubicBezTo>
                <a:cubicBezTo>
                  <a:pt x="329" y="86"/>
                  <a:pt x="329" y="80"/>
                  <a:pt x="331" y="73"/>
                </a:cubicBezTo>
                <a:cubicBezTo>
                  <a:pt x="333" y="68"/>
                  <a:pt x="339" y="63"/>
                  <a:pt x="344" y="60"/>
                </a:cubicBezTo>
                <a:cubicBezTo>
                  <a:pt x="351" y="78"/>
                  <a:pt x="354" y="97"/>
                  <a:pt x="349" y="116"/>
                </a:cubicBezTo>
                <a:cubicBezTo>
                  <a:pt x="347" y="125"/>
                  <a:pt x="343" y="132"/>
                  <a:pt x="337" y="138"/>
                </a:cubicBezTo>
                <a:cubicBezTo>
                  <a:pt x="329" y="146"/>
                  <a:pt x="322" y="156"/>
                  <a:pt x="318" y="167"/>
                </a:cubicBezTo>
                <a:cubicBezTo>
                  <a:pt x="318" y="166"/>
                  <a:pt x="318" y="166"/>
                  <a:pt x="317" y="165"/>
                </a:cubicBezTo>
                <a:cubicBezTo>
                  <a:pt x="307" y="169"/>
                  <a:pt x="297" y="173"/>
                  <a:pt x="288" y="179"/>
                </a:cubicBezTo>
                <a:cubicBezTo>
                  <a:pt x="285" y="181"/>
                  <a:pt x="282" y="183"/>
                  <a:pt x="280" y="185"/>
                </a:cubicBezTo>
                <a:cubicBezTo>
                  <a:pt x="277" y="188"/>
                  <a:pt x="277" y="187"/>
                  <a:pt x="273" y="187"/>
                </a:cubicBezTo>
                <a:cubicBezTo>
                  <a:pt x="267" y="186"/>
                  <a:pt x="260" y="185"/>
                  <a:pt x="255" y="187"/>
                </a:cubicBezTo>
                <a:cubicBezTo>
                  <a:pt x="249" y="189"/>
                  <a:pt x="245" y="193"/>
                  <a:pt x="240" y="196"/>
                </a:cubicBezTo>
                <a:cubicBezTo>
                  <a:pt x="235" y="200"/>
                  <a:pt x="230" y="200"/>
                  <a:pt x="224" y="200"/>
                </a:cubicBezTo>
                <a:cubicBezTo>
                  <a:pt x="212" y="200"/>
                  <a:pt x="200" y="198"/>
                  <a:pt x="189" y="199"/>
                </a:cubicBezTo>
                <a:cubicBezTo>
                  <a:pt x="203" y="198"/>
                  <a:pt x="219" y="204"/>
                  <a:pt x="233" y="202"/>
                </a:cubicBezTo>
                <a:cubicBezTo>
                  <a:pt x="241" y="200"/>
                  <a:pt x="247" y="193"/>
                  <a:pt x="255" y="190"/>
                </a:cubicBezTo>
                <a:cubicBezTo>
                  <a:pt x="261" y="189"/>
                  <a:pt x="268" y="190"/>
                  <a:pt x="274" y="191"/>
                </a:cubicBezTo>
                <a:cubicBezTo>
                  <a:pt x="267" y="199"/>
                  <a:pt x="264" y="208"/>
                  <a:pt x="258" y="216"/>
                </a:cubicBezTo>
                <a:cubicBezTo>
                  <a:pt x="252" y="223"/>
                  <a:pt x="245" y="228"/>
                  <a:pt x="237" y="233"/>
                </a:cubicBezTo>
                <a:cubicBezTo>
                  <a:pt x="237" y="228"/>
                  <a:pt x="221" y="229"/>
                  <a:pt x="218" y="230"/>
                </a:cubicBezTo>
                <a:cubicBezTo>
                  <a:pt x="207" y="232"/>
                  <a:pt x="200" y="227"/>
                  <a:pt x="190" y="225"/>
                </a:cubicBezTo>
                <a:cubicBezTo>
                  <a:pt x="197" y="227"/>
                  <a:pt x="206" y="233"/>
                  <a:pt x="213" y="232"/>
                </a:cubicBezTo>
                <a:cubicBezTo>
                  <a:pt x="222" y="231"/>
                  <a:pt x="228" y="230"/>
                  <a:pt x="235" y="235"/>
                </a:cubicBezTo>
                <a:cubicBezTo>
                  <a:pt x="213" y="249"/>
                  <a:pt x="189" y="262"/>
                  <a:pt x="166" y="277"/>
                </a:cubicBezTo>
                <a:cubicBezTo>
                  <a:pt x="192" y="261"/>
                  <a:pt x="219" y="249"/>
                  <a:pt x="244" y="232"/>
                </a:cubicBezTo>
                <a:cubicBezTo>
                  <a:pt x="251" y="228"/>
                  <a:pt x="257" y="223"/>
                  <a:pt x="262" y="217"/>
                </a:cubicBezTo>
                <a:cubicBezTo>
                  <a:pt x="267" y="210"/>
                  <a:pt x="271" y="202"/>
                  <a:pt x="276" y="196"/>
                </a:cubicBezTo>
                <a:cubicBezTo>
                  <a:pt x="286" y="184"/>
                  <a:pt x="300" y="178"/>
                  <a:pt x="315" y="173"/>
                </a:cubicBezTo>
                <a:cubicBezTo>
                  <a:pt x="310" y="187"/>
                  <a:pt x="306" y="201"/>
                  <a:pt x="304" y="215"/>
                </a:cubicBezTo>
                <a:cubicBezTo>
                  <a:pt x="303" y="221"/>
                  <a:pt x="304" y="226"/>
                  <a:pt x="298" y="228"/>
                </a:cubicBezTo>
                <a:cubicBezTo>
                  <a:pt x="292" y="231"/>
                  <a:pt x="286" y="234"/>
                  <a:pt x="281" y="239"/>
                </a:cubicBezTo>
                <a:cubicBezTo>
                  <a:pt x="272" y="248"/>
                  <a:pt x="269" y="260"/>
                  <a:pt x="259" y="268"/>
                </a:cubicBezTo>
                <a:cubicBezTo>
                  <a:pt x="248" y="275"/>
                  <a:pt x="237" y="280"/>
                  <a:pt x="227" y="288"/>
                </a:cubicBezTo>
                <a:cubicBezTo>
                  <a:pt x="240" y="279"/>
                  <a:pt x="256" y="275"/>
                  <a:pt x="268" y="264"/>
                </a:cubicBezTo>
                <a:cubicBezTo>
                  <a:pt x="274" y="258"/>
                  <a:pt x="276" y="249"/>
                  <a:pt x="282" y="244"/>
                </a:cubicBezTo>
                <a:cubicBezTo>
                  <a:pt x="287" y="239"/>
                  <a:pt x="294" y="235"/>
                  <a:pt x="301" y="233"/>
                </a:cubicBezTo>
                <a:cubicBezTo>
                  <a:pt x="299" y="246"/>
                  <a:pt x="298" y="259"/>
                  <a:pt x="297" y="272"/>
                </a:cubicBezTo>
                <a:cubicBezTo>
                  <a:pt x="296" y="274"/>
                  <a:pt x="296" y="276"/>
                  <a:pt x="296" y="279"/>
                </a:cubicBezTo>
                <a:cubicBezTo>
                  <a:pt x="295" y="280"/>
                  <a:pt x="293" y="282"/>
                  <a:pt x="292" y="283"/>
                </a:cubicBezTo>
                <a:cubicBezTo>
                  <a:pt x="288" y="288"/>
                  <a:pt x="284" y="292"/>
                  <a:pt x="281" y="297"/>
                </a:cubicBezTo>
                <a:cubicBezTo>
                  <a:pt x="280" y="300"/>
                  <a:pt x="277" y="300"/>
                  <a:pt x="273" y="302"/>
                </a:cubicBezTo>
                <a:cubicBezTo>
                  <a:pt x="269" y="303"/>
                  <a:pt x="266" y="306"/>
                  <a:pt x="264" y="310"/>
                </a:cubicBezTo>
                <a:cubicBezTo>
                  <a:pt x="259" y="318"/>
                  <a:pt x="249" y="320"/>
                  <a:pt x="241" y="324"/>
                </a:cubicBezTo>
                <a:cubicBezTo>
                  <a:pt x="248" y="321"/>
                  <a:pt x="259" y="320"/>
                  <a:pt x="264" y="313"/>
                </a:cubicBezTo>
                <a:cubicBezTo>
                  <a:pt x="268" y="307"/>
                  <a:pt x="272" y="304"/>
                  <a:pt x="279" y="302"/>
                </a:cubicBezTo>
                <a:cubicBezTo>
                  <a:pt x="277" y="308"/>
                  <a:pt x="277" y="313"/>
                  <a:pt x="276" y="319"/>
                </a:cubicBezTo>
                <a:cubicBezTo>
                  <a:pt x="275" y="325"/>
                  <a:pt x="272" y="330"/>
                  <a:pt x="268" y="335"/>
                </a:cubicBezTo>
                <a:cubicBezTo>
                  <a:pt x="261" y="345"/>
                  <a:pt x="252" y="354"/>
                  <a:pt x="246" y="364"/>
                </a:cubicBezTo>
                <a:cubicBezTo>
                  <a:pt x="255" y="351"/>
                  <a:pt x="270" y="339"/>
                  <a:pt x="276" y="324"/>
                </a:cubicBezTo>
                <a:cubicBezTo>
                  <a:pt x="279" y="316"/>
                  <a:pt x="279" y="307"/>
                  <a:pt x="282" y="300"/>
                </a:cubicBezTo>
                <a:cubicBezTo>
                  <a:pt x="286" y="293"/>
                  <a:pt x="291" y="288"/>
                  <a:pt x="296" y="283"/>
                </a:cubicBezTo>
                <a:cubicBezTo>
                  <a:pt x="295" y="293"/>
                  <a:pt x="295" y="304"/>
                  <a:pt x="295" y="315"/>
                </a:cubicBezTo>
                <a:cubicBezTo>
                  <a:pt x="296" y="298"/>
                  <a:pt x="298" y="280"/>
                  <a:pt x="301" y="263"/>
                </a:cubicBezTo>
                <a:cubicBezTo>
                  <a:pt x="307" y="269"/>
                  <a:pt x="308" y="275"/>
                  <a:pt x="312" y="283"/>
                </a:cubicBezTo>
                <a:cubicBezTo>
                  <a:pt x="315" y="291"/>
                  <a:pt x="325" y="297"/>
                  <a:pt x="330" y="304"/>
                </a:cubicBezTo>
                <a:cubicBezTo>
                  <a:pt x="327" y="299"/>
                  <a:pt x="322" y="294"/>
                  <a:pt x="318" y="289"/>
                </a:cubicBezTo>
                <a:cubicBezTo>
                  <a:pt x="313" y="284"/>
                  <a:pt x="313" y="279"/>
                  <a:pt x="310" y="272"/>
                </a:cubicBezTo>
                <a:cubicBezTo>
                  <a:pt x="308" y="267"/>
                  <a:pt x="305" y="264"/>
                  <a:pt x="301" y="260"/>
                </a:cubicBezTo>
                <a:cubicBezTo>
                  <a:pt x="302" y="251"/>
                  <a:pt x="304" y="243"/>
                  <a:pt x="306" y="234"/>
                </a:cubicBezTo>
                <a:cubicBezTo>
                  <a:pt x="309" y="237"/>
                  <a:pt x="311" y="241"/>
                  <a:pt x="313" y="245"/>
                </a:cubicBezTo>
                <a:cubicBezTo>
                  <a:pt x="314" y="249"/>
                  <a:pt x="314" y="252"/>
                  <a:pt x="316" y="256"/>
                </a:cubicBezTo>
                <a:cubicBezTo>
                  <a:pt x="322" y="265"/>
                  <a:pt x="330" y="272"/>
                  <a:pt x="334" y="282"/>
                </a:cubicBezTo>
                <a:cubicBezTo>
                  <a:pt x="331" y="272"/>
                  <a:pt x="323" y="264"/>
                  <a:pt x="319" y="255"/>
                </a:cubicBezTo>
                <a:cubicBezTo>
                  <a:pt x="317" y="251"/>
                  <a:pt x="317" y="248"/>
                  <a:pt x="317" y="244"/>
                </a:cubicBezTo>
                <a:cubicBezTo>
                  <a:pt x="315" y="239"/>
                  <a:pt x="312" y="234"/>
                  <a:pt x="309" y="229"/>
                </a:cubicBezTo>
                <a:cubicBezTo>
                  <a:pt x="306" y="225"/>
                  <a:pt x="309" y="219"/>
                  <a:pt x="311" y="214"/>
                </a:cubicBezTo>
                <a:cubicBezTo>
                  <a:pt x="312" y="207"/>
                  <a:pt x="315" y="200"/>
                  <a:pt x="317" y="193"/>
                </a:cubicBezTo>
                <a:cubicBezTo>
                  <a:pt x="321" y="180"/>
                  <a:pt x="327" y="168"/>
                  <a:pt x="334" y="157"/>
                </a:cubicBezTo>
                <a:cubicBezTo>
                  <a:pt x="340" y="164"/>
                  <a:pt x="340" y="170"/>
                  <a:pt x="342" y="178"/>
                </a:cubicBezTo>
                <a:cubicBezTo>
                  <a:pt x="344" y="188"/>
                  <a:pt x="352" y="195"/>
                  <a:pt x="356" y="204"/>
                </a:cubicBezTo>
                <a:cubicBezTo>
                  <a:pt x="353" y="196"/>
                  <a:pt x="346" y="188"/>
                  <a:pt x="346" y="179"/>
                </a:cubicBezTo>
                <a:cubicBezTo>
                  <a:pt x="345" y="173"/>
                  <a:pt x="346" y="167"/>
                  <a:pt x="344" y="161"/>
                </a:cubicBezTo>
                <a:cubicBezTo>
                  <a:pt x="342" y="158"/>
                  <a:pt x="341" y="155"/>
                  <a:pt x="339" y="152"/>
                </a:cubicBezTo>
                <a:cubicBezTo>
                  <a:pt x="342" y="149"/>
                  <a:pt x="345" y="147"/>
                  <a:pt x="348" y="144"/>
                </a:cubicBezTo>
                <a:cubicBezTo>
                  <a:pt x="357" y="135"/>
                  <a:pt x="362" y="124"/>
                  <a:pt x="365" y="112"/>
                </a:cubicBezTo>
                <a:cubicBezTo>
                  <a:pt x="368" y="119"/>
                  <a:pt x="372" y="126"/>
                  <a:pt x="377" y="132"/>
                </a:cubicBezTo>
                <a:cubicBezTo>
                  <a:pt x="379" y="136"/>
                  <a:pt x="382" y="139"/>
                  <a:pt x="385" y="142"/>
                </a:cubicBezTo>
                <a:cubicBezTo>
                  <a:pt x="383" y="145"/>
                  <a:pt x="381" y="149"/>
                  <a:pt x="380" y="153"/>
                </a:cubicBezTo>
                <a:cubicBezTo>
                  <a:pt x="378" y="161"/>
                  <a:pt x="380" y="169"/>
                  <a:pt x="377" y="176"/>
                </a:cubicBezTo>
                <a:cubicBezTo>
                  <a:pt x="374" y="184"/>
                  <a:pt x="371" y="191"/>
                  <a:pt x="369" y="198"/>
                </a:cubicBezTo>
                <a:cubicBezTo>
                  <a:pt x="374" y="188"/>
                  <a:pt x="380" y="178"/>
                  <a:pt x="383" y="167"/>
                </a:cubicBezTo>
                <a:cubicBezTo>
                  <a:pt x="383" y="166"/>
                  <a:pt x="383" y="164"/>
                  <a:pt x="384" y="163"/>
                </a:cubicBezTo>
                <a:cubicBezTo>
                  <a:pt x="384" y="160"/>
                  <a:pt x="384" y="156"/>
                  <a:pt x="385" y="153"/>
                </a:cubicBezTo>
                <a:cubicBezTo>
                  <a:pt x="386" y="151"/>
                  <a:pt x="390" y="148"/>
                  <a:pt x="390" y="146"/>
                </a:cubicBezTo>
                <a:cubicBezTo>
                  <a:pt x="396" y="151"/>
                  <a:pt x="402" y="155"/>
                  <a:pt x="409" y="159"/>
                </a:cubicBezTo>
                <a:cubicBezTo>
                  <a:pt x="413" y="162"/>
                  <a:pt x="413" y="161"/>
                  <a:pt x="411" y="166"/>
                </a:cubicBezTo>
                <a:cubicBezTo>
                  <a:pt x="410" y="169"/>
                  <a:pt x="408" y="172"/>
                  <a:pt x="407" y="175"/>
                </a:cubicBezTo>
                <a:cubicBezTo>
                  <a:pt x="404" y="183"/>
                  <a:pt x="402" y="190"/>
                  <a:pt x="401" y="197"/>
                </a:cubicBezTo>
                <a:cubicBezTo>
                  <a:pt x="396" y="200"/>
                  <a:pt x="391" y="203"/>
                  <a:pt x="386" y="207"/>
                </a:cubicBezTo>
                <a:cubicBezTo>
                  <a:pt x="384" y="209"/>
                  <a:pt x="382" y="213"/>
                  <a:pt x="379" y="212"/>
                </a:cubicBezTo>
                <a:cubicBezTo>
                  <a:pt x="376" y="212"/>
                  <a:pt x="373" y="211"/>
                  <a:pt x="369" y="211"/>
                </a:cubicBezTo>
                <a:cubicBezTo>
                  <a:pt x="362" y="212"/>
                  <a:pt x="356" y="215"/>
                  <a:pt x="350" y="219"/>
                </a:cubicBezTo>
                <a:cubicBezTo>
                  <a:pt x="339" y="227"/>
                  <a:pt x="322" y="222"/>
                  <a:pt x="310" y="223"/>
                </a:cubicBezTo>
                <a:cubicBezTo>
                  <a:pt x="321" y="223"/>
                  <a:pt x="332" y="226"/>
                  <a:pt x="343" y="225"/>
                </a:cubicBezTo>
                <a:cubicBezTo>
                  <a:pt x="349" y="225"/>
                  <a:pt x="354" y="221"/>
                  <a:pt x="360" y="219"/>
                </a:cubicBezTo>
                <a:cubicBezTo>
                  <a:pt x="365" y="216"/>
                  <a:pt x="372" y="217"/>
                  <a:pt x="377" y="218"/>
                </a:cubicBezTo>
                <a:cubicBezTo>
                  <a:pt x="373" y="228"/>
                  <a:pt x="368" y="235"/>
                  <a:pt x="360" y="243"/>
                </a:cubicBezTo>
                <a:cubicBezTo>
                  <a:pt x="354" y="249"/>
                  <a:pt x="346" y="256"/>
                  <a:pt x="339" y="262"/>
                </a:cubicBezTo>
                <a:cubicBezTo>
                  <a:pt x="351" y="253"/>
                  <a:pt x="364" y="244"/>
                  <a:pt x="374" y="233"/>
                </a:cubicBezTo>
                <a:cubicBezTo>
                  <a:pt x="379" y="227"/>
                  <a:pt x="381" y="220"/>
                  <a:pt x="386" y="215"/>
                </a:cubicBezTo>
                <a:cubicBezTo>
                  <a:pt x="390" y="210"/>
                  <a:pt x="395" y="207"/>
                  <a:pt x="401" y="205"/>
                </a:cubicBezTo>
                <a:cubicBezTo>
                  <a:pt x="401" y="212"/>
                  <a:pt x="403" y="220"/>
                  <a:pt x="404" y="227"/>
                </a:cubicBezTo>
                <a:cubicBezTo>
                  <a:pt x="404" y="238"/>
                  <a:pt x="399" y="250"/>
                  <a:pt x="396" y="260"/>
                </a:cubicBezTo>
                <a:cubicBezTo>
                  <a:pt x="390" y="262"/>
                  <a:pt x="386" y="264"/>
                  <a:pt x="382" y="270"/>
                </a:cubicBezTo>
                <a:cubicBezTo>
                  <a:pt x="378" y="277"/>
                  <a:pt x="369" y="278"/>
                  <a:pt x="362" y="282"/>
                </a:cubicBezTo>
                <a:cubicBezTo>
                  <a:pt x="368" y="279"/>
                  <a:pt x="377" y="278"/>
                  <a:pt x="382" y="273"/>
                </a:cubicBezTo>
                <a:cubicBezTo>
                  <a:pt x="386" y="267"/>
                  <a:pt x="389" y="266"/>
                  <a:pt x="395" y="263"/>
                </a:cubicBezTo>
                <a:cubicBezTo>
                  <a:pt x="389" y="284"/>
                  <a:pt x="383" y="306"/>
                  <a:pt x="385" y="327"/>
                </a:cubicBezTo>
                <a:cubicBezTo>
                  <a:pt x="384" y="296"/>
                  <a:pt x="397" y="269"/>
                  <a:pt x="406" y="240"/>
                </a:cubicBezTo>
                <a:cubicBezTo>
                  <a:pt x="409" y="229"/>
                  <a:pt x="407" y="222"/>
                  <a:pt x="406" y="211"/>
                </a:cubicBezTo>
                <a:cubicBezTo>
                  <a:pt x="405" y="194"/>
                  <a:pt x="411" y="179"/>
                  <a:pt x="419" y="165"/>
                </a:cubicBezTo>
                <a:cubicBezTo>
                  <a:pt x="425" y="169"/>
                  <a:pt x="430" y="176"/>
                  <a:pt x="434" y="182"/>
                </a:cubicBezTo>
                <a:cubicBezTo>
                  <a:pt x="437" y="187"/>
                  <a:pt x="441" y="190"/>
                  <a:pt x="440" y="196"/>
                </a:cubicBezTo>
                <a:cubicBezTo>
                  <a:pt x="439" y="203"/>
                  <a:pt x="438" y="210"/>
                  <a:pt x="439" y="216"/>
                </a:cubicBezTo>
                <a:cubicBezTo>
                  <a:pt x="439" y="222"/>
                  <a:pt x="441" y="228"/>
                  <a:pt x="443" y="234"/>
                </a:cubicBezTo>
                <a:cubicBezTo>
                  <a:pt x="444" y="239"/>
                  <a:pt x="441" y="246"/>
                  <a:pt x="439" y="251"/>
                </a:cubicBezTo>
                <a:cubicBezTo>
                  <a:pt x="435" y="263"/>
                  <a:pt x="429" y="275"/>
                  <a:pt x="429" y="288"/>
                </a:cubicBezTo>
                <a:cubicBezTo>
                  <a:pt x="430" y="273"/>
                  <a:pt x="439" y="259"/>
                  <a:pt x="444" y="245"/>
                </a:cubicBezTo>
                <a:cubicBezTo>
                  <a:pt x="447" y="237"/>
                  <a:pt x="446" y="232"/>
                  <a:pt x="444" y="224"/>
                </a:cubicBezTo>
                <a:cubicBezTo>
                  <a:pt x="442" y="216"/>
                  <a:pt x="443" y="207"/>
                  <a:pt x="445" y="198"/>
                </a:cubicBezTo>
                <a:cubicBezTo>
                  <a:pt x="461" y="223"/>
                  <a:pt x="476" y="254"/>
                  <a:pt x="501" y="272"/>
                </a:cubicBezTo>
                <a:cubicBezTo>
                  <a:pt x="489" y="262"/>
                  <a:pt x="480" y="248"/>
                  <a:pt x="472" y="235"/>
                </a:cubicBezTo>
                <a:cubicBezTo>
                  <a:pt x="462" y="218"/>
                  <a:pt x="453" y="200"/>
                  <a:pt x="443" y="183"/>
                </a:cubicBezTo>
                <a:cubicBezTo>
                  <a:pt x="461" y="181"/>
                  <a:pt x="483" y="187"/>
                  <a:pt x="493" y="204"/>
                </a:cubicBezTo>
                <a:cubicBezTo>
                  <a:pt x="496" y="210"/>
                  <a:pt x="495" y="215"/>
                  <a:pt x="496" y="222"/>
                </a:cubicBezTo>
                <a:cubicBezTo>
                  <a:pt x="498" y="231"/>
                  <a:pt x="506" y="238"/>
                  <a:pt x="509" y="246"/>
                </a:cubicBezTo>
                <a:cubicBezTo>
                  <a:pt x="506" y="238"/>
                  <a:pt x="499" y="230"/>
                  <a:pt x="498" y="222"/>
                </a:cubicBezTo>
                <a:cubicBezTo>
                  <a:pt x="497" y="215"/>
                  <a:pt x="498" y="209"/>
                  <a:pt x="495" y="202"/>
                </a:cubicBezTo>
                <a:cubicBezTo>
                  <a:pt x="505" y="207"/>
                  <a:pt x="517" y="207"/>
                  <a:pt x="528" y="207"/>
                </a:cubicBezTo>
                <a:cubicBezTo>
                  <a:pt x="538" y="207"/>
                  <a:pt x="548" y="208"/>
                  <a:pt x="558" y="210"/>
                </a:cubicBezTo>
                <a:cubicBezTo>
                  <a:pt x="543" y="206"/>
                  <a:pt x="527" y="206"/>
                  <a:pt x="512" y="204"/>
                </a:cubicBezTo>
                <a:cubicBezTo>
                  <a:pt x="498" y="201"/>
                  <a:pt x="492" y="196"/>
                  <a:pt x="481" y="187"/>
                </a:cubicBezTo>
                <a:cubicBezTo>
                  <a:pt x="487" y="184"/>
                  <a:pt x="494" y="181"/>
                  <a:pt x="501" y="183"/>
                </a:cubicBezTo>
                <a:cubicBezTo>
                  <a:pt x="505" y="183"/>
                  <a:pt x="508" y="184"/>
                  <a:pt x="511" y="185"/>
                </a:cubicBezTo>
                <a:cubicBezTo>
                  <a:pt x="525" y="186"/>
                  <a:pt x="538" y="176"/>
                  <a:pt x="551" y="173"/>
                </a:cubicBezTo>
                <a:cubicBezTo>
                  <a:pt x="536" y="175"/>
                  <a:pt x="522" y="185"/>
                  <a:pt x="507" y="180"/>
                </a:cubicBezTo>
                <a:cubicBezTo>
                  <a:pt x="497" y="176"/>
                  <a:pt x="487" y="177"/>
                  <a:pt x="477" y="182"/>
                </a:cubicBezTo>
                <a:cubicBezTo>
                  <a:pt x="473" y="184"/>
                  <a:pt x="467" y="179"/>
                  <a:pt x="462" y="178"/>
                </a:cubicBezTo>
                <a:cubicBezTo>
                  <a:pt x="456" y="177"/>
                  <a:pt x="450" y="176"/>
                  <a:pt x="444" y="176"/>
                </a:cubicBezTo>
                <a:cubicBezTo>
                  <a:pt x="442" y="176"/>
                  <a:pt x="440" y="176"/>
                  <a:pt x="439" y="176"/>
                </a:cubicBezTo>
                <a:cubicBezTo>
                  <a:pt x="437" y="174"/>
                  <a:pt x="436" y="172"/>
                  <a:pt x="435" y="170"/>
                </a:cubicBezTo>
                <a:cubicBezTo>
                  <a:pt x="432" y="166"/>
                  <a:pt x="429" y="163"/>
                  <a:pt x="426" y="160"/>
                </a:cubicBezTo>
                <a:cubicBezTo>
                  <a:pt x="418" y="153"/>
                  <a:pt x="410" y="149"/>
                  <a:pt x="402" y="143"/>
                </a:cubicBezTo>
                <a:cubicBezTo>
                  <a:pt x="384" y="129"/>
                  <a:pt x="376" y="107"/>
                  <a:pt x="369" y="85"/>
                </a:cubicBezTo>
                <a:cubicBezTo>
                  <a:pt x="391" y="88"/>
                  <a:pt x="411" y="97"/>
                  <a:pt x="427" y="112"/>
                </a:cubicBezTo>
                <a:cubicBezTo>
                  <a:pt x="431" y="115"/>
                  <a:pt x="434" y="119"/>
                  <a:pt x="436" y="123"/>
                </a:cubicBezTo>
                <a:cubicBezTo>
                  <a:pt x="439" y="129"/>
                  <a:pt x="438" y="134"/>
                  <a:pt x="440" y="139"/>
                </a:cubicBezTo>
                <a:cubicBezTo>
                  <a:pt x="443" y="148"/>
                  <a:pt x="449" y="155"/>
                  <a:pt x="453" y="163"/>
                </a:cubicBezTo>
                <a:cubicBezTo>
                  <a:pt x="451" y="158"/>
                  <a:pt x="449" y="153"/>
                  <a:pt x="447" y="149"/>
                </a:cubicBezTo>
                <a:cubicBezTo>
                  <a:pt x="445" y="145"/>
                  <a:pt x="443" y="141"/>
                  <a:pt x="442" y="137"/>
                </a:cubicBezTo>
                <a:cubicBezTo>
                  <a:pt x="442" y="133"/>
                  <a:pt x="442" y="129"/>
                  <a:pt x="441" y="125"/>
                </a:cubicBezTo>
                <a:cubicBezTo>
                  <a:pt x="452" y="135"/>
                  <a:pt x="468" y="137"/>
                  <a:pt x="481" y="141"/>
                </a:cubicBezTo>
                <a:cubicBezTo>
                  <a:pt x="495" y="144"/>
                  <a:pt x="508" y="147"/>
                  <a:pt x="521" y="152"/>
                </a:cubicBezTo>
                <a:cubicBezTo>
                  <a:pt x="504" y="144"/>
                  <a:pt x="485" y="140"/>
                  <a:pt x="467" y="134"/>
                </a:cubicBezTo>
                <a:cubicBezTo>
                  <a:pt x="474" y="129"/>
                  <a:pt x="478" y="129"/>
                  <a:pt x="486" y="128"/>
                </a:cubicBezTo>
                <a:cubicBezTo>
                  <a:pt x="495" y="127"/>
                  <a:pt x="502" y="118"/>
                  <a:pt x="510" y="114"/>
                </a:cubicBezTo>
                <a:cubicBezTo>
                  <a:pt x="502" y="117"/>
                  <a:pt x="495" y="124"/>
                  <a:pt x="487" y="125"/>
                </a:cubicBezTo>
                <a:cubicBezTo>
                  <a:pt x="482" y="125"/>
                  <a:pt x="477" y="123"/>
                  <a:pt x="472" y="125"/>
                </a:cubicBezTo>
                <a:cubicBezTo>
                  <a:pt x="468" y="126"/>
                  <a:pt x="464" y="128"/>
                  <a:pt x="461" y="131"/>
                </a:cubicBezTo>
                <a:cubicBezTo>
                  <a:pt x="461" y="131"/>
                  <a:pt x="461" y="132"/>
                  <a:pt x="461" y="132"/>
                </a:cubicBezTo>
                <a:cubicBezTo>
                  <a:pt x="449" y="127"/>
                  <a:pt x="441" y="120"/>
                  <a:pt x="434" y="110"/>
                </a:cubicBezTo>
                <a:cubicBezTo>
                  <a:pt x="433" y="111"/>
                  <a:pt x="423" y="101"/>
                  <a:pt x="421" y="100"/>
                </a:cubicBezTo>
                <a:cubicBezTo>
                  <a:pt x="429" y="96"/>
                  <a:pt x="438" y="92"/>
                  <a:pt x="447" y="91"/>
                </a:cubicBezTo>
                <a:cubicBezTo>
                  <a:pt x="453" y="91"/>
                  <a:pt x="458" y="92"/>
                  <a:pt x="463" y="93"/>
                </a:cubicBezTo>
                <a:cubicBezTo>
                  <a:pt x="467" y="94"/>
                  <a:pt x="470" y="97"/>
                  <a:pt x="474" y="99"/>
                </a:cubicBezTo>
                <a:cubicBezTo>
                  <a:pt x="483" y="106"/>
                  <a:pt x="494" y="110"/>
                  <a:pt x="505" y="113"/>
                </a:cubicBezTo>
                <a:cubicBezTo>
                  <a:pt x="514" y="115"/>
                  <a:pt x="523" y="114"/>
                  <a:pt x="532" y="116"/>
                </a:cubicBezTo>
                <a:cubicBezTo>
                  <a:pt x="541" y="117"/>
                  <a:pt x="551" y="120"/>
                  <a:pt x="558" y="126"/>
                </a:cubicBezTo>
                <a:cubicBezTo>
                  <a:pt x="565" y="130"/>
                  <a:pt x="573" y="140"/>
                  <a:pt x="576" y="148"/>
                </a:cubicBezTo>
                <a:cubicBezTo>
                  <a:pt x="577" y="153"/>
                  <a:pt x="577" y="157"/>
                  <a:pt x="575" y="162"/>
                </a:cubicBezTo>
                <a:cubicBezTo>
                  <a:pt x="574" y="167"/>
                  <a:pt x="575" y="172"/>
                  <a:pt x="576" y="177"/>
                </a:cubicBezTo>
                <a:cubicBezTo>
                  <a:pt x="578" y="186"/>
                  <a:pt x="581" y="195"/>
                  <a:pt x="582" y="204"/>
                </a:cubicBezTo>
                <a:cubicBezTo>
                  <a:pt x="581" y="195"/>
                  <a:pt x="579" y="186"/>
                  <a:pt x="577" y="177"/>
                </a:cubicBezTo>
                <a:cubicBezTo>
                  <a:pt x="576" y="172"/>
                  <a:pt x="576" y="167"/>
                  <a:pt x="577" y="162"/>
                </a:cubicBezTo>
                <a:cubicBezTo>
                  <a:pt x="579" y="157"/>
                  <a:pt x="579" y="152"/>
                  <a:pt x="578" y="147"/>
                </a:cubicBezTo>
                <a:cubicBezTo>
                  <a:pt x="587" y="154"/>
                  <a:pt x="599" y="157"/>
                  <a:pt x="609" y="160"/>
                </a:cubicBezTo>
                <a:cubicBezTo>
                  <a:pt x="619" y="163"/>
                  <a:pt x="628" y="166"/>
                  <a:pt x="637" y="171"/>
                </a:cubicBezTo>
                <a:cubicBezTo>
                  <a:pt x="623" y="163"/>
                  <a:pt x="608" y="159"/>
                  <a:pt x="593" y="153"/>
                </a:cubicBezTo>
                <a:cubicBezTo>
                  <a:pt x="581" y="147"/>
                  <a:pt x="577" y="140"/>
                  <a:pt x="569" y="130"/>
                </a:cubicBezTo>
                <a:cubicBezTo>
                  <a:pt x="576" y="128"/>
                  <a:pt x="583" y="127"/>
                  <a:pt x="589" y="130"/>
                </a:cubicBezTo>
                <a:cubicBezTo>
                  <a:pt x="593" y="132"/>
                  <a:pt x="596" y="134"/>
                  <a:pt x="600" y="135"/>
                </a:cubicBezTo>
                <a:cubicBezTo>
                  <a:pt x="613" y="139"/>
                  <a:pt x="627" y="133"/>
                  <a:pt x="640" y="133"/>
                </a:cubicBezTo>
                <a:cubicBezTo>
                  <a:pt x="627" y="131"/>
                  <a:pt x="611" y="136"/>
                  <a:pt x="600" y="131"/>
                </a:cubicBezTo>
                <a:cubicBezTo>
                  <a:pt x="592" y="127"/>
                  <a:pt x="585" y="122"/>
                  <a:pt x="576" y="122"/>
                </a:cubicBezTo>
                <a:cubicBezTo>
                  <a:pt x="573" y="122"/>
                  <a:pt x="571" y="123"/>
                  <a:pt x="568" y="123"/>
                </a:cubicBezTo>
                <a:cubicBezTo>
                  <a:pt x="564" y="124"/>
                  <a:pt x="564" y="124"/>
                  <a:pt x="560" y="121"/>
                </a:cubicBezTo>
                <a:cubicBezTo>
                  <a:pt x="554" y="116"/>
                  <a:pt x="548" y="113"/>
                  <a:pt x="541" y="111"/>
                </a:cubicBezTo>
                <a:cubicBezTo>
                  <a:pt x="565" y="101"/>
                  <a:pt x="592" y="106"/>
                  <a:pt x="616" y="112"/>
                </a:cubicBezTo>
                <a:cubicBezTo>
                  <a:pt x="639" y="118"/>
                  <a:pt x="662" y="127"/>
                  <a:pt x="684" y="138"/>
                </a:cubicBezTo>
                <a:cubicBezTo>
                  <a:pt x="683" y="137"/>
                  <a:pt x="682" y="136"/>
                  <a:pt x="680" y="136"/>
                </a:cubicBezTo>
                <a:cubicBezTo>
                  <a:pt x="678" y="135"/>
                  <a:pt x="683" y="137"/>
                  <a:pt x="680" y="136"/>
                </a:cubicBezTo>
                <a:close/>
                <a:moveTo>
                  <a:pt x="329" y="19"/>
                </a:moveTo>
                <a:cubicBezTo>
                  <a:pt x="321" y="25"/>
                  <a:pt x="313" y="31"/>
                  <a:pt x="306" y="39"/>
                </a:cubicBezTo>
                <a:cubicBezTo>
                  <a:pt x="302" y="43"/>
                  <a:pt x="299" y="48"/>
                  <a:pt x="296" y="53"/>
                </a:cubicBezTo>
                <a:cubicBezTo>
                  <a:pt x="295" y="55"/>
                  <a:pt x="293" y="57"/>
                  <a:pt x="292" y="59"/>
                </a:cubicBezTo>
                <a:cubicBezTo>
                  <a:pt x="291" y="62"/>
                  <a:pt x="290" y="62"/>
                  <a:pt x="286" y="62"/>
                </a:cubicBezTo>
                <a:cubicBezTo>
                  <a:pt x="278" y="64"/>
                  <a:pt x="269" y="66"/>
                  <a:pt x="261" y="70"/>
                </a:cubicBezTo>
                <a:cubicBezTo>
                  <a:pt x="256" y="73"/>
                  <a:pt x="255" y="71"/>
                  <a:pt x="249" y="69"/>
                </a:cubicBezTo>
                <a:cubicBezTo>
                  <a:pt x="244" y="67"/>
                  <a:pt x="239" y="66"/>
                  <a:pt x="234" y="65"/>
                </a:cubicBezTo>
                <a:cubicBezTo>
                  <a:pt x="251" y="47"/>
                  <a:pt x="270" y="29"/>
                  <a:pt x="293" y="20"/>
                </a:cubicBezTo>
                <a:cubicBezTo>
                  <a:pt x="302" y="18"/>
                  <a:pt x="310" y="16"/>
                  <a:pt x="319" y="17"/>
                </a:cubicBezTo>
                <a:cubicBezTo>
                  <a:pt x="320" y="17"/>
                  <a:pt x="330" y="18"/>
                  <a:pt x="329" y="19"/>
                </a:cubicBezTo>
                <a:cubicBezTo>
                  <a:pt x="326" y="20"/>
                  <a:pt x="329" y="18"/>
                  <a:pt x="329" y="19"/>
                </a:cubicBezTo>
                <a:close/>
                <a:moveTo>
                  <a:pt x="367" y="86"/>
                </a:moveTo>
                <a:cubicBezTo>
                  <a:pt x="367" y="85"/>
                  <a:pt x="367" y="85"/>
                  <a:pt x="368" y="85"/>
                </a:cubicBezTo>
                <a:cubicBezTo>
                  <a:pt x="368" y="85"/>
                  <a:pt x="367" y="85"/>
                  <a:pt x="367" y="86"/>
                </a:cubicBezTo>
                <a:close/>
                <a:moveTo>
                  <a:pt x="456" y="87"/>
                </a:moveTo>
                <a:cubicBezTo>
                  <a:pt x="442" y="84"/>
                  <a:pt x="428" y="89"/>
                  <a:pt x="415" y="95"/>
                </a:cubicBezTo>
                <a:cubicBezTo>
                  <a:pt x="415" y="95"/>
                  <a:pt x="416" y="95"/>
                  <a:pt x="416" y="96"/>
                </a:cubicBezTo>
                <a:cubicBezTo>
                  <a:pt x="403" y="87"/>
                  <a:pt x="389" y="81"/>
                  <a:pt x="374" y="78"/>
                </a:cubicBezTo>
                <a:cubicBezTo>
                  <a:pt x="372" y="78"/>
                  <a:pt x="370" y="77"/>
                  <a:pt x="367" y="77"/>
                </a:cubicBezTo>
                <a:cubicBezTo>
                  <a:pt x="366" y="77"/>
                  <a:pt x="365" y="70"/>
                  <a:pt x="365" y="68"/>
                </a:cubicBezTo>
                <a:cubicBezTo>
                  <a:pt x="364" y="63"/>
                  <a:pt x="363" y="58"/>
                  <a:pt x="361" y="53"/>
                </a:cubicBezTo>
                <a:cubicBezTo>
                  <a:pt x="369" y="52"/>
                  <a:pt x="373" y="55"/>
                  <a:pt x="380" y="58"/>
                </a:cubicBezTo>
                <a:cubicBezTo>
                  <a:pt x="388" y="62"/>
                  <a:pt x="398" y="58"/>
                  <a:pt x="407" y="59"/>
                </a:cubicBezTo>
                <a:cubicBezTo>
                  <a:pt x="400" y="57"/>
                  <a:pt x="391" y="59"/>
                  <a:pt x="384" y="56"/>
                </a:cubicBezTo>
                <a:cubicBezTo>
                  <a:pt x="382" y="56"/>
                  <a:pt x="381" y="55"/>
                  <a:pt x="380" y="55"/>
                </a:cubicBezTo>
                <a:cubicBezTo>
                  <a:pt x="376" y="51"/>
                  <a:pt x="372" y="48"/>
                  <a:pt x="366" y="47"/>
                </a:cubicBezTo>
                <a:cubicBezTo>
                  <a:pt x="361" y="47"/>
                  <a:pt x="360" y="48"/>
                  <a:pt x="358" y="43"/>
                </a:cubicBezTo>
                <a:cubicBezTo>
                  <a:pt x="356" y="38"/>
                  <a:pt x="356" y="32"/>
                  <a:pt x="354" y="27"/>
                </a:cubicBezTo>
                <a:cubicBezTo>
                  <a:pt x="350" y="16"/>
                  <a:pt x="373" y="26"/>
                  <a:pt x="377" y="27"/>
                </a:cubicBezTo>
                <a:cubicBezTo>
                  <a:pt x="410" y="39"/>
                  <a:pt x="434" y="63"/>
                  <a:pt x="459" y="87"/>
                </a:cubicBezTo>
                <a:cubicBezTo>
                  <a:pt x="458" y="87"/>
                  <a:pt x="457" y="87"/>
                  <a:pt x="456" y="87"/>
                </a:cubicBezTo>
                <a:cubicBezTo>
                  <a:pt x="452" y="86"/>
                  <a:pt x="457" y="87"/>
                  <a:pt x="456" y="87"/>
                </a:cubicBezTo>
                <a:close/>
              </a:path>
            </a:pathLst>
          </a:custGeom>
          <a:gradFill>
            <a:gsLst>
              <a:gs pos="0">
                <a:srgbClr val="905E36"/>
              </a:gs>
              <a:gs pos="70000">
                <a:srgbClr val="372116"/>
              </a:gs>
            </a:gsLst>
            <a:lin ang="5400000" scaled="1"/>
          </a:gradFill>
          <a:ln w="41275">
            <a:gradFill>
              <a:gsLst>
                <a:gs pos="0">
                  <a:srgbClr val="905E36"/>
                </a:gs>
                <a:gs pos="75000">
                  <a:srgbClr val="372116"/>
                </a:gs>
              </a:gsLst>
              <a:lin ang="5400000" scaled="1"/>
            </a:gradFill>
          </a:ln>
        </p:spPr>
        <p:txBody>
          <a:bodyPr vert="horz" wrap="square" lIns="91440" tIns="45720" rIns="91440" bIns="45720" numCol="1" anchor="t" anchorCtr="0" compatLnSpc="1">
            <a:prstTxWarp prst="textNoShape">
              <a:avLst/>
            </a:prstTxWarp>
          </a:bodyPr>
          <a:lstStyle/>
          <a:p>
            <a:endParaRPr lang="fr-FR" dirty="0"/>
          </a:p>
        </p:txBody>
      </p:sp>
      <p:sp>
        <p:nvSpPr>
          <p:cNvPr id="6" name="ZoneTexte 5">
            <a:extLst>
              <a:ext uri="{FF2B5EF4-FFF2-40B4-BE49-F238E27FC236}">
                <a16:creationId xmlns:a16="http://schemas.microsoft.com/office/drawing/2014/main" id="{620D94E3-DCAA-002E-9049-3F6014C56CBC}"/>
              </a:ext>
            </a:extLst>
          </p:cNvPr>
          <p:cNvSpPr txBox="1"/>
          <p:nvPr/>
        </p:nvSpPr>
        <p:spPr>
          <a:xfrm>
            <a:off x="1425515" y="3236737"/>
            <a:ext cx="1108642" cy="648512"/>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GPP</a:t>
            </a:r>
            <a:endParaRPr lang="fr-FR" sz="3600" b="1" baseline="-25000" dirty="0">
              <a:cs typeface="Arial" panose="020B0604020202020204" pitchFamily="34" charset="0"/>
            </a:endParaRPr>
          </a:p>
        </p:txBody>
      </p:sp>
      <p:pic>
        <p:nvPicPr>
          <p:cNvPr id="7" name="Image 6">
            <a:extLst>
              <a:ext uri="{FF2B5EF4-FFF2-40B4-BE49-F238E27FC236}">
                <a16:creationId xmlns:a16="http://schemas.microsoft.com/office/drawing/2014/main" id="{9161E802-FA98-1D12-AC50-161BF5701F67}"/>
              </a:ext>
            </a:extLst>
          </p:cNvPr>
          <p:cNvPicPr>
            <a:picLocks noChangeAspect="1"/>
          </p:cNvPicPr>
          <p:nvPr/>
        </p:nvPicPr>
        <p:blipFill>
          <a:blip r:embed="rId4"/>
          <a:stretch>
            <a:fillRect/>
          </a:stretch>
        </p:blipFill>
        <p:spPr>
          <a:xfrm rot="3194487">
            <a:off x="2796901" y="8135194"/>
            <a:ext cx="1057786" cy="1077489"/>
          </a:xfrm>
          <a:prstGeom prst="rect">
            <a:avLst/>
          </a:prstGeom>
        </p:spPr>
      </p:pic>
      <p:sp>
        <p:nvSpPr>
          <p:cNvPr id="8" name="ZoneTexte 7">
            <a:extLst>
              <a:ext uri="{FF2B5EF4-FFF2-40B4-BE49-F238E27FC236}">
                <a16:creationId xmlns:a16="http://schemas.microsoft.com/office/drawing/2014/main" id="{6D29400D-4FCC-7208-C41D-89CC74EDA074}"/>
              </a:ext>
            </a:extLst>
          </p:cNvPr>
          <p:cNvSpPr txBox="1"/>
          <p:nvPr/>
        </p:nvSpPr>
        <p:spPr>
          <a:xfrm>
            <a:off x="3788809" y="7966198"/>
            <a:ext cx="1657992" cy="586957"/>
          </a:xfrm>
          <a:prstGeom prst="rect">
            <a:avLst/>
          </a:prstGeom>
          <a:noFill/>
        </p:spPr>
        <p:txBody>
          <a:bodyPr wrap="square" lIns="46800" tIns="46800" rIns="46800" bIns="46800" rtlCol="0">
            <a:spAutoFit/>
          </a:bodyPr>
          <a:lstStyle/>
          <a:p>
            <a:pPr algn="l"/>
            <a:r>
              <a:rPr lang="fr-FR" sz="3200" b="1" dirty="0">
                <a:solidFill>
                  <a:schemeClr val="bg1">
                    <a:lumMod val="65000"/>
                  </a:schemeClr>
                </a:solidFill>
                <a:cs typeface="Arial" panose="020B0604020202020204" pitchFamily="34" charset="0"/>
              </a:rPr>
              <a:t>Litière</a:t>
            </a:r>
            <a:endParaRPr lang="fr-FR" sz="3200" b="1" baseline="-25000" dirty="0">
              <a:solidFill>
                <a:schemeClr val="bg1">
                  <a:lumMod val="65000"/>
                </a:schemeClr>
              </a:solidFill>
              <a:cs typeface="Arial" panose="020B0604020202020204" pitchFamily="34" charset="0"/>
            </a:endParaRPr>
          </a:p>
        </p:txBody>
      </p:sp>
      <p:sp>
        <p:nvSpPr>
          <p:cNvPr id="9" name="Forme libre : forme 8">
            <a:extLst>
              <a:ext uri="{FF2B5EF4-FFF2-40B4-BE49-F238E27FC236}">
                <a16:creationId xmlns:a16="http://schemas.microsoft.com/office/drawing/2014/main" id="{EA594F57-F54B-E166-25E1-BD44FA883154}"/>
              </a:ext>
            </a:extLst>
          </p:cNvPr>
          <p:cNvSpPr/>
          <p:nvPr/>
        </p:nvSpPr>
        <p:spPr>
          <a:xfrm>
            <a:off x="1506694" y="5092150"/>
            <a:ext cx="899886" cy="4501793"/>
          </a:xfrm>
          <a:custGeom>
            <a:avLst/>
            <a:gdLst>
              <a:gd name="connsiteX0" fmla="*/ 899886 w 899886"/>
              <a:gd name="connsiteY0" fmla="*/ 4833257 h 4833257"/>
              <a:gd name="connsiteX1" fmla="*/ 203200 w 899886"/>
              <a:gd name="connsiteY1" fmla="*/ 2394857 h 4833257"/>
              <a:gd name="connsiteX2" fmla="*/ 0 w 899886"/>
              <a:gd name="connsiteY2" fmla="*/ 0 h 4833257"/>
            </a:gdLst>
            <a:ahLst/>
            <a:cxnLst>
              <a:cxn ang="0">
                <a:pos x="connsiteX0" y="connsiteY0"/>
              </a:cxn>
              <a:cxn ang="0">
                <a:pos x="connsiteX1" y="connsiteY1"/>
              </a:cxn>
              <a:cxn ang="0">
                <a:pos x="connsiteX2" y="connsiteY2"/>
              </a:cxn>
            </a:cxnLst>
            <a:rect l="l" t="t" r="r" b="b"/>
            <a:pathLst>
              <a:path w="899886" h="4833257">
                <a:moveTo>
                  <a:pt x="899886" y="4833257"/>
                </a:moveTo>
                <a:cubicBezTo>
                  <a:pt x="626533" y="4016828"/>
                  <a:pt x="353181" y="3200400"/>
                  <a:pt x="203200" y="2394857"/>
                </a:cubicBezTo>
                <a:cubicBezTo>
                  <a:pt x="53219" y="1589314"/>
                  <a:pt x="26609" y="794657"/>
                  <a:pt x="0" y="0"/>
                </a:cubicBezTo>
              </a:path>
            </a:pathLst>
          </a:custGeom>
          <a:noFill/>
          <a:ln w="152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Forme libre : forme 9">
            <a:extLst>
              <a:ext uri="{FF2B5EF4-FFF2-40B4-BE49-F238E27FC236}">
                <a16:creationId xmlns:a16="http://schemas.microsoft.com/office/drawing/2014/main" id="{64C625F2-A207-1003-44EF-FC7DEE758098}"/>
              </a:ext>
            </a:extLst>
          </p:cNvPr>
          <p:cNvSpPr/>
          <p:nvPr/>
        </p:nvSpPr>
        <p:spPr>
          <a:xfrm>
            <a:off x="1498047" y="5330912"/>
            <a:ext cx="1867710" cy="1634092"/>
          </a:xfrm>
          <a:custGeom>
            <a:avLst/>
            <a:gdLst>
              <a:gd name="connsiteX0" fmla="*/ 2412459 w 2412459"/>
              <a:gd name="connsiteY0" fmla="*/ 1916349 h 1916349"/>
              <a:gd name="connsiteX1" fmla="*/ 875489 w 2412459"/>
              <a:gd name="connsiteY1" fmla="*/ 1138136 h 1916349"/>
              <a:gd name="connsiteX2" fmla="*/ 0 w 2412459"/>
              <a:gd name="connsiteY2" fmla="*/ 0 h 1916349"/>
            </a:gdLst>
            <a:ahLst/>
            <a:cxnLst>
              <a:cxn ang="0">
                <a:pos x="connsiteX0" y="connsiteY0"/>
              </a:cxn>
              <a:cxn ang="0">
                <a:pos x="connsiteX1" y="connsiteY1"/>
              </a:cxn>
              <a:cxn ang="0">
                <a:pos x="connsiteX2" y="connsiteY2"/>
              </a:cxn>
            </a:cxnLst>
            <a:rect l="l" t="t" r="r" b="b"/>
            <a:pathLst>
              <a:path w="2412459" h="1916349">
                <a:moveTo>
                  <a:pt x="2412459" y="1916349"/>
                </a:moveTo>
                <a:cubicBezTo>
                  <a:pt x="1845012" y="1686938"/>
                  <a:pt x="1277565" y="1457527"/>
                  <a:pt x="875489" y="1138136"/>
                </a:cubicBezTo>
                <a:cubicBezTo>
                  <a:pt x="473412" y="818744"/>
                  <a:pt x="236706" y="409372"/>
                  <a:pt x="0" y="0"/>
                </a:cubicBezTo>
              </a:path>
            </a:pathLst>
          </a:custGeom>
          <a:noFill/>
          <a:ln w="1524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67B28837-EA90-4015-98DD-BB5948E90CE8}"/>
              </a:ext>
            </a:extLst>
          </p:cNvPr>
          <p:cNvSpPr txBox="1"/>
          <p:nvPr/>
        </p:nvSpPr>
        <p:spPr>
          <a:xfrm>
            <a:off x="749225" y="2340204"/>
            <a:ext cx="2688781" cy="830997"/>
          </a:xfrm>
          <a:prstGeom prst="rect">
            <a:avLst/>
          </a:prstGeom>
          <a:noFill/>
        </p:spPr>
        <p:txBody>
          <a:bodyPr wrap="square">
            <a:spAutoFit/>
          </a:bodyPr>
          <a:lstStyle/>
          <a:p>
            <a:r>
              <a:rPr lang="fr-FR" sz="4800" b="1" dirty="0">
                <a:solidFill>
                  <a:srgbClr val="0079BF"/>
                </a:solidFill>
                <a:cs typeface="Arial" panose="020B0604020202020204" pitchFamily="34" charset="0"/>
              </a:rPr>
              <a:t>122 Pg C</a:t>
            </a:r>
            <a:endParaRPr lang="fr-FR" sz="4800" dirty="0"/>
          </a:p>
        </p:txBody>
      </p:sp>
      <p:sp>
        <p:nvSpPr>
          <p:cNvPr id="12" name="ZoneTexte 11">
            <a:extLst>
              <a:ext uri="{FF2B5EF4-FFF2-40B4-BE49-F238E27FC236}">
                <a16:creationId xmlns:a16="http://schemas.microsoft.com/office/drawing/2014/main" id="{5D98E83D-F554-CFD1-5B2A-4FE1D8B21538}"/>
              </a:ext>
            </a:extLst>
          </p:cNvPr>
          <p:cNvSpPr txBox="1"/>
          <p:nvPr/>
        </p:nvSpPr>
        <p:spPr>
          <a:xfrm>
            <a:off x="10939819" y="3509230"/>
            <a:ext cx="2431171" cy="830997"/>
          </a:xfrm>
          <a:prstGeom prst="rect">
            <a:avLst/>
          </a:prstGeom>
          <a:noFill/>
        </p:spPr>
        <p:txBody>
          <a:bodyPr wrap="square">
            <a:spAutoFit/>
          </a:bodyPr>
          <a:lstStyle/>
          <a:p>
            <a:r>
              <a:rPr lang="fr-FR" sz="4800" b="1" kern="0" dirty="0">
                <a:solidFill>
                  <a:srgbClr val="FF9300"/>
                </a:solidFill>
                <a:cs typeface="Arial" panose="020B0604020202020204" pitchFamily="34" charset="0"/>
                <a:sym typeface="Helvetica Neue"/>
              </a:rPr>
              <a:t>60 Pg C</a:t>
            </a:r>
            <a:endParaRPr lang="fr-FR" sz="4800" dirty="0"/>
          </a:p>
        </p:txBody>
      </p:sp>
      <p:sp>
        <p:nvSpPr>
          <p:cNvPr id="14" name="Forme libre : forme 13">
            <a:extLst>
              <a:ext uri="{FF2B5EF4-FFF2-40B4-BE49-F238E27FC236}">
                <a16:creationId xmlns:a16="http://schemas.microsoft.com/office/drawing/2014/main" id="{5CA32351-88F3-B2B9-D3F6-9FD46C896FE6}"/>
              </a:ext>
            </a:extLst>
          </p:cNvPr>
          <p:cNvSpPr/>
          <p:nvPr/>
        </p:nvSpPr>
        <p:spPr>
          <a:xfrm>
            <a:off x="4435800" y="6945549"/>
            <a:ext cx="1867710" cy="3076164"/>
          </a:xfrm>
          <a:custGeom>
            <a:avLst/>
            <a:gdLst>
              <a:gd name="connsiteX0" fmla="*/ 0 w 1867710"/>
              <a:gd name="connsiteY0" fmla="*/ 0 h 2850204"/>
              <a:gd name="connsiteX1" fmla="*/ 1284051 w 1867710"/>
              <a:gd name="connsiteY1" fmla="*/ 1264596 h 2850204"/>
              <a:gd name="connsiteX2" fmla="*/ 1867710 w 1867710"/>
              <a:gd name="connsiteY2" fmla="*/ 2850204 h 2850204"/>
            </a:gdLst>
            <a:ahLst/>
            <a:cxnLst>
              <a:cxn ang="0">
                <a:pos x="connsiteX0" y="connsiteY0"/>
              </a:cxn>
              <a:cxn ang="0">
                <a:pos x="connsiteX1" y="connsiteY1"/>
              </a:cxn>
              <a:cxn ang="0">
                <a:pos x="connsiteX2" y="connsiteY2"/>
              </a:cxn>
            </a:cxnLst>
            <a:rect l="l" t="t" r="r" b="b"/>
            <a:pathLst>
              <a:path w="1867710" h="2850204">
                <a:moveTo>
                  <a:pt x="0" y="0"/>
                </a:moveTo>
                <a:cubicBezTo>
                  <a:pt x="486383" y="394781"/>
                  <a:pt x="972766" y="789562"/>
                  <a:pt x="1284051" y="1264596"/>
                </a:cubicBezTo>
                <a:cubicBezTo>
                  <a:pt x="1595336" y="1739630"/>
                  <a:pt x="1731523" y="2294917"/>
                  <a:pt x="1867710" y="2850204"/>
                </a:cubicBezTo>
              </a:path>
            </a:pathLst>
          </a:custGeom>
          <a:noFill/>
          <a:ln w="228600">
            <a:solidFill>
              <a:srgbClr val="0079BF"/>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orme libre : forme 14">
            <a:extLst>
              <a:ext uri="{FF2B5EF4-FFF2-40B4-BE49-F238E27FC236}">
                <a16:creationId xmlns:a16="http://schemas.microsoft.com/office/drawing/2014/main" id="{52F4BC89-3627-33F4-3711-8181EB08344B}"/>
              </a:ext>
            </a:extLst>
          </p:cNvPr>
          <p:cNvSpPr/>
          <p:nvPr/>
        </p:nvSpPr>
        <p:spPr>
          <a:xfrm>
            <a:off x="5019459" y="9199993"/>
            <a:ext cx="1186775" cy="498484"/>
          </a:xfrm>
          <a:custGeom>
            <a:avLst/>
            <a:gdLst>
              <a:gd name="connsiteX0" fmla="*/ 0 w 1186775"/>
              <a:gd name="connsiteY0" fmla="*/ 80194 h 498484"/>
              <a:gd name="connsiteX1" fmla="*/ 603115 w 1186775"/>
              <a:gd name="connsiteY1" fmla="*/ 31556 h 498484"/>
              <a:gd name="connsiteX2" fmla="*/ 1186775 w 1186775"/>
              <a:gd name="connsiteY2" fmla="*/ 498484 h 498484"/>
            </a:gdLst>
            <a:ahLst/>
            <a:cxnLst>
              <a:cxn ang="0">
                <a:pos x="connsiteX0" y="connsiteY0"/>
              </a:cxn>
              <a:cxn ang="0">
                <a:pos x="connsiteX1" y="connsiteY1"/>
              </a:cxn>
              <a:cxn ang="0">
                <a:pos x="connsiteX2" y="connsiteY2"/>
              </a:cxn>
            </a:cxnLst>
            <a:rect l="l" t="t" r="r" b="b"/>
            <a:pathLst>
              <a:path w="1186775" h="498484">
                <a:moveTo>
                  <a:pt x="0" y="80194"/>
                </a:moveTo>
                <a:cubicBezTo>
                  <a:pt x="202659" y="21017"/>
                  <a:pt x="405319" y="-38159"/>
                  <a:pt x="603115" y="31556"/>
                </a:cubicBezTo>
                <a:cubicBezTo>
                  <a:pt x="800911" y="101271"/>
                  <a:pt x="993843" y="299877"/>
                  <a:pt x="1186775" y="498484"/>
                </a:cubicBezTo>
              </a:path>
            </a:pathLst>
          </a:custGeom>
          <a:noFill/>
          <a:ln w="228600">
            <a:solidFill>
              <a:srgbClr val="0079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Forme libre : forme 15">
            <a:extLst>
              <a:ext uri="{FF2B5EF4-FFF2-40B4-BE49-F238E27FC236}">
                <a16:creationId xmlns:a16="http://schemas.microsoft.com/office/drawing/2014/main" id="{D2394E1E-448A-0E14-53A5-CC9A5F3E2E66}"/>
              </a:ext>
            </a:extLst>
          </p:cNvPr>
          <p:cNvSpPr/>
          <p:nvPr/>
        </p:nvSpPr>
        <p:spPr>
          <a:xfrm>
            <a:off x="2607000" y="3680618"/>
            <a:ext cx="3210127" cy="2319672"/>
          </a:xfrm>
          <a:custGeom>
            <a:avLst/>
            <a:gdLst>
              <a:gd name="connsiteX0" fmla="*/ 0 w 3210127"/>
              <a:gd name="connsiteY0" fmla="*/ 0 h 2957208"/>
              <a:gd name="connsiteX1" fmla="*/ 1828800 w 3210127"/>
              <a:gd name="connsiteY1" fmla="*/ 894944 h 2957208"/>
              <a:gd name="connsiteX2" fmla="*/ 3210127 w 3210127"/>
              <a:gd name="connsiteY2" fmla="*/ 2957208 h 2957208"/>
              <a:gd name="connsiteX0" fmla="*/ 0 w 3210127"/>
              <a:gd name="connsiteY0" fmla="*/ 0 h 2957208"/>
              <a:gd name="connsiteX1" fmla="*/ 1828800 w 3210127"/>
              <a:gd name="connsiteY1" fmla="*/ 894944 h 2957208"/>
              <a:gd name="connsiteX2" fmla="*/ 3210127 w 3210127"/>
              <a:gd name="connsiteY2" fmla="*/ 2957208 h 2957208"/>
              <a:gd name="connsiteX0" fmla="*/ 0 w 3210127"/>
              <a:gd name="connsiteY0" fmla="*/ 0 h 2957208"/>
              <a:gd name="connsiteX1" fmla="*/ 1828800 w 3210127"/>
              <a:gd name="connsiteY1" fmla="*/ 894944 h 2957208"/>
              <a:gd name="connsiteX2" fmla="*/ 3210127 w 3210127"/>
              <a:gd name="connsiteY2" fmla="*/ 2957208 h 2957208"/>
            </a:gdLst>
            <a:ahLst/>
            <a:cxnLst>
              <a:cxn ang="0">
                <a:pos x="connsiteX0" y="connsiteY0"/>
              </a:cxn>
              <a:cxn ang="0">
                <a:pos x="connsiteX1" y="connsiteY1"/>
              </a:cxn>
              <a:cxn ang="0">
                <a:pos x="connsiteX2" y="connsiteY2"/>
              </a:cxn>
            </a:cxnLst>
            <a:rect l="l" t="t" r="r" b="b"/>
            <a:pathLst>
              <a:path w="3210127" h="2957208">
                <a:moveTo>
                  <a:pt x="0" y="0"/>
                </a:moveTo>
                <a:cubicBezTo>
                  <a:pt x="646889" y="201038"/>
                  <a:pt x="1293779" y="402076"/>
                  <a:pt x="1828800" y="894944"/>
                </a:cubicBezTo>
                <a:cubicBezTo>
                  <a:pt x="2363821" y="1387812"/>
                  <a:pt x="2923161" y="1783404"/>
                  <a:pt x="3210127" y="2957208"/>
                </a:cubicBezTo>
              </a:path>
            </a:pathLst>
          </a:custGeom>
          <a:noFill/>
          <a:ln w="406400">
            <a:solidFill>
              <a:srgbClr val="0079BF"/>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Forme libre : forme 16">
            <a:extLst>
              <a:ext uri="{FF2B5EF4-FFF2-40B4-BE49-F238E27FC236}">
                <a16:creationId xmlns:a16="http://schemas.microsoft.com/office/drawing/2014/main" id="{7D54494A-BFEE-1578-6E91-3935C077E15B}"/>
              </a:ext>
            </a:extLst>
          </p:cNvPr>
          <p:cNvSpPr/>
          <p:nvPr/>
        </p:nvSpPr>
        <p:spPr>
          <a:xfrm>
            <a:off x="8122583" y="3608962"/>
            <a:ext cx="2042808" cy="2237361"/>
          </a:xfrm>
          <a:custGeom>
            <a:avLst/>
            <a:gdLst>
              <a:gd name="connsiteX0" fmla="*/ 0 w 2042808"/>
              <a:gd name="connsiteY0" fmla="*/ 2237361 h 2237361"/>
              <a:gd name="connsiteX1" fmla="*/ 1614791 w 2042808"/>
              <a:gd name="connsiteY1" fmla="*/ 1361872 h 2237361"/>
              <a:gd name="connsiteX2" fmla="*/ 2042808 w 2042808"/>
              <a:gd name="connsiteY2" fmla="*/ 0 h 2237361"/>
            </a:gdLst>
            <a:ahLst/>
            <a:cxnLst>
              <a:cxn ang="0">
                <a:pos x="connsiteX0" y="connsiteY0"/>
              </a:cxn>
              <a:cxn ang="0">
                <a:pos x="connsiteX1" y="connsiteY1"/>
              </a:cxn>
              <a:cxn ang="0">
                <a:pos x="connsiteX2" y="connsiteY2"/>
              </a:cxn>
            </a:cxnLst>
            <a:rect l="l" t="t" r="r" b="b"/>
            <a:pathLst>
              <a:path w="2042808" h="2237361">
                <a:moveTo>
                  <a:pt x="0" y="2237361"/>
                </a:moveTo>
                <a:cubicBezTo>
                  <a:pt x="637161" y="1986063"/>
                  <a:pt x="1274323" y="1734765"/>
                  <a:pt x="1614791" y="1361872"/>
                </a:cubicBezTo>
                <a:cubicBezTo>
                  <a:pt x="1955259" y="988979"/>
                  <a:pt x="1999033" y="494489"/>
                  <a:pt x="2042808" y="0"/>
                </a:cubicBezTo>
              </a:path>
            </a:pathLst>
          </a:custGeom>
          <a:noFill/>
          <a:ln w="4064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Forme libre : forme 17">
            <a:extLst>
              <a:ext uri="{FF2B5EF4-FFF2-40B4-BE49-F238E27FC236}">
                <a16:creationId xmlns:a16="http://schemas.microsoft.com/office/drawing/2014/main" id="{0FAC3C4C-8E59-8E73-139E-85239248DF8E}"/>
              </a:ext>
            </a:extLst>
          </p:cNvPr>
          <p:cNvSpPr/>
          <p:nvPr/>
        </p:nvSpPr>
        <p:spPr>
          <a:xfrm>
            <a:off x="9581733" y="3015574"/>
            <a:ext cx="1164752" cy="6926094"/>
          </a:xfrm>
          <a:custGeom>
            <a:avLst/>
            <a:gdLst>
              <a:gd name="connsiteX0" fmla="*/ 0 w 1151757"/>
              <a:gd name="connsiteY0" fmla="*/ 6926094 h 6926094"/>
              <a:gd name="connsiteX1" fmla="*/ 1147863 w 1151757"/>
              <a:gd name="connsiteY1" fmla="*/ 3229583 h 6926094"/>
              <a:gd name="connsiteX2" fmla="*/ 369651 w 1151757"/>
              <a:gd name="connsiteY2" fmla="*/ 0 h 6926094"/>
              <a:gd name="connsiteX0" fmla="*/ 0 w 1164752"/>
              <a:gd name="connsiteY0" fmla="*/ 6926094 h 6926094"/>
              <a:gd name="connsiteX1" fmla="*/ 1147863 w 1164752"/>
              <a:gd name="connsiteY1" fmla="*/ 3229583 h 6926094"/>
              <a:gd name="connsiteX2" fmla="*/ 369651 w 1164752"/>
              <a:gd name="connsiteY2" fmla="*/ 0 h 6926094"/>
            </a:gdLst>
            <a:ahLst/>
            <a:cxnLst>
              <a:cxn ang="0">
                <a:pos x="connsiteX0" y="connsiteY0"/>
              </a:cxn>
              <a:cxn ang="0">
                <a:pos x="connsiteX1" y="connsiteY1"/>
              </a:cxn>
              <a:cxn ang="0">
                <a:pos x="connsiteX2" y="connsiteY2"/>
              </a:cxn>
            </a:cxnLst>
            <a:rect l="l" t="t" r="r" b="b"/>
            <a:pathLst>
              <a:path w="1164752" h="6926094">
                <a:moveTo>
                  <a:pt x="0" y="6926094"/>
                </a:moveTo>
                <a:cubicBezTo>
                  <a:pt x="543127" y="5655013"/>
                  <a:pt x="1086255" y="4383932"/>
                  <a:pt x="1147863" y="3229583"/>
                </a:cubicBezTo>
                <a:cubicBezTo>
                  <a:pt x="1287294" y="1579123"/>
                  <a:pt x="522051" y="528536"/>
                  <a:pt x="369651" y="0"/>
                </a:cubicBezTo>
              </a:path>
            </a:pathLst>
          </a:custGeom>
          <a:noFill/>
          <a:ln w="406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Forme libre : forme 18">
            <a:extLst>
              <a:ext uri="{FF2B5EF4-FFF2-40B4-BE49-F238E27FC236}">
                <a16:creationId xmlns:a16="http://schemas.microsoft.com/office/drawing/2014/main" id="{9F258CA8-AAE4-4CC7-E261-B3C75036FE59}"/>
              </a:ext>
            </a:extLst>
          </p:cNvPr>
          <p:cNvSpPr/>
          <p:nvPr/>
        </p:nvSpPr>
        <p:spPr>
          <a:xfrm>
            <a:off x="9671546" y="5751531"/>
            <a:ext cx="2193458" cy="2220839"/>
          </a:xfrm>
          <a:custGeom>
            <a:avLst/>
            <a:gdLst>
              <a:gd name="connsiteX0" fmla="*/ 0 w 2042808"/>
              <a:gd name="connsiteY0" fmla="*/ 2237361 h 2237361"/>
              <a:gd name="connsiteX1" fmla="*/ 1614791 w 2042808"/>
              <a:gd name="connsiteY1" fmla="*/ 1361872 h 2237361"/>
              <a:gd name="connsiteX2" fmla="*/ 2042808 w 2042808"/>
              <a:gd name="connsiteY2" fmla="*/ 0 h 2237361"/>
              <a:gd name="connsiteX0" fmla="*/ 0 w 2256816"/>
              <a:gd name="connsiteY0" fmla="*/ 2149812 h 2149812"/>
              <a:gd name="connsiteX1" fmla="*/ 1614791 w 2256816"/>
              <a:gd name="connsiteY1" fmla="*/ 1274323 h 2149812"/>
              <a:gd name="connsiteX2" fmla="*/ 2256816 w 2256816"/>
              <a:gd name="connsiteY2" fmla="*/ 0 h 2149812"/>
              <a:gd name="connsiteX0" fmla="*/ 0 w 2256816"/>
              <a:gd name="connsiteY0" fmla="*/ 2149812 h 2149812"/>
              <a:gd name="connsiteX1" fmla="*/ 1577897 w 2256816"/>
              <a:gd name="connsiteY1" fmla="*/ 1161324 h 2149812"/>
              <a:gd name="connsiteX2" fmla="*/ 2256816 w 2256816"/>
              <a:gd name="connsiteY2" fmla="*/ 0 h 2149812"/>
            </a:gdLst>
            <a:ahLst/>
            <a:cxnLst>
              <a:cxn ang="0">
                <a:pos x="connsiteX0" y="connsiteY0"/>
              </a:cxn>
              <a:cxn ang="0">
                <a:pos x="connsiteX1" y="connsiteY1"/>
              </a:cxn>
              <a:cxn ang="0">
                <a:pos x="connsiteX2" y="connsiteY2"/>
              </a:cxn>
            </a:cxnLst>
            <a:rect l="l" t="t" r="r" b="b"/>
            <a:pathLst>
              <a:path w="2256816" h="2149812">
                <a:moveTo>
                  <a:pt x="0" y="2149812"/>
                </a:moveTo>
                <a:cubicBezTo>
                  <a:pt x="637161" y="1898514"/>
                  <a:pt x="1237429" y="1534217"/>
                  <a:pt x="1577897" y="1161324"/>
                </a:cubicBezTo>
                <a:cubicBezTo>
                  <a:pt x="1918365" y="788431"/>
                  <a:pt x="2213041" y="494489"/>
                  <a:pt x="2256816" y="0"/>
                </a:cubicBezTo>
              </a:path>
            </a:pathLst>
          </a:custGeom>
          <a:noFill/>
          <a:ln w="2286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Forme libre : forme 19">
            <a:extLst>
              <a:ext uri="{FF2B5EF4-FFF2-40B4-BE49-F238E27FC236}">
                <a16:creationId xmlns:a16="http://schemas.microsoft.com/office/drawing/2014/main" id="{EBD99A38-E645-BC68-0592-0AA6D698CB40}"/>
              </a:ext>
            </a:extLst>
          </p:cNvPr>
          <p:cNvSpPr/>
          <p:nvPr/>
        </p:nvSpPr>
        <p:spPr>
          <a:xfrm>
            <a:off x="10709266" y="5239043"/>
            <a:ext cx="1433945" cy="7269224"/>
          </a:xfrm>
          <a:custGeom>
            <a:avLst/>
            <a:gdLst>
              <a:gd name="connsiteX0" fmla="*/ 0 w 1151757"/>
              <a:gd name="connsiteY0" fmla="*/ 6926094 h 6926094"/>
              <a:gd name="connsiteX1" fmla="*/ 1147863 w 1151757"/>
              <a:gd name="connsiteY1" fmla="*/ 3229583 h 6926094"/>
              <a:gd name="connsiteX2" fmla="*/ 369651 w 1151757"/>
              <a:gd name="connsiteY2" fmla="*/ 0 h 6926094"/>
              <a:gd name="connsiteX0" fmla="*/ 0 w 1164752"/>
              <a:gd name="connsiteY0" fmla="*/ 6926094 h 6926094"/>
              <a:gd name="connsiteX1" fmla="*/ 1147863 w 1164752"/>
              <a:gd name="connsiteY1" fmla="*/ 3229583 h 6926094"/>
              <a:gd name="connsiteX2" fmla="*/ 369651 w 1164752"/>
              <a:gd name="connsiteY2" fmla="*/ 0 h 6926094"/>
              <a:gd name="connsiteX0" fmla="*/ 0 w 876789"/>
              <a:gd name="connsiteY0" fmla="*/ 6926094 h 6926094"/>
              <a:gd name="connsiteX1" fmla="*/ 851193 w 876789"/>
              <a:gd name="connsiteY1" fmla="*/ 3229583 h 6926094"/>
              <a:gd name="connsiteX2" fmla="*/ 369651 w 876789"/>
              <a:gd name="connsiteY2" fmla="*/ 0 h 6926094"/>
              <a:gd name="connsiteX0" fmla="*/ 0 w 1225813"/>
              <a:gd name="connsiteY0" fmla="*/ 6753459 h 6753459"/>
              <a:gd name="connsiteX1" fmla="*/ 1200217 w 1225813"/>
              <a:gd name="connsiteY1" fmla="*/ 3229583 h 6753459"/>
              <a:gd name="connsiteX2" fmla="*/ 718675 w 1225813"/>
              <a:gd name="connsiteY2" fmla="*/ 0 h 6753459"/>
              <a:gd name="connsiteX0" fmla="*/ 0 w 1360434"/>
              <a:gd name="connsiteY0" fmla="*/ 6753459 h 6753459"/>
              <a:gd name="connsiteX1" fmla="*/ 1339826 w 1360434"/>
              <a:gd name="connsiteY1" fmla="*/ 2675331 h 6753459"/>
              <a:gd name="connsiteX2" fmla="*/ 718675 w 1360434"/>
              <a:gd name="connsiteY2" fmla="*/ 0 h 6753459"/>
              <a:gd name="connsiteX0" fmla="*/ 0 w 1259258"/>
              <a:gd name="connsiteY0" fmla="*/ 6753459 h 6753459"/>
              <a:gd name="connsiteX1" fmla="*/ 1235119 w 1259258"/>
              <a:gd name="connsiteY1" fmla="*/ 2847967 h 6753459"/>
              <a:gd name="connsiteX2" fmla="*/ 718675 w 1259258"/>
              <a:gd name="connsiteY2" fmla="*/ 0 h 6753459"/>
              <a:gd name="connsiteX0" fmla="*/ 0 w 1310746"/>
              <a:gd name="connsiteY0" fmla="*/ 6753459 h 6753459"/>
              <a:gd name="connsiteX1" fmla="*/ 1235119 w 1310746"/>
              <a:gd name="connsiteY1" fmla="*/ 2847967 h 6753459"/>
              <a:gd name="connsiteX2" fmla="*/ 718675 w 1310746"/>
              <a:gd name="connsiteY2" fmla="*/ 0 h 6753459"/>
              <a:gd name="connsiteX0" fmla="*/ 0 w 1326904"/>
              <a:gd name="connsiteY0" fmla="*/ 6789804 h 6789804"/>
              <a:gd name="connsiteX1" fmla="*/ 1235119 w 1326904"/>
              <a:gd name="connsiteY1" fmla="*/ 2884312 h 6789804"/>
              <a:gd name="connsiteX2" fmla="*/ 875736 w 1326904"/>
              <a:gd name="connsiteY2" fmla="*/ 0 h 6789804"/>
              <a:gd name="connsiteX0" fmla="*/ 0 w 1326904"/>
              <a:gd name="connsiteY0" fmla="*/ 6789804 h 6789804"/>
              <a:gd name="connsiteX1" fmla="*/ 1235119 w 1326904"/>
              <a:gd name="connsiteY1" fmla="*/ 2884312 h 6789804"/>
              <a:gd name="connsiteX2" fmla="*/ 875736 w 1326904"/>
              <a:gd name="connsiteY2" fmla="*/ 0 h 6789804"/>
              <a:gd name="connsiteX0" fmla="*/ 0 w 1286230"/>
              <a:gd name="connsiteY0" fmla="*/ 6789804 h 6789804"/>
              <a:gd name="connsiteX1" fmla="*/ 1235119 w 1286230"/>
              <a:gd name="connsiteY1" fmla="*/ 2884312 h 6789804"/>
              <a:gd name="connsiteX2" fmla="*/ 875736 w 1286230"/>
              <a:gd name="connsiteY2" fmla="*/ 0 h 6789804"/>
            </a:gdLst>
            <a:ahLst/>
            <a:cxnLst>
              <a:cxn ang="0">
                <a:pos x="connsiteX0" y="connsiteY0"/>
              </a:cxn>
              <a:cxn ang="0">
                <a:pos x="connsiteX1" y="connsiteY1"/>
              </a:cxn>
              <a:cxn ang="0">
                <a:pos x="connsiteX2" y="connsiteY2"/>
              </a:cxn>
            </a:cxnLst>
            <a:rect l="l" t="t" r="r" b="b"/>
            <a:pathLst>
              <a:path w="1286230" h="6789804">
                <a:moveTo>
                  <a:pt x="0" y="6789804"/>
                </a:moveTo>
                <a:cubicBezTo>
                  <a:pt x="543127" y="5518723"/>
                  <a:pt x="1043334" y="4198585"/>
                  <a:pt x="1235119" y="2884312"/>
                </a:cubicBezTo>
                <a:cubicBezTo>
                  <a:pt x="1426904" y="1570039"/>
                  <a:pt x="1028136" y="528536"/>
                  <a:pt x="875736" y="0"/>
                </a:cubicBezTo>
              </a:path>
            </a:pathLst>
          </a:custGeom>
          <a:noFill/>
          <a:ln w="406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A4DBD154-3AA1-2799-ECBA-7608C6C35CEB}"/>
              </a:ext>
            </a:extLst>
          </p:cNvPr>
          <p:cNvSpPr txBox="1"/>
          <p:nvPr/>
        </p:nvSpPr>
        <p:spPr>
          <a:xfrm>
            <a:off x="5239416" y="6122837"/>
            <a:ext cx="2398937" cy="586957"/>
          </a:xfrm>
          <a:prstGeom prst="rect">
            <a:avLst/>
          </a:prstGeom>
          <a:noFill/>
        </p:spPr>
        <p:txBody>
          <a:bodyPr wrap="square" lIns="46800" tIns="46800" rIns="46800" bIns="46800" rtlCol="0">
            <a:spAutoFit/>
          </a:bodyPr>
          <a:lstStyle/>
          <a:p>
            <a:pPr algn="l"/>
            <a:r>
              <a:rPr lang="fr-FR" sz="3200" b="1" dirty="0">
                <a:ln w="38100">
                  <a:noFill/>
                </a:ln>
                <a:solidFill>
                  <a:schemeClr val="bg1">
                    <a:lumMod val="65000"/>
                  </a:schemeClr>
                </a:solidFill>
                <a:effectLst>
                  <a:glow rad="190500">
                    <a:schemeClr val="bg1">
                      <a:alpha val="80000"/>
                    </a:schemeClr>
                  </a:glow>
                </a:effectLst>
                <a:cs typeface="Arial" panose="020B0604020202020204" pitchFamily="34" charset="0"/>
              </a:rPr>
              <a:t>Végétaux</a:t>
            </a:r>
            <a:endParaRPr lang="fr-FR" sz="3200" b="1" baseline="-25000" dirty="0">
              <a:ln w="38100">
                <a:noFill/>
              </a:ln>
              <a:solidFill>
                <a:schemeClr val="bg1">
                  <a:lumMod val="65000"/>
                </a:schemeClr>
              </a:solidFill>
              <a:effectLst>
                <a:glow rad="190500">
                  <a:schemeClr val="bg1">
                    <a:alpha val="80000"/>
                  </a:schemeClr>
                </a:glow>
              </a:effectLst>
              <a:cs typeface="Arial" panose="020B0604020202020204" pitchFamily="34" charset="0"/>
            </a:endParaRPr>
          </a:p>
        </p:txBody>
      </p:sp>
      <p:sp>
        <p:nvSpPr>
          <p:cNvPr id="22" name="ZoneTexte 21">
            <a:extLst>
              <a:ext uri="{FF2B5EF4-FFF2-40B4-BE49-F238E27FC236}">
                <a16:creationId xmlns:a16="http://schemas.microsoft.com/office/drawing/2014/main" id="{F4C650AD-3519-729A-E963-3746D58DA5FE}"/>
              </a:ext>
            </a:extLst>
          </p:cNvPr>
          <p:cNvSpPr txBox="1"/>
          <p:nvPr/>
        </p:nvSpPr>
        <p:spPr>
          <a:xfrm>
            <a:off x="7809122" y="7964305"/>
            <a:ext cx="2398936" cy="586957"/>
          </a:xfrm>
          <a:prstGeom prst="rect">
            <a:avLst/>
          </a:prstGeom>
          <a:noFill/>
        </p:spPr>
        <p:txBody>
          <a:bodyPr wrap="square" lIns="46800" tIns="46800" rIns="46800" bIns="46800" rtlCol="0">
            <a:spAutoFit/>
          </a:bodyPr>
          <a:lstStyle/>
          <a:p>
            <a:pPr algn="l"/>
            <a:r>
              <a:rPr lang="fr-FR" sz="3200" b="1" dirty="0">
                <a:solidFill>
                  <a:schemeClr val="bg1">
                    <a:lumMod val="65000"/>
                  </a:schemeClr>
                </a:solidFill>
                <a:cs typeface="Arial" panose="020B0604020202020204" pitchFamily="34" charset="0"/>
              </a:rPr>
              <a:t>Animaux</a:t>
            </a:r>
            <a:endParaRPr lang="fr-FR" sz="3200" b="1" baseline="-25000" dirty="0">
              <a:solidFill>
                <a:schemeClr val="bg1">
                  <a:lumMod val="65000"/>
                </a:schemeClr>
              </a:solidFill>
              <a:cs typeface="Arial" panose="020B0604020202020204" pitchFamily="34" charset="0"/>
            </a:endParaRPr>
          </a:p>
        </p:txBody>
      </p:sp>
      <p:sp>
        <p:nvSpPr>
          <p:cNvPr id="26" name="ZoneTexte 25">
            <a:extLst>
              <a:ext uri="{FF2B5EF4-FFF2-40B4-BE49-F238E27FC236}">
                <a16:creationId xmlns:a16="http://schemas.microsoft.com/office/drawing/2014/main" id="{498A0991-4A54-CD48-4F81-AC7B1C29035B}"/>
              </a:ext>
            </a:extLst>
          </p:cNvPr>
          <p:cNvSpPr txBox="1"/>
          <p:nvPr/>
        </p:nvSpPr>
        <p:spPr>
          <a:xfrm>
            <a:off x="3836695" y="10116129"/>
            <a:ext cx="5141365" cy="1079399"/>
          </a:xfrm>
          <a:prstGeom prst="rect">
            <a:avLst/>
          </a:prstGeom>
          <a:solidFill>
            <a:schemeClr val="bg1">
              <a:alpha val="70000"/>
            </a:schemeClr>
          </a:solidFill>
        </p:spPr>
        <p:txBody>
          <a:bodyPr wrap="square" lIns="46800" tIns="46800" rIns="46800" bIns="46800" rtlCol="0">
            <a:spAutoFit/>
          </a:bodyPr>
          <a:lstStyle/>
          <a:p>
            <a:pPr algn="ctr"/>
            <a:r>
              <a:rPr lang="fr-FR" sz="3200" dirty="0">
                <a:cs typeface="Arial" panose="020B0604020202020204" pitchFamily="34" charset="0"/>
              </a:rPr>
              <a:t>Matière organique du sol</a:t>
            </a:r>
            <a:br>
              <a:rPr lang="fr-FR" sz="3200" dirty="0">
                <a:cs typeface="Arial" panose="020B0604020202020204" pitchFamily="34" charset="0"/>
              </a:rPr>
            </a:br>
            <a:r>
              <a:rPr lang="fr-FR" sz="3200" dirty="0">
                <a:cs typeface="Arial" panose="020B0604020202020204" pitchFamily="34" charset="0"/>
              </a:rPr>
              <a:t>et microorganismes</a:t>
            </a:r>
          </a:p>
        </p:txBody>
      </p:sp>
      <p:sp>
        <p:nvSpPr>
          <p:cNvPr id="27" name="Forme libre : forme 26">
            <a:extLst>
              <a:ext uri="{FF2B5EF4-FFF2-40B4-BE49-F238E27FC236}">
                <a16:creationId xmlns:a16="http://schemas.microsoft.com/office/drawing/2014/main" id="{51324D7D-A8AE-72C0-0E66-B8CDB0B80611}"/>
              </a:ext>
            </a:extLst>
          </p:cNvPr>
          <p:cNvSpPr/>
          <p:nvPr/>
        </p:nvSpPr>
        <p:spPr>
          <a:xfrm>
            <a:off x="4095128" y="11216396"/>
            <a:ext cx="2295939" cy="1326814"/>
          </a:xfrm>
          <a:custGeom>
            <a:avLst/>
            <a:gdLst>
              <a:gd name="connsiteX0" fmla="*/ 2431915 w 2651040"/>
              <a:gd name="connsiteY0" fmla="*/ 0 h 1128707"/>
              <a:gd name="connsiteX1" fmla="*/ 2412459 w 2651040"/>
              <a:gd name="connsiteY1" fmla="*/ 943583 h 1128707"/>
              <a:gd name="connsiteX2" fmla="*/ 0 w 2651040"/>
              <a:gd name="connsiteY2" fmla="*/ 1128408 h 1128707"/>
              <a:gd name="connsiteX0" fmla="*/ 2431915 w 2623491"/>
              <a:gd name="connsiteY0" fmla="*/ 0 h 1128707"/>
              <a:gd name="connsiteX1" fmla="*/ 2412459 w 2623491"/>
              <a:gd name="connsiteY1" fmla="*/ 943583 h 1128707"/>
              <a:gd name="connsiteX2" fmla="*/ 0 w 2623491"/>
              <a:gd name="connsiteY2" fmla="*/ 1128408 h 1128707"/>
              <a:gd name="connsiteX0" fmla="*/ 2431915 w 2651040"/>
              <a:gd name="connsiteY0" fmla="*/ 0 h 1128707"/>
              <a:gd name="connsiteX1" fmla="*/ 2412459 w 2651040"/>
              <a:gd name="connsiteY1" fmla="*/ 943583 h 1128707"/>
              <a:gd name="connsiteX2" fmla="*/ 0 w 2651040"/>
              <a:gd name="connsiteY2" fmla="*/ 1128408 h 1128707"/>
              <a:gd name="connsiteX0" fmla="*/ 2431915 w 2687052"/>
              <a:gd name="connsiteY0" fmla="*/ 0 h 1128435"/>
              <a:gd name="connsiteX1" fmla="*/ 2469609 w 2687052"/>
              <a:gd name="connsiteY1" fmla="*/ 872146 h 1128435"/>
              <a:gd name="connsiteX2" fmla="*/ 0 w 2687052"/>
              <a:gd name="connsiteY2" fmla="*/ 1128408 h 1128435"/>
              <a:gd name="connsiteX0" fmla="*/ 2431915 w 2629743"/>
              <a:gd name="connsiteY0" fmla="*/ 0 h 1135418"/>
              <a:gd name="connsiteX1" fmla="*/ 2469609 w 2629743"/>
              <a:gd name="connsiteY1" fmla="*/ 872146 h 1135418"/>
              <a:gd name="connsiteX2" fmla="*/ 0 w 2629743"/>
              <a:gd name="connsiteY2" fmla="*/ 1128408 h 1135418"/>
              <a:gd name="connsiteX0" fmla="*/ 2431915 w 2621704"/>
              <a:gd name="connsiteY0" fmla="*/ 0 h 1132241"/>
              <a:gd name="connsiteX1" fmla="*/ 2469609 w 2621704"/>
              <a:gd name="connsiteY1" fmla="*/ 872146 h 1132241"/>
              <a:gd name="connsiteX2" fmla="*/ 0 w 2621704"/>
              <a:gd name="connsiteY2" fmla="*/ 1128408 h 1132241"/>
              <a:gd name="connsiteX0" fmla="*/ 2689090 w 2824829"/>
              <a:gd name="connsiteY0" fmla="*/ 0 h 1109384"/>
              <a:gd name="connsiteX1" fmla="*/ 2469609 w 2824829"/>
              <a:gd name="connsiteY1" fmla="*/ 853096 h 1109384"/>
              <a:gd name="connsiteX2" fmla="*/ 0 w 2824829"/>
              <a:gd name="connsiteY2" fmla="*/ 1109358 h 1109384"/>
              <a:gd name="connsiteX0" fmla="*/ 2689090 w 2741327"/>
              <a:gd name="connsiteY0" fmla="*/ 0 h 1109384"/>
              <a:gd name="connsiteX1" fmla="*/ 2469609 w 2741327"/>
              <a:gd name="connsiteY1" fmla="*/ 853096 h 1109384"/>
              <a:gd name="connsiteX2" fmla="*/ 0 w 2741327"/>
              <a:gd name="connsiteY2" fmla="*/ 1109358 h 1109384"/>
              <a:gd name="connsiteX0" fmla="*/ 2546215 w 2675971"/>
              <a:gd name="connsiteY0" fmla="*/ 0 h 1147486"/>
              <a:gd name="connsiteX1" fmla="*/ 2469609 w 2675971"/>
              <a:gd name="connsiteY1" fmla="*/ 891196 h 1147486"/>
              <a:gd name="connsiteX2" fmla="*/ 0 w 2675971"/>
              <a:gd name="connsiteY2" fmla="*/ 1147458 h 1147486"/>
              <a:gd name="connsiteX0" fmla="*/ 2546215 w 2681005"/>
              <a:gd name="connsiteY0" fmla="*/ 0 h 1147486"/>
              <a:gd name="connsiteX1" fmla="*/ 2469609 w 2681005"/>
              <a:gd name="connsiteY1" fmla="*/ 891196 h 1147486"/>
              <a:gd name="connsiteX2" fmla="*/ 0 w 2681005"/>
              <a:gd name="connsiteY2" fmla="*/ 1147458 h 1147486"/>
              <a:gd name="connsiteX0" fmla="*/ 2546215 w 2594724"/>
              <a:gd name="connsiteY0" fmla="*/ 0 h 1147506"/>
              <a:gd name="connsiteX1" fmla="*/ 2469609 w 2594724"/>
              <a:gd name="connsiteY1" fmla="*/ 891196 h 1147506"/>
              <a:gd name="connsiteX2" fmla="*/ 0 w 2594724"/>
              <a:gd name="connsiteY2" fmla="*/ 1147458 h 1147506"/>
              <a:gd name="connsiteX0" fmla="*/ 2546215 w 2582950"/>
              <a:gd name="connsiteY0" fmla="*/ 0 h 1147506"/>
              <a:gd name="connsiteX1" fmla="*/ 2469609 w 2582950"/>
              <a:gd name="connsiteY1" fmla="*/ 891196 h 1147506"/>
              <a:gd name="connsiteX2" fmla="*/ 0 w 2582950"/>
              <a:gd name="connsiteY2" fmla="*/ 1147458 h 1147506"/>
              <a:gd name="connsiteX0" fmla="*/ 2546215 w 2564413"/>
              <a:gd name="connsiteY0" fmla="*/ 0 h 1147501"/>
              <a:gd name="connsiteX1" fmla="*/ 2469609 w 2564413"/>
              <a:gd name="connsiteY1" fmla="*/ 891196 h 1147501"/>
              <a:gd name="connsiteX2" fmla="*/ 0 w 2564413"/>
              <a:gd name="connsiteY2" fmla="*/ 1147458 h 1147501"/>
              <a:gd name="connsiteX0" fmla="*/ 2431915 w 2558364"/>
              <a:gd name="connsiteY0" fmla="*/ 0 h 1095146"/>
              <a:gd name="connsiteX1" fmla="*/ 2355309 w 2558364"/>
              <a:gd name="connsiteY1" fmla="*/ 891196 h 1095146"/>
              <a:gd name="connsiteX2" fmla="*/ 0 w 2558364"/>
              <a:gd name="connsiteY2" fmla="*/ 1095071 h 1095146"/>
              <a:gd name="connsiteX0" fmla="*/ 2536690 w 2670785"/>
              <a:gd name="connsiteY0" fmla="*/ 0 h 1166531"/>
              <a:gd name="connsiteX1" fmla="*/ 2460084 w 2670785"/>
              <a:gd name="connsiteY1" fmla="*/ 891196 h 1166531"/>
              <a:gd name="connsiteX2" fmla="*/ 0 w 2670785"/>
              <a:gd name="connsiteY2" fmla="*/ 1166508 h 1166531"/>
              <a:gd name="connsiteX0" fmla="*/ 2536690 w 2670785"/>
              <a:gd name="connsiteY0" fmla="*/ 0 h 1169147"/>
              <a:gd name="connsiteX1" fmla="*/ 2460084 w 2670785"/>
              <a:gd name="connsiteY1" fmla="*/ 891196 h 1169147"/>
              <a:gd name="connsiteX2" fmla="*/ 0 w 2670785"/>
              <a:gd name="connsiteY2" fmla="*/ 1166508 h 1169147"/>
              <a:gd name="connsiteX0" fmla="*/ 2536690 w 2561455"/>
              <a:gd name="connsiteY0" fmla="*/ 0 h 1168334"/>
              <a:gd name="connsiteX1" fmla="*/ 2460084 w 2561455"/>
              <a:gd name="connsiteY1" fmla="*/ 891196 h 1168334"/>
              <a:gd name="connsiteX2" fmla="*/ 0 w 2561455"/>
              <a:gd name="connsiteY2" fmla="*/ 1166508 h 1168334"/>
              <a:gd name="connsiteX0" fmla="*/ 2536690 w 2568946"/>
              <a:gd name="connsiteY0" fmla="*/ 0 h 1169055"/>
              <a:gd name="connsiteX1" fmla="*/ 2460084 w 2568946"/>
              <a:gd name="connsiteY1" fmla="*/ 891196 h 1169055"/>
              <a:gd name="connsiteX2" fmla="*/ 0 w 2568946"/>
              <a:gd name="connsiteY2" fmla="*/ 1166508 h 1169055"/>
              <a:gd name="connsiteX0" fmla="*/ 2536690 w 2568946"/>
              <a:gd name="connsiteY0" fmla="*/ 0 h 1170541"/>
              <a:gd name="connsiteX1" fmla="*/ 2460084 w 2568946"/>
              <a:gd name="connsiteY1" fmla="*/ 891196 h 1170541"/>
              <a:gd name="connsiteX2" fmla="*/ 0 w 2568946"/>
              <a:gd name="connsiteY2" fmla="*/ 1166508 h 1170541"/>
              <a:gd name="connsiteX0" fmla="*/ 2536690 w 2550928"/>
              <a:gd name="connsiteY0" fmla="*/ 0 h 1170172"/>
              <a:gd name="connsiteX1" fmla="*/ 2460084 w 2550928"/>
              <a:gd name="connsiteY1" fmla="*/ 891196 h 1170172"/>
              <a:gd name="connsiteX2" fmla="*/ 0 w 2550928"/>
              <a:gd name="connsiteY2" fmla="*/ 1166508 h 1170172"/>
              <a:gd name="connsiteX0" fmla="*/ 2536690 w 2549114"/>
              <a:gd name="connsiteY0" fmla="*/ 0 h 1166508"/>
              <a:gd name="connsiteX1" fmla="*/ 2460084 w 2549114"/>
              <a:gd name="connsiteY1" fmla="*/ 891196 h 1166508"/>
              <a:gd name="connsiteX2" fmla="*/ 1746420 w 2549114"/>
              <a:gd name="connsiteY2" fmla="*/ 1123242 h 1166508"/>
              <a:gd name="connsiteX3" fmla="*/ 0 w 2549114"/>
              <a:gd name="connsiteY3" fmla="*/ 1166508 h 1166508"/>
              <a:gd name="connsiteX0" fmla="*/ 2536690 w 2549114"/>
              <a:gd name="connsiteY0" fmla="*/ 0 h 1142856"/>
              <a:gd name="connsiteX1" fmla="*/ 2460084 w 2549114"/>
              <a:gd name="connsiteY1" fmla="*/ 891196 h 1142856"/>
              <a:gd name="connsiteX2" fmla="*/ 1746420 w 2549114"/>
              <a:gd name="connsiteY2" fmla="*/ 1123242 h 1142856"/>
              <a:gd name="connsiteX3" fmla="*/ 0 w 2549114"/>
              <a:gd name="connsiteY3" fmla="*/ 1128408 h 1142856"/>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453253 w 2461632"/>
              <a:gd name="connsiteY0" fmla="*/ 0 h 1096325"/>
              <a:gd name="connsiteX1" fmla="*/ 2376647 w 2461632"/>
              <a:gd name="connsiteY1" fmla="*/ 891196 h 1096325"/>
              <a:gd name="connsiteX2" fmla="*/ 1739183 w 2461632"/>
              <a:gd name="connsiteY2" fmla="*/ 1085142 h 1096325"/>
              <a:gd name="connsiteX3" fmla="*/ 0 w 2461632"/>
              <a:gd name="connsiteY3" fmla="*/ 1080181 h 1096325"/>
            </a:gdLst>
            <a:ahLst/>
            <a:cxnLst>
              <a:cxn ang="0">
                <a:pos x="connsiteX0" y="connsiteY0"/>
              </a:cxn>
              <a:cxn ang="0">
                <a:pos x="connsiteX1" y="connsiteY1"/>
              </a:cxn>
              <a:cxn ang="0">
                <a:pos x="connsiteX2" y="connsiteY2"/>
              </a:cxn>
              <a:cxn ang="0">
                <a:pos x="connsiteX3" y="connsiteY3"/>
              </a:cxn>
            </a:cxnLst>
            <a:rect l="l" t="t" r="r" b="b"/>
            <a:pathLst>
              <a:path w="2461632" h="1096325">
                <a:moveTo>
                  <a:pt x="2453253" y="0"/>
                </a:moveTo>
                <a:cubicBezTo>
                  <a:pt x="2455684" y="258694"/>
                  <a:pt x="2495659" y="710339"/>
                  <a:pt x="2376647" y="891196"/>
                </a:cubicBezTo>
                <a:cubicBezTo>
                  <a:pt x="2257635" y="1072053"/>
                  <a:pt x="2135291" y="1053644"/>
                  <a:pt x="1739183" y="1085142"/>
                </a:cubicBezTo>
                <a:cubicBezTo>
                  <a:pt x="1343075" y="1116640"/>
                  <a:pt x="264082" y="1070589"/>
                  <a:pt x="0" y="1080181"/>
                </a:cubicBezTo>
              </a:path>
            </a:pathLst>
          </a:custGeom>
          <a:noFill/>
          <a:ln w="50800">
            <a:solidFill>
              <a:srgbClr val="FF93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ZoneTexte 28">
            <a:extLst>
              <a:ext uri="{FF2B5EF4-FFF2-40B4-BE49-F238E27FC236}">
                <a16:creationId xmlns:a16="http://schemas.microsoft.com/office/drawing/2014/main" id="{70FAEB38-4FF9-89EB-46FE-3E5F698BBA49}"/>
              </a:ext>
            </a:extLst>
          </p:cNvPr>
          <p:cNvSpPr txBox="1"/>
          <p:nvPr/>
        </p:nvSpPr>
        <p:spPr>
          <a:xfrm>
            <a:off x="212750" y="12756007"/>
            <a:ext cx="3676489" cy="463846"/>
          </a:xfrm>
          <a:prstGeom prst="rect">
            <a:avLst/>
          </a:prstGeom>
          <a:noFill/>
        </p:spPr>
        <p:txBody>
          <a:bodyPr wrap="square" lIns="46800" tIns="46800" rIns="46800" bIns="46800" rtlCol="0">
            <a:spAutoFit/>
          </a:bodyPr>
          <a:lstStyle/>
          <a:p>
            <a:pPr algn="r"/>
            <a:r>
              <a:rPr lang="fr-FR" sz="2400" dirty="0">
                <a:solidFill>
                  <a:schemeClr val="bg1"/>
                </a:solidFill>
                <a:latin typeface="+mj-lt"/>
                <a:cs typeface="Arial" panose="020B0604020202020204" pitchFamily="34" charset="0"/>
              </a:rPr>
              <a:t>d'après </a:t>
            </a:r>
            <a:r>
              <a:rPr lang="fr-FR" sz="2400" cap="small" dirty="0">
                <a:solidFill>
                  <a:schemeClr val="bg1"/>
                </a:solidFill>
                <a:latin typeface="+mj-lt"/>
                <a:cs typeface="Arial" panose="020B0604020202020204" pitchFamily="34" charset="0"/>
              </a:rPr>
              <a:t>Chapin</a:t>
            </a:r>
            <a:r>
              <a:rPr lang="fr-FR" sz="2400" i="1" dirty="0">
                <a:solidFill>
                  <a:schemeClr val="bg1"/>
                </a:solidFill>
                <a:latin typeface="+mj-lt"/>
                <a:cs typeface="Arial" panose="020B0604020202020204" pitchFamily="34" charset="0"/>
              </a:rPr>
              <a:t> et al.</a:t>
            </a:r>
            <a:r>
              <a:rPr lang="fr-FR" sz="2400" cap="small" dirty="0">
                <a:solidFill>
                  <a:schemeClr val="bg1"/>
                </a:solidFill>
                <a:latin typeface="+mj-lt"/>
                <a:cs typeface="Arial" panose="020B0604020202020204" pitchFamily="34" charset="0"/>
              </a:rPr>
              <a:t>, 2002</a:t>
            </a:r>
            <a:endParaRPr lang="fr-FR" sz="2400" dirty="0">
              <a:solidFill>
                <a:schemeClr val="bg1"/>
              </a:solidFill>
              <a:latin typeface="+mj-lt"/>
              <a:cs typeface="Arial" panose="020B0604020202020204" pitchFamily="34" charset="0"/>
            </a:endParaRPr>
          </a:p>
        </p:txBody>
      </p:sp>
      <p:pic>
        <p:nvPicPr>
          <p:cNvPr id="30" name="Image 29">
            <a:extLst>
              <a:ext uri="{FF2B5EF4-FFF2-40B4-BE49-F238E27FC236}">
                <a16:creationId xmlns:a16="http://schemas.microsoft.com/office/drawing/2014/main" id="{2E08C416-408F-99AC-83BE-0490EEE12E12}"/>
              </a:ext>
            </a:extLst>
          </p:cNvPr>
          <p:cNvPicPr>
            <a:picLocks noChangeAspect="1"/>
          </p:cNvPicPr>
          <p:nvPr/>
        </p:nvPicPr>
        <p:blipFill>
          <a:blip r:embed="rId5"/>
          <a:stretch>
            <a:fillRect/>
          </a:stretch>
        </p:blipFill>
        <p:spPr>
          <a:xfrm>
            <a:off x="6880948" y="7631898"/>
            <a:ext cx="811573" cy="1113754"/>
          </a:xfrm>
          <a:prstGeom prst="rect">
            <a:avLst/>
          </a:prstGeom>
        </p:spPr>
      </p:pic>
      <p:sp>
        <p:nvSpPr>
          <p:cNvPr id="32" name="ZoneTexte 31">
            <a:extLst>
              <a:ext uri="{FF2B5EF4-FFF2-40B4-BE49-F238E27FC236}">
                <a16:creationId xmlns:a16="http://schemas.microsoft.com/office/drawing/2014/main" id="{FA52DBCF-98EE-F706-CD0B-A96598632C92}"/>
              </a:ext>
            </a:extLst>
          </p:cNvPr>
          <p:cNvSpPr txBox="1"/>
          <p:nvPr/>
        </p:nvSpPr>
        <p:spPr>
          <a:xfrm>
            <a:off x="15810924" y="3047418"/>
            <a:ext cx="7934292" cy="7555729"/>
          </a:xfrm>
          <a:prstGeom prst="roundRect">
            <a:avLst>
              <a:gd name="adj" fmla="val 6888"/>
            </a:avLst>
          </a:prstGeom>
          <a:noFill/>
          <a:ln w="63500" cap="rnd">
            <a:solidFill>
              <a:srgbClr val="8D533E"/>
            </a:solidFill>
            <a:prstDash val="sysDot"/>
          </a:ln>
        </p:spPr>
        <p:txBody>
          <a:bodyPr wrap="square" lIns="288000" tIns="216000" rIns="288000" bIns="288000" numCol="1" spcCol="540000" rtlCol="0">
            <a:noAutofit/>
          </a:bodyPr>
          <a:lstStyle/>
          <a:p>
            <a:pPr algn="l">
              <a:defRPr sz="3500">
                <a:solidFill>
                  <a:srgbClr val="000000"/>
                </a:solidFill>
              </a:defRPr>
            </a:pPr>
            <a:r>
              <a:rPr lang="fr-FR" sz="3600" dirty="0"/>
              <a:t>Le </a:t>
            </a:r>
            <a:r>
              <a:rPr lang="fr-FR" sz="3600" b="1" dirty="0"/>
              <a:t>puits (= augmentation du stock, via les flux)</a:t>
            </a:r>
            <a:r>
              <a:rPr lang="fr-FR" sz="3600" dirty="0"/>
              <a:t> de C forestier mondial n'est pas connu avec certitude : </a:t>
            </a:r>
          </a:p>
          <a:p>
            <a:pPr algn="l">
              <a:defRPr sz="3500">
                <a:solidFill>
                  <a:srgbClr val="000000"/>
                </a:solidFill>
              </a:defRPr>
            </a:pPr>
            <a:endParaRPr lang="fr-FR" sz="3600" dirty="0"/>
          </a:p>
          <a:p>
            <a:pPr algn="l">
              <a:buSzPct val="100000"/>
              <a:defRPr sz="3500">
                <a:solidFill>
                  <a:srgbClr val="000000"/>
                </a:solidFill>
              </a:defRPr>
            </a:pPr>
            <a:r>
              <a:rPr lang="fr-FR" sz="3600" cap="small" dirty="0"/>
              <a:t>Pan</a:t>
            </a:r>
            <a:r>
              <a:rPr lang="fr-FR" sz="3600" dirty="0"/>
              <a:t> </a:t>
            </a:r>
            <a:r>
              <a:rPr lang="fr-FR" sz="3600" i="1" dirty="0"/>
              <a:t>et al.</a:t>
            </a:r>
            <a:r>
              <a:rPr lang="fr-FR" sz="3600" dirty="0"/>
              <a:t>, 2024</a:t>
            </a:r>
            <a:br>
              <a:rPr lang="fr-FR" sz="3600" dirty="0"/>
            </a:br>
            <a:r>
              <a:rPr lang="fr-FR" sz="2800" dirty="0"/>
              <a:t>(inventaires, 1990-2019) :</a:t>
            </a:r>
            <a:br>
              <a:rPr lang="fr-FR" sz="2800" dirty="0"/>
            </a:br>
            <a:r>
              <a:rPr lang="fr-FR" sz="4400" b="1" dirty="0"/>
              <a:t>1,3 ± 0,6 Gt C/an</a:t>
            </a:r>
          </a:p>
          <a:p>
            <a:pPr algn="l">
              <a:defRPr sz="3500" b="1">
                <a:solidFill>
                  <a:srgbClr val="000000"/>
                </a:solidFill>
              </a:defRPr>
            </a:pPr>
            <a:endParaRPr lang="fr-FR" sz="3600" b="1" dirty="0"/>
          </a:p>
          <a:p>
            <a:pPr algn="l" defTabSz="719138">
              <a:buSzPct val="100000"/>
              <a:defRPr sz="3500">
                <a:solidFill>
                  <a:srgbClr val="000000"/>
                </a:solidFill>
              </a:defRPr>
            </a:pPr>
            <a:r>
              <a:rPr lang="fr-FR" sz="3600" cap="small" dirty="0"/>
              <a:t>Harris</a:t>
            </a:r>
            <a:r>
              <a:rPr lang="fr-FR" sz="3600" dirty="0"/>
              <a:t> </a:t>
            </a:r>
            <a:r>
              <a:rPr lang="fr-FR" sz="3600" i="1" dirty="0"/>
              <a:t>et al.</a:t>
            </a:r>
            <a:r>
              <a:rPr lang="fr-FR" sz="3600" dirty="0"/>
              <a:t>, 2021</a:t>
            </a:r>
            <a:br>
              <a:rPr lang="fr-FR" sz="3600" dirty="0"/>
            </a:br>
            <a:r>
              <a:rPr lang="fr-FR" sz="2800" dirty="0"/>
              <a:t>(télédétection + inventaires, 2011-2019) : </a:t>
            </a:r>
            <a:br>
              <a:rPr lang="fr-FR" sz="2800" dirty="0"/>
            </a:br>
            <a:r>
              <a:rPr lang="fr-FR" sz="4400" b="1" dirty="0"/>
              <a:t>2,1 ± 13 Gt C/an</a:t>
            </a:r>
          </a:p>
        </p:txBody>
      </p:sp>
      <p:cxnSp>
        <p:nvCxnSpPr>
          <p:cNvPr id="33" name="Connecteur droit avec flèche 32">
            <a:extLst>
              <a:ext uri="{FF2B5EF4-FFF2-40B4-BE49-F238E27FC236}">
                <a16:creationId xmlns:a16="http://schemas.microsoft.com/office/drawing/2014/main" id="{0A163B70-F77B-32DC-EE50-767E85EF2377}"/>
              </a:ext>
            </a:extLst>
          </p:cNvPr>
          <p:cNvCxnSpPr>
            <a:cxnSpLocks/>
          </p:cNvCxnSpPr>
          <p:nvPr/>
        </p:nvCxnSpPr>
        <p:spPr>
          <a:xfrm flipH="1">
            <a:off x="15400608" y="644360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A3A9B0E9-03FA-42A0-CDDA-8B60618312BD}"/>
              </a:ext>
            </a:extLst>
          </p:cNvPr>
          <p:cNvCxnSpPr>
            <a:cxnSpLocks/>
          </p:cNvCxnSpPr>
          <p:nvPr/>
        </p:nvCxnSpPr>
        <p:spPr>
          <a:xfrm flipH="1">
            <a:off x="15400608" y="8623851"/>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C2C46389-6314-3146-A80A-AE9102E72A09}"/>
              </a:ext>
            </a:extLst>
          </p:cNvPr>
          <p:cNvSpPr txBox="1"/>
          <p:nvPr/>
        </p:nvSpPr>
        <p:spPr>
          <a:xfrm>
            <a:off x="12127567" y="9593943"/>
            <a:ext cx="2431171" cy="830997"/>
          </a:xfrm>
          <a:prstGeom prst="rect">
            <a:avLst/>
          </a:prstGeom>
          <a:noFill/>
        </p:spPr>
        <p:txBody>
          <a:bodyPr wrap="square">
            <a:spAutoFit/>
          </a:bodyPr>
          <a:lstStyle/>
          <a:p>
            <a:r>
              <a:rPr lang="fr-FR" sz="4800" b="1" kern="0" dirty="0">
                <a:solidFill>
                  <a:srgbClr val="FF9300"/>
                </a:solidFill>
                <a:cs typeface="Arial" panose="020B0604020202020204" pitchFamily="34" charset="0"/>
                <a:sym typeface="Helvetica Neue"/>
              </a:rPr>
              <a:t>60 Pg C</a:t>
            </a:r>
            <a:endParaRPr lang="fr-FR" sz="4800" dirty="0"/>
          </a:p>
        </p:txBody>
      </p:sp>
      <p:sp>
        <p:nvSpPr>
          <p:cNvPr id="37" name="ZoneTexte 36">
            <a:extLst>
              <a:ext uri="{FF2B5EF4-FFF2-40B4-BE49-F238E27FC236}">
                <a16:creationId xmlns:a16="http://schemas.microsoft.com/office/drawing/2014/main" id="{3D35F445-D9D6-A610-2942-85DC33FF4AC3}"/>
              </a:ext>
            </a:extLst>
          </p:cNvPr>
          <p:cNvSpPr txBox="1"/>
          <p:nvPr/>
        </p:nvSpPr>
        <p:spPr>
          <a:xfrm>
            <a:off x="749225" y="4284915"/>
            <a:ext cx="160717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disturb</a:t>
            </a:r>
            <a:endParaRPr lang="fr-FR" sz="3800" b="1" baseline="-20000" dirty="0">
              <a:latin typeface="Times New Roman" panose="02020603050405020304" pitchFamily="18" charset="0"/>
              <a:cs typeface="Times New Roman" panose="02020603050405020304" pitchFamily="18" charset="0"/>
            </a:endParaRPr>
          </a:p>
        </p:txBody>
      </p:sp>
      <p:sp>
        <p:nvSpPr>
          <p:cNvPr id="38" name="ZoneTexte 37">
            <a:extLst>
              <a:ext uri="{FF2B5EF4-FFF2-40B4-BE49-F238E27FC236}">
                <a16:creationId xmlns:a16="http://schemas.microsoft.com/office/drawing/2014/main" id="{060E8A8E-59E0-F5F4-2FA1-744A3EADFC80}"/>
              </a:ext>
            </a:extLst>
          </p:cNvPr>
          <p:cNvSpPr txBox="1"/>
          <p:nvPr/>
        </p:nvSpPr>
        <p:spPr>
          <a:xfrm>
            <a:off x="8451880" y="2718550"/>
            <a:ext cx="160717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plant</a:t>
            </a:r>
            <a:endParaRPr lang="fr-FR" sz="3800" b="1" baseline="-20000" dirty="0">
              <a:latin typeface="Times New Roman" panose="02020603050405020304" pitchFamily="18" charset="0"/>
              <a:cs typeface="Times New Roman" panose="02020603050405020304" pitchFamily="18" charset="0"/>
            </a:endParaRPr>
          </a:p>
        </p:txBody>
      </p:sp>
      <p:sp>
        <p:nvSpPr>
          <p:cNvPr id="39" name="ZoneTexte 38">
            <a:extLst>
              <a:ext uri="{FF2B5EF4-FFF2-40B4-BE49-F238E27FC236}">
                <a16:creationId xmlns:a16="http://schemas.microsoft.com/office/drawing/2014/main" id="{D7AC6A58-65DD-577E-1D22-34FEAED48D19}"/>
              </a:ext>
            </a:extLst>
          </p:cNvPr>
          <p:cNvSpPr txBox="1"/>
          <p:nvPr/>
        </p:nvSpPr>
        <p:spPr>
          <a:xfrm>
            <a:off x="11347939" y="4527608"/>
            <a:ext cx="202305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heteroth</a:t>
            </a:r>
            <a:endParaRPr lang="fr-FR" sz="3800" b="1" baseline="-20000" dirty="0">
              <a:latin typeface="Times New Roman" panose="02020603050405020304" pitchFamily="18" charset="0"/>
              <a:cs typeface="Times New Roman" panose="02020603050405020304" pitchFamily="18" charset="0"/>
            </a:endParaRPr>
          </a:p>
        </p:txBody>
      </p:sp>
      <p:sp>
        <p:nvSpPr>
          <p:cNvPr id="40" name="ZoneTexte 39">
            <a:extLst>
              <a:ext uri="{FF2B5EF4-FFF2-40B4-BE49-F238E27FC236}">
                <a16:creationId xmlns:a16="http://schemas.microsoft.com/office/drawing/2014/main" id="{287042AD-A229-9AC7-B4CD-EAAFF7E635E5}"/>
              </a:ext>
            </a:extLst>
          </p:cNvPr>
          <p:cNvSpPr txBox="1"/>
          <p:nvPr/>
        </p:nvSpPr>
        <p:spPr>
          <a:xfrm>
            <a:off x="3116162" y="11625543"/>
            <a:ext cx="202305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lixiviation</a:t>
            </a:r>
            <a:endParaRPr lang="fr-FR" sz="3800" b="1" baseline="-2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04396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B1C46E-262A-8ECB-F0E5-5A40453B3F74}"/>
              </a:ext>
            </a:extLst>
          </p:cNvPr>
          <p:cNvSpPr>
            <a:spLocks noGrp="1"/>
          </p:cNvSpPr>
          <p:nvPr>
            <p:ph type="title"/>
          </p:nvPr>
        </p:nvSpPr>
        <p:spPr/>
        <p:txBody>
          <a:bodyPr/>
          <a:lstStyle/>
          <a:p>
            <a:r>
              <a:rPr lang="fr-FR" dirty="0"/>
              <a:t>Des flux différents selon les biomes forestiers</a:t>
            </a:r>
          </a:p>
        </p:txBody>
      </p:sp>
      <p:sp>
        <p:nvSpPr>
          <p:cNvPr id="5" name="BORÉAL">
            <a:extLst>
              <a:ext uri="{FF2B5EF4-FFF2-40B4-BE49-F238E27FC236}">
                <a16:creationId xmlns:a16="http://schemas.microsoft.com/office/drawing/2014/main" id="{2BF08B57-4C11-80AC-8657-EAC03B1FB1E7}"/>
              </a:ext>
            </a:extLst>
          </p:cNvPr>
          <p:cNvSpPr txBox="1"/>
          <p:nvPr/>
        </p:nvSpPr>
        <p:spPr>
          <a:xfrm>
            <a:off x="15358853" y="1445622"/>
            <a:ext cx="4135725"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53B3D1"/>
                </a:solidFill>
                <a:latin typeface="+mj-lt"/>
                <a:ea typeface="+mj-ea"/>
                <a:cs typeface="+mj-cs"/>
                <a:sym typeface="Helvetica"/>
              </a:defRPr>
            </a:lvl1pPr>
          </a:lstStyle>
          <a:p>
            <a:pPr algn="ctr"/>
            <a:r>
              <a:rPr sz="3200" dirty="0">
                <a:solidFill>
                  <a:srgbClr val="4AB6C6"/>
                </a:solidFill>
              </a:rPr>
              <a:t>BORÉAL</a:t>
            </a:r>
          </a:p>
        </p:txBody>
      </p:sp>
      <p:sp>
        <p:nvSpPr>
          <p:cNvPr id="6" name="TEMPÉRÉ">
            <a:extLst>
              <a:ext uri="{FF2B5EF4-FFF2-40B4-BE49-F238E27FC236}">
                <a16:creationId xmlns:a16="http://schemas.microsoft.com/office/drawing/2014/main" id="{A21E1939-6CD9-B3F8-42BB-ECCE9507ABA2}"/>
              </a:ext>
            </a:extLst>
          </p:cNvPr>
          <p:cNvSpPr txBox="1"/>
          <p:nvPr/>
        </p:nvSpPr>
        <p:spPr>
          <a:xfrm>
            <a:off x="10105075" y="1445622"/>
            <a:ext cx="5282805"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76BF3D"/>
                </a:solidFill>
                <a:latin typeface="+mj-lt"/>
                <a:ea typeface="+mj-ea"/>
                <a:cs typeface="+mj-cs"/>
                <a:sym typeface="Helvetica"/>
              </a:defRPr>
            </a:lvl1pPr>
          </a:lstStyle>
          <a:p>
            <a:pPr algn="ctr"/>
            <a:r>
              <a:rPr sz="3200" dirty="0">
                <a:solidFill>
                  <a:srgbClr val="5BAC26"/>
                </a:solidFill>
              </a:rPr>
              <a:t>TEMPÉRÉ</a:t>
            </a:r>
          </a:p>
        </p:txBody>
      </p:sp>
      <p:sp>
        <p:nvSpPr>
          <p:cNvPr id="17" name="TROPICAL">
            <a:extLst>
              <a:ext uri="{FF2B5EF4-FFF2-40B4-BE49-F238E27FC236}">
                <a16:creationId xmlns:a16="http://schemas.microsoft.com/office/drawing/2014/main" id="{723236F1-7E6C-F734-6626-AD7FF088B758}"/>
              </a:ext>
            </a:extLst>
          </p:cNvPr>
          <p:cNvSpPr txBox="1"/>
          <p:nvPr/>
        </p:nvSpPr>
        <p:spPr>
          <a:xfrm>
            <a:off x="3454399" y="1445622"/>
            <a:ext cx="6733921"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346B24"/>
                </a:solidFill>
                <a:latin typeface="+mj-lt"/>
                <a:ea typeface="+mj-ea"/>
                <a:cs typeface="+mj-cs"/>
                <a:sym typeface="Helvetica"/>
              </a:defRPr>
            </a:lvl1pPr>
          </a:lstStyle>
          <a:p>
            <a:pPr algn="ctr"/>
            <a:r>
              <a:rPr sz="3200" dirty="0">
                <a:solidFill>
                  <a:srgbClr val="006429"/>
                </a:solidFill>
              </a:rPr>
              <a:t>TROPICAL</a:t>
            </a:r>
          </a:p>
        </p:txBody>
      </p:sp>
      <p:sp>
        <p:nvSpPr>
          <p:cNvPr id="30" name="Ligne">
            <a:extLst>
              <a:ext uri="{FF2B5EF4-FFF2-40B4-BE49-F238E27FC236}">
                <a16:creationId xmlns:a16="http://schemas.microsoft.com/office/drawing/2014/main" id="{E1D9FA7E-49DB-4D93-5979-03205D16EEBC}"/>
              </a:ext>
            </a:extLst>
          </p:cNvPr>
          <p:cNvSpPr/>
          <p:nvPr/>
        </p:nvSpPr>
        <p:spPr>
          <a:xfrm flipV="1">
            <a:off x="15322143" y="1606924"/>
            <a:ext cx="22195" cy="6417487"/>
          </a:xfrm>
          <a:prstGeom prst="line">
            <a:avLst/>
          </a:prstGeom>
          <a:noFill/>
          <a:ln w="63500" cap="flat">
            <a:solidFill>
              <a:srgbClr val="A7A7A7"/>
            </a:solidFill>
            <a:prstDash val="solid"/>
            <a:round/>
          </a:ln>
          <a:effectLst/>
        </p:spPr>
        <p:txBody>
          <a:bodyPr wrap="square" lIns="45718" tIns="45718" rIns="45718" bIns="45718" numCol="1" anchor="t">
            <a:noAutofit/>
          </a:bodyPr>
          <a:lstStyle/>
          <a:p>
            <a:endParaRPr dirty="0"/>
          </a:p>
        </p:txBody>
      </p:sp>
      <p:sp>
        <p:nvSpPr>
          <p:cNvPr id="31" name="Ligne">
            <a:extLst>
              <a:ext uri="{FF2B5EF4-FFF2-40B4-BE49-F238E27FC236}">
                <a16:creationId xmlns:a16="http://schemas.microsoft.com/office/drawing/2014/main" id="{C1006EB3-2798-C7C2-B763-4BBCF025D397}"/>
              </a:ext>
            </a:extLst>
          </p:cNvPr>
          <p:cNvSpPr/>
          <p:nvPr/>
        </p:nvSpPr>
        <p:spPr>
          <a:xfrm flipV="1">
            <a:off x="10101237" y="1606924"/>
            <a:ext cx="0" cy="6417487"/>
          </a:xfrm>
          <a:prstGeom prst="line">
            <a:avLst/>
          </a:prstGeom>
          <a:noFill/>
          <a:ln w="63500" cap="flat">
            <a:solidFill>
              <a:srgbClr val="A7A7A7"/>
            </a:solidFill>
            <a:prstDash val="solid"/>
            <a:round/>
          </a:ln>
          <a:effectLst/>
        </p:spPr>
        <p:txBody>
          <a:bodyPr wrap="square" lIns="45718" tIns="45718" rIns="45718" bIns="45718" numCol="1" anchor="t">
            <a:noAutofit/>
          </a:bodyPr>
          <a:lstStyle/>
          <a:p>
            <a:endParaRPr dirty="0"/>
          </a:p>
        </p:txBody>
      </p:sp>
      <p:sp>
        <p:nvSpPr>
          <p:cNvPr id="48" name="Total forêts = 0.44+0.6+0.29 = +1.33 GtC/an">
            <a:extLst>
              <a:ext uri="{FF2B5EF4-FFF2-40B4-BE49-F238E27FC236}">
                <a16:creationId xmlns:a16="http://schemas.microsoft.com/office/drawing/2014/main" id="{7403C26C-1363-89FD-E4FA-314B6BFE06F6}"/>
              </a:ext>
            </a:extLst>
          </p:cNvPr>
          <p:cNvSpPr txBox="1"/>
          <p:nvPr/>
        </p:nvSpPr>
        <p:spPr>
          <a:xfrm>
            <a:off x="19743136" y="6398949"/>
            <a:ext cx="4011809" cy="1764586"/>
          </a:xfrm>
          <a:prstGeom prst="rect">
            <a:avLst/>
          </a:prstGeom>
          <a:solidFill>
            <a:schemeClr val="bg1">
              <a:lumMod val="9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800" tIns="46800" rIns="46800" bIns="46800" anchor="ctr">
            <a:spAutoFit/>
          </a:bodyPr>
          <a:lstStyle/>
          <a:p>
            <a:pPr algn="ctr">
              <a:defRPr sz="3000">
                <a:solidFill>
                  <a:srgbClr val="000000"/>
                </a:solidFill>
              </a:defRPr>
            </a:pPr>
            <a:r>
              <a:rPr sz="3600" b="1" dirty="0"/>
              <a:t>Total forêts = </a:t>
            </a:r>
            <a:r>
              <a:rPr sz="3600" spc="-150" dirty="0"/>
              <a:t>0</a:t>
            </a:r>
            <a:r>
              <a:rPr lang="fr-FR" sz="3600" spc="-150" dirty="0"/>
              <a:t>,29 </a:t>
            </a:r>
            <a:r>
              <a:rPr sz="3600" spc="-150" dirty="0"/>
              <a:t>+</a:t>
            </a:r>
            <a:r>
              <a:rPr lang="fr-FR" sz="3600" spc="-150" dirty="0"/>
              <a:t> </a:t>
            </a:r>
            <a:r>
              <a:rPr sz="3600" spc="-150" dirty="0"/>
              <a:t>0</a:t>
            </a:r>
            <a:r>
              <a:rPr lang="fr-FR" sz="3600" spc="-150" dirty="0"/>
              <a:t>,</a:t>
            </a:r>
            <a:r>
              <a:rPr sz="3600" spc="-150" dirty="0"/>
              <a:t>6</a:t>
            </a:r>
            <a:r>
              <a:rPr lang="fr-FR" sz="3600" spc="-150" dirty="0"/>
              <a:t> </a:t>
            </a:r>
            <a:r>
              <a:rPr sz="3600" spc="-150" dirty="0"/>
              <a:t>+</a:t>
            </a:r>
            <a:r>
              <a:rPr lang="fr-FR" sz="3600" spc="-150" dirty="0"/>
              <a:t> </a:t>
            </a:r>
            <a:r>
              <a:rPr sz="3600" spc="-150" dirty="0"/>
              <a:t>0</a:t>
            </a:r>
            <a:r>
              <a:rPr lang="fr-FR" sz="3600" spc="-150" dirty="0"/>
              <a:t>,44 </a:t>
            </a:r>
            <a:r>
              <a:rPr sz="3600" spc="-150" dirty="0"/>
              <a:t>= </a:t>
            </a:r>
            <a:r>
              <a:rPr sz="3600" b="1" dirty="0">
                <a:solidFill>
                  <a:srgbClr val="FF2600"/>
                </a:solidFill>
              </a:rPr>
              <a:t>+</a:t>
            </a:r>
            <a:r>
              <a:rPr lang="fr-FR" sz="3600" b="1" dirty="0">
                <a:solidFill>
                  <a:srgbClr val="FF2600"/>
                </a:solidFill>
              </a:rPr>
              <a:t> </a:t>
            </a:r>
            <a:r>
              <a:rPr sz="3600" b="1" dirty="0">
                <a:solidFill>
                  <a:srgbClr val="FF2600"/>
                </a:solidFill>
              </a:rPr>
              <a:t>1</a:t>
            </a:r>
            <a:r>
              <a:rPr lang="fr-FR" sz="3600" b="1" dirty="0">
                <a:solidFill>
                  <a:srgbClr val="FF2600"/>
                </a:solidFill>
              </a:rPr>
              <a:t>,</a:t>
            </a:r>
            <a:r>
              <a:rPr sz="3600" b="1" dirty="0">
                <a:solidFill>
                  <a:srgbClr val="FF2600"/>
                </a:solidFill>
              </a:rPr>
              <a:t>33 Gt</a:t>
            </a:r>
            <a:r>
              <a:rPr lang="fr-FR" sz="3600" b="1" dirty="0">
                <a:solidFill>
                  <a:srgbClr val="FF2600"/>
                </a:solidFill>
              </a:rPr>
              <a:t> </a:t>
            </a:r>
            <a:r>
              <a:rPr sz="3600" b="1" dirty="0">
                <a:solidFill>
                  <a:srgbClr val="FF2600"/>
                </a:solidFill>
              </a:rPr>
              <a:t>C/an</a:t>
            </a:r>
          </a:p>
        </p:txBody>
      </p:sp>
      <p:sp>
        <p:nvSpPr>
          <p:cNvPr id="57" name="ZoneTexte 56">
            <a:extLst>
              <a:ext uri="{FF2B5EF4-FFF2-40B4-BE49-F238E27FC236}">
                <a16:creationId xmlns:a16="http://schemas.microsoft.com/office/drawing/2014/main" id="{38C4E825-98D5-C10A-6AE5-FC27D12B0862}"/>
              </a:ext>
            </a:extLst>
          </p:cNvPr>
          <p:cNvSpPr txBox="1"/>
          <p:nvPr/>
        </p:nvSpPr>
        <p:spPr>
          <a:xfrm>
            <a:off x="3091553" y="6292932"/>
            <a:ext cx="7090410" cy="1756508"/>
          </a:xfrm>
          <a:prstGeom prst="rect">
            <a:avLst/>
          </a:prstGeom>
          <a:noFill/>
        </p:spPr>
        <p:txBody>
          <a:bodyPr wrap="square" lIns="46800" tIns="46800" rIns="46800" bIns="46800" rtlCol="0">
            <a:spAutoFit/>
          </a:bodyPr>
          <a:lstStyle/>
          <a:p>
            <a:pPr algn="ctr"/>
            <a:r>
              <a:rPr lang="fr-FR" sz="4800" b="1" dirty="0">
                <a:solidFill>
                  <a:srgbClr val="006429"/>
                </a:solidFill>
              </a:rPr>
              <a:t>45 %</a:t>
            </a:r>
            <a:r>
              <a:rPr lang="fr-FR" sz="4800" dirty="0">
                <a:solidFill>
                  <a:srgbClr val="006429"/>
                </a:solidFill>
              </a:rPr>
              <a:t> </a:t>
            </a:r>
            <a:r>
              <a:rPr lang="fr-FR" sz="3200" dirty="0">
                <a:solidFill>
                  <a:srgbClr val="006429"/>
                </a:solidFill>
              </a:rPr>
              <a:t>du puits de C forestier</a:t>
            </a:r>
          </a:p>
          <a:p>
            <a:pPr algn="ctr"/>
            <a:r>
              <a:rPr lang="fr-FR" sz="2400" dirty="0">
                <a:solidFill>
                  <a:srgbClr val="006429"/>
                </a:solidFill>
              </a:rPr>
              <a:t>+ 2,53 (croissance) – 2,24 (déforestation) = </a:t>
            </a:r>
            <a:r>
              <a:rPr lang="fr-FR" sz="3600" b="1" dirty="0">
                <a:solidFill>
                  <a:srgbClr val="006429"/>
                </a:solidFill>
              </a:rPr>
              <a:t>+ 0,29 Gt C/an</a:t>
            </a:r>
          </a:p>
        </p:txBody>
      </p:sp>
      <p:sp>
        <p:nvSpPr>
          <p:cNvPr id="58" name="ZoneTexte 57">
            <a:extLst>
              <a:ext uri="{FF2B5EF4-FFF2-40B4-BE49-F238E27FC236}">
                <a16:creationId xmlns:a16="http://schemas.microsoft.com/office/drawing/2014/main" id="{FC03977D-69E8-F968-DC6D-DC54242D3B5C}"/>
              </a:ext>
            </a:extLst>
          </p:cNvPr>
          <p:cNvSpPr txBox="1"/>
          <p:nvPr/>
        </p:nvSpPr>
        <p:spPr>
          <a:xfrm>
            <a:off x="10105076" y="6292932"/>
            <a:ext cx="5250412" cy="1941173"/>
          </a:xfrm>
          <a:prstGeom prst="rect">
            <a:avLst/>
          </a:prstGeom>
          <a:noFill/>
        </p:spPr>
        <p:txBody>
          <a:bodyPr wrap="square" lIns="46800" tIns="46800" rIns="46800" bIns="46800" rtlCol="0">
            <a:spAutoFit/>
          </a:bodyPr>
          <a:lstStyle/>
          <a:p>
            <a:pPr algn="ctr"/>
            <a:r>
              <a:rPr lang="fr-FR" sz="4800" b="1" dirty="0">
                <a:solidFill>
                  <a:srgbClr val="5BAC26"/>
                </a:solidFill>
              </a:rPr>
              <a:t>33 %</a:t>
            </a:r>
            <a:r>
              <a:rPr lang="fr-FR" sz="4800" dirty="0">
                <a:solidFill>
                  <a:srgbClr val="5BAC26"/>
                </a:solidFill>
              </a:rPr>
              <a:t> </a:t>
            </a:r>
            <a:r>
              <a:rPr lang="fr-FR" sz="3200" dirty="0">
                <a:solidFill>
                  <a:srgbClr val="5BAC26"/>
                </a:solidFill>
              </a:rPr>
              <a:t>du puits </a:t>
            </a:r>
            <a:br>
              <a:rPr lang="fr-FR" sz="3200" dirty="0">
                <a:solidFill>
                  <a:srgbClr val="5BAC26"/>
                </a:solidFill>
              </a:rPr>
            </a:br>
            <a:r>
              <a:rPr lang="fr-FR" sz="3200" dirty="0">
                <a:solidFill>
                  <a:srgbClr val="5BAC26"/>
                </a:solidFill>
              </a:rPr>
              <a:t>de C forestier</a:t>
            </a:r>
          </a:p>
          <a:p>
            <a:pPr algn="ctr"/>
            <a:r>
              <a:rPr lang="fr-FR" sz="3600" b="1" dirty="0">
                <a:solidFill>
                  <a:srgbClr val="5BAC26"/>
                </a:solidFill>
              </a:rPr>
              <a:t>+ 0,6 Gt C/an</a:t>
            </a:r>
          </a:p>
        </p:txBody>
      </p:sp>
      <p:sp>
        <p:nvSpPr>
          <p:cNvPr id="59" name="ZoneTexte 58">
            <a:extLst>
              <a:ext uri="{FF2B5EF4-FFF2-40B4-BE49-F238E27FC236}">
                <a16:creationId xmlns:a16="http://schemas.microsoft.com/office/drawing/2014/main" id="{2A23DD8E-6C10-217B-EA64-8546C8FAEC96}"/>
              </a:ext>
            </a:extLst>
          </p:cNvPr>
          <p:cNvSpPr txBox="1"/>
          <p:nvPr/>
        </p:nvSpPr>
        <p:spPr>
          <a:xfrm>
            <a:off x="15322143" y="6292932"/>
            <a:ext cx="3853127" cy="1941173"/>
          </a:xfrm>
          <a:prstGeom prst="rect">
            <a:avLst/>
          </a:prstGeom>
          <a:noFill/>
        </p:spPr>
        <p:txBody>
          <a:bodyPr wrap="square" lIns="46800" tIns="46800" rIns="46800" bIns="46800" rtlCol="0">
            <a:spAutoFit/>
          </a:bodyPr>
          <a:lstStyle/>
          <a:p>
            <a:pPr algn="ctr"/>
            <a:r>
              <a:rPr lang="fr-FR" sz="4800" b="1" dirty="0">
                <a:solidFill>
                  <a:srgbClr val="4AB6C6"/>
                </a:solidFill>
              </a:rPr>
              <a:t>27 %</a:t>
            </a:r>
            <a:r>
              <a:rPr lang="fr-FR" sz="4800" dirty="0">
                <a:solidFill>
                  <a:srgbClr val="4AB6C6"/>
                </a:solidFill>
              </a:rPr>
              <a:t> </a:t>
            </a:r>
            <a:r>
              <a:rPr lang="fr-FR" sz="3200" dirty="0">
                <a:solidFill>
                  <a:srgbClr val="4AB6C6"/>
                </a:solidFill>
              </a:rPr>
              <a:t>du puits </a:t>
            </a:r>
            <a:br>
              <a:rPr lang="fr-FR" sz="3200" dirty="0">
                <a:solidFill>
                  <a:srgbClr val="4AB6C6"/>
                </a:solidFill>
              </a:rPr>
            </a:br>
            <a:r>
              <a:rPr lang="fr-FR" sz="3200" dirty="0">
                <a:solidFill>
                  <a:srgbClr val="4AB6C6"/>
                </a:solidFill>
              </a:rPr>
              <a:t>de C forestier</a:t>
            </a:r>
          </a:p>
          <a:p>
            <a:pPr algn="ctr"/>
            <a:r>
              <a:rPr lang="fr-FR" sz="3600" b="1" dirty="0">
                <a:solidFill>
                  <a:srgbClr val="4AB6C6"/>
                </a:solidFill>
              </a:rPr>
              <a:t>+ 0,44 Gt C/an</a:t>
            </a:r>
          </a:p>
        </p:txBody>
      </p:sp>
      <p:sp>
        <p:nvSpPr>
          <p:cNvPr id="64" name="ZoneTexte 63">
            <a:extLst>
              <a:ext uri="{FF2B5EF4-FFF2-40B4-BE49-F238E27FC236}">
                <a16:creationId xmlns:a16="http://schemas.microsoft.com/office/drawing/2014/main" id="{10D38E53-77B5-9C2C-A396-343B1816FC8C}"/>
              </a:ext>
            </a:extLst>
          </p:cNvPr>
          <p:cNvSpPr txBox="1"/>
          <p:nvPr/>
        </p:nvSpPr>
        <p:spPr>
          <a:xfrm>
            <a:off x="856622" y="12077940"/>
            <a:ext cx="20766179" cy="1277559"/>
          </a:xfrm>
          <a:prstGeom prst="roundRect">
            <a:avLst>
              <a:gd name="adj" fmla="val 6888"/>
            </a:avLst>
          </a:prstGeom>
          <a:noFill/>
          <a:ln w="63500" cap="rnd">
            <a:noFill/>
            <a:prstDash val="sysDot"/>
          </a:ln>
        </p:spPr>
        <p:txBody>
          <a:bodyPr wrap="square" lIns="0" tIns="0" rIns="0" bIns="0" numCol="1" spcCol="540000" rtlCol="0">
            <a:noAutofit/>
          </a:bodyPr>
          <a:lstStyle/>
          <a:p>
            <a:pPr>
              <a:tabLst>
                <a:tab pos="1887538" algn="l"/>
              </a:tabLst>
              <a:defRPr sz="3500">
                <a:solidFill>
                  <a:srgbClr val="000000"/>
                </a:solidFill>
              </a:defRPr>
            </a:pPr>
            <a:r>
              <a:rPr lang="fr-FR" sz="3600" dirty="0"/>
              <a:t>Rappel :	NEP = GPP – </a:t>
            </a:r>
            <a:r>
              <a:rPr lang="fr-FR" sz="3600" i="1" dirty="0">
                <a:latin typeface="Times New Roman" panose="02020603050405020304" pitchFamily="18" charset="0"/>
                <a:cs typeface="Times New Roman" panose="02020603050405020304" pitchFamily="18" charset="0"/>
              </a:rPr>
              <a:t>R</a:t>
            </a:r>
            <a:r>
              <a:rPr lang="fr-FR" sz="3600" i="1" baseline="-20000" dirty="0">
                <a:latin typeface="Times New Roman" panose="02020603050405020304" pitchFamily="18" charset="0"/>
                <a:cs typeface="Times New Roman" panose="02020603050405020304" pitchFamily="18" charset="0"/>
              </a:rPr>
              <a:t>hétérotrophe </a:t>
            </a:r>
            <a:r>
              <a:rPr lang="fr-FR" sz="3600" dirty="0"/>
              <a:t>– </a:t>
            </a:r>
            <a:r>
              <a:rPr lang="fr-FR" sz="3600" i="1" dirty="0">
                <a:latin typeface="Times New Roman" panose="02020603050405020304" pitchFamily="18" charset="0"/>
                <a:cs typeface="Times New Roman" panose="02020603050405020304" pitchFamily="18" charset="0"/>
              </a:rPr>
              <a:t>R</a:t>
            </a:r>
            <a:r>
              <a:rPr lang="fr-FR" sz="3600" i="1" baseline="-20000" dirty="0">
                <a:latin typeface="Times New Roman" panose="02020603050405020304" pitchFamily="18" charset="0"/>
                <a:cs typeface="Times New Roman" panose="02020603050405020304" pitchFamily="18" charset="0"/>
              </a:rPr>
              <a:t>autotrophe</a:t>
            </a:r>
            <a:endParaRPr lang="fr-FR" sz="4400" i="1" baseline="-20000" dirty="0">
              <a:latin typeface="Times New Roman" panose="02020603050405020304" pitchFamily="18" charset="0"/>
              <a:cs typeface="Times New Roman" panose="02020603050405020304" pitchFamily="18" charset="0"/>
            </a:endParaRPr>
          </a:p>
          <a:p>
            <a:pPr>
              <a:tabLst>
                <a:tab pos="1887538" algn="l"/>
              </a:tabLst>
              <a:defRPr sz="3500">
                <a:solidFill>
                  <a:srgbClr val="000000"/>
                </a:solidFill>
              </a:defRPr>
            </a:pPr>
            <a:r>
              <a:rPr lang="fr-FR" sz="3600" baseline="0" dirty="0"/>
              <a:t>	NEP</a:t>
            </a:r>
            <a:r>
              <a:rPr lang="fr-FR" sz="3600" baseline="-20000" dirty="0"/>
              <a:t>tropical</a:t>
            </a:r>
            <a:r>
              <a:rPr lang="fr-FR" sz="3600" dirty="0"/>
              <a:t> </a:t>
            </a:r>
            <a:r>
              <a:rPr lang="fr-FR" sz="3600" baseline="0" dirty="0"/>
              <a:t>&gt; NEP</a:t>
            </a:r>
            <a:r>
              <a:rPr lang="fr-FR" sz="3600" baseline="-20000" dirty="0"/>
              <a:t>tempéré</a:t>
            </a:r>
            <a:r>
              <a:rPr lang="fr-FR" sz="3600" baseline="0" dirty="0"/>
              <a:t> &gt; NEP</a:t>
            </a:r>
            <a:r>
              <a:rPr lang="fr-FR" sz="3600" baseline="-20000" dirty="0"/>
              <a:t>boréal  </a:t>
            </a:r>
            <a:r>
              <a:rPr lang="fr-FR" sz="2400" baseline="0" dirty="0">
                <a:solidFill>
                  <a:schemeClr val="bg1">
                    <a:lumMod val="65000"/>
                  </a:schemeClr>
                </a:solidFill>
                <a:latin typeface="+mj-lt"/>
              </a:rPr>
              <a:t>(</a:t>
            </a:r>
            <a:r>
              <a:rPr lang="fr-FR" sz="2400" cap="small" dirty="0">
                <a:solidFill>
                  <a:schemeClr val="bg1">
                    <a:lumMod val="65000"/>
                  </a:schemeClr>
                </a:solidFill>
                <a:latin typeface="+mj-lt"/>
              </a:rPr>
              <a:t>Anderson-Teixeira</a:t>
            </a:r>
            <a:r>
              <a:rPr lang="fr-FR" sz="2400" baseline="0" dirty="0">
                <a:solidFill>
                  <a:schemeClr val="bg1">
                    <a:lumMod val="65000"/>
                  </a:schemeClr>
                </a:solidFill>
                <a:latin typeface="+mj-lt"/>
              </a:rPr>
              <a:t> </a:t>
            </a:r>
            <a:r>
              <a:rPr lang="fr-FR" sz="2400" i="1" baseline="0" dirty="0">
                <a:solidFill>
                  <a:schemeClr val="bg1">
                    <a:lumMod val="65000"/>
                  </a:schemeClr>
                </a:solidFill>
                <a:latin typeface="+mj-lt"/>
              </a:rPr>
              <a:t>et al.</a:t>
            </a:r>
            <a:r>
              <a:rPr lang="fr-FR" sz="2400" baseline="0" dirty="0">
                <a:solidFill>
                  <a:schemeClr val="bg1">
                    <a:lumMod val="65000"/>
                  </a:schemeClr>
                </a:solidFill>
                <a:latin typeface="+mj-lt"/>
              </a:rPr>
              <a:t>, 2021)</a:t>
            </a:r>
          </a:p>
        </p:txBody>
      </p:sp>
      <p:grpSp>
        <p:nvGrpSpPr>
          <p:cNvPr id="100" name="Groupe 99">
            <a:extLst>
              <a:ext uri="{FF2B5EF4-FFF2-40B4-BE49-F238E27FC236}">
                <a16:creationId xmlns:a16="http://schemas.microsoft.com/office/drawing/2014/main" id="{7DB4C383-89E4-533C-CDD9-7BE0AEF0CC45}"/>
              </a:ext>
            </a:extLst>
          </p:cNvPr>
          <p:cNvGrpSpPr/>
          <p:nvPr/>
        </p:nvGrpSpPr>
        <p:grpSpPr>
          <a:xfrm>
            <a:off x="3596076" y="1468115"/>
            <a:ext cx="6596083" cy="4956658"/>
            <a:chOff x="3958933" y="1468115"/>
            <a:chExt cx="6596083" cy="4956658"/>
          </a:xfrm>
        </p:grpSpPr>
        <p:sp>
          <p:nvSpPr>
            <p:cNvPr id="22" name="ZoneTexte 1">
              <a:extLst>
                <a:ext uri="{FF2B5EF4-FFF2-40B4-BE49-F238E27FC236}">
                  <a16:creationId xmlns:a16="http://schemas.microsoft.com/office/drawing/2014/main" id="{8C0153E2-D532-4B9E-D6CA-8CF001B1BF9C}"/>
                </a:ext>
              </a:extLst>
            </p:cNvPr>
            <p:cNvSpPr txBox="1"/>
            <p:nvPr/>
          </p:nvSpPr>
          <p:spPr>
            <a:xfrm>
              <a:off x="8186874" y="2031788"/>
              <a:ext cx="1848406"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sz="3400" b="1" i="1" baseline="-20000" dirty="0">
                  <a:latin typeface="Times New Roman" panose="02020603050405020304" pitchFamily="18" charset="0"/>
                  <a:cs typeface="Times New Roman" panose="02020603050405020304" pitchFamily="18" charset="0"/>
                </a:rPr>
                <a:t>autotrophe</a:t>
              </a:r>
            </a:p>
          </p:txBody>
        </p:sp>
        <p:sp>
          <p:nvSpPr>
            <p:cNvPr id="25" name="ZoneTexte 1">
              <a:extLst>
                <a:ext uri="{FF2B5EF4-FFF2-40B4-BE49-F238E27FC236}">
                  <a16:creationId xmlns:a16="http://schemas.microsoft.com/office/drawing/2014/main" id="{F4D74628-1BE7-499E-EBCA-CED1980666C6}"/>
                </a:ext>
              </a:extLst>
            </p:cNvPr>
            <p:cNvSpPr txBox="1"/>
            <p:nvPr/>
          </p:nvSpPr>
          <p:spPr>
            <a:xfrm>
              <a:off x="5407170" y="2013866"/>
              <a:ext cx="1044749"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lang="fr-FR" sz="3200" b="1" dirty="0"/>
                <a:t>GPP</a:t>
              </a:r>
              <a:endParaRPr sz="3200" b="1" dirty="0"/>
            </a:p>
          </p:txBody>
        </p:sp>
        <p:pic>
          <p:nvPicPr>
            <p:cNvPr id="63" name="Image 62">
              <a:extLst>
                <a:ext uri="{FF2B5EF4-FFF2-40B4-BE49-F238E27FC236}">
                  <a16:creationId xmlns:a16="http://schemas.microsoft.com/office/drawing/2014/main" id="{15FDA60D-64B0-3DA9-3ED1-4CA12201EA65}"/>
                </a:ext>
              </a:extLst>
            </p:cNvPr>
            <p:cNvPicPr>
              <a:picLocks noChangeAspect="1"/>
            </p:cNvPicPr>
            <p:nvPr/>
          </p:nvPicPr>
          <p:blipFill>
            <a:blip r:embed="rId3"/>
            <a:stretch>
              <a:fillRect/>
            </a:stretch>
          </p:blipFill>
          <p:spPr>
            <a:xfrm>
              <a:off x="5566399" y="2770088"/>
              <a:ext cx="2765778" cy="3160889"/>
            </a:xfrm>
            <a:prstGeom prst="rect">
              <a:avLst/>
            </a:prstGeom>
          </p:spPr>
        </p:pic>
        <p:sp>
          <p:nvSpPr>
            <p:cNvPr id="65" name="ZoneTexte 1">
              <a:extLst>
                <a:ext uri="{FF2B5EF4-FFF2-40B4-BE49-F238E27FC236}">
                  <a16:creationId xmlns:a16="http://schemas.microsoft.com/office/drawing/2014/main" id="{BC4277C9-3532-A1CB-499C-DDAD7A5032C4}"/>
                </a:ext>
              </a:extLst>
            </p:cNvPr>
            <p:cNvSpPr txBox="1"/>
            <p:nvPr/>
          </p:nvSpPr>
          <p:spPr>
            <a:xfrm>
              <a:off x="8329767" y="3372126"/>
              <a:ext cx="2225249"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lang="fr-FR" sz="3400" b="1" i="1" baseline="-20000" dirty="0">
                  <a:latin typeface="Times New Roman" panose="02020603050405020304" pitchFamily="18" charset="0"/>
                  <a:cs typeface="Times New Roman" panose="02020603050405020304" pitchFamily="18" charset="0"/>
                </a:rPr>
                <a:t>hétéro</a:t>
              </a:r>
              <a:r>
                <a:rPr sz="3400" b="1" i="1" baseline="-20000" dirty="0">
                  <a:latin typeface="Times New Roman" panose="02020603050405020304" pitchFamily="18" charset="0"/>
                  <a:cs typeface="Times New Roman" panose="02020603050405020304" pitchFamily="18" charset="0"/>
                </a:rPr>
                <a:t>troph</a:t>
              </a:r>
              <a:r>
                <a:rPr lang="fr-FR" sz="3400" b="1" i="1" baseline="-20000" dirty="0">
                  <a:latin typeface="Times New Roman" panose="02020603050405020304" pitchFamily="18" charset="0"/>
                  <a:cs typeface="Times New Roman" panose="02020603050405020304" pitchFamily="18" charset="0"/>
                </a:rPr>
                <a:t>e</a:t>
              </a:r>
              <a:endParaRPr sz="3400" b="1" i="1" baseline="-20000" dirty="0">
                <a:latin typeface="Times New Roman" panose="02020603050405020304" pitchFamily="18" charset="0"/>
                <a:cs typeface="Times New Roman" panose="02020603050405020304" pitchFamily="18" charset="0"/>
              </a:endParaRPr>
            </a:p>
          </p:txBody>
        </p:sp>
        <p:sp>
          <p:nvSpPr>
            <p:cNvPr id="70" name="Flèche : en arc 69">
              <a:extLst>
                <a:ext uri="{FF2B5EF4-FFF2-40B4-BE49-F238E27FC236}">
                  <a16:creationId xmlns:a16="http://schemas.microsoft.com/office/drawing/2014/main" id="{73403C44-81C7-A9E5-B377-E9C045E461C7}"/>
                </a:ext>
              </a:extLst>
            </p:cNvPr>
            <p:cNvSpPr/>
            <p:nvPr/>
          </p:nvSpPr>
          <p:spPr>
            <a:xfrm flipV="1">
              <a:off x="6264818" y="1797671"/>
              <a:ext cx="3115943" cy="4627102"/>
            </a:xfrm>
            <a:prstGeom prst="circularArrow">
              <a:avLst>
                <a:gd name="adj1" fmla="val 12500"/>
                <a:gd name="adj2" fmla="val 1142319"/>
                <a:gd name="adj3" fmla="val 20457681"/>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2" name="Flèche : en arc 71">
              <a:extLst>
                <a:ext uri="{FF2B5EF4-FFF2-40B4-BE49-F238E27FC236}">
                  <a16:creationId xmlns:a16="http://schemas.microsoft.com/office/drawing/2014/main" id="{E9DA44F9-D235-EFFC-39D9-318A01E76082}"/>
                </a:ext>
              </a:extLst>
            </p:cNvPr>
            <p:cNvSpPr/>
            <p:nvPr/>
          </p:nvSpPr>
          <p:spPr>
            <a:xfrm rot="20561427">
              <a:off x="3958933" y="2396123"/>
              <a:ext cx="3171171" cy="3219135"/>
            </a:xfrm>
            <a:prstGeom prst="circularArrow">
              <a:avLst>
                <a:gd name="adj1" fmla="val 11189"/>
                <a:gd name="adj2" fmla="val 1164436"/>
                <a:gd name="adj3" fmla="val 20342715"/>
                <a:gd name="adj4" fmla="val 17126518"/>
                <a:gd name="adj5" fmla="val 1460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4" name="Flèche : en arc 73">
              <a:extLst>
                <a:ext uri="{FF2B5EF4-FFF2-40B4-BE49-F238E27FC236}">
                  <a16:creationId xmlns:a16="http://schemas.microsoft.com/office/drawing/2014/main" id="{0175D735-A715-20CC-F334-861F34D61753}"/>
                </a:ext>
              </a:extLst>
            </p:cNvPr>
            <p:cNvSpPr/>
            <p:nvPr/>
          </p:nvSpPr>
          <p:spPr>
            <a:xfrm flipV="1">
              <a:off x="5814549" y="1468115"/>
              <a:ext cx="2976299" cy="2439235"/>
            </a:xfrm>
            <a:prstGeom prst="circularArrow">
              <a:avLst>
                <a:gd name="adj1" fmla="val 9243"/>
                <a:gd name="adj2" fmla="val 1142319"/>
                <a:gd name="adj3" fmla="val 20375174"/>
                <a:gd name="adj4" fmla="val 16265670"/>
                <a:gd name="adj5" fmla="val 1687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97" name="Groupe 96">
            <a:extLst>
              <a:ext uri="{FF2B5EF4-FFF2-40B4-BE49-F238E27FC236}">
                <a16:creationId xmlns:a16="http://schemas.microsoft.com/office/drawing/2014/main" id="{1E45478E-F7CE-0C56-3D0B-6C74E534DD7B}"/>
              </a:ext>
            </a:extLst>
          </p:cNvPr>
          <p:cNvGrpSpPr/>
          <p:nvPr/>
        </p:nvGrpSpPr>
        <p:grpSpPr>
          <a:xfrm>
            <a:off x="9201527" y="906487"/>
            <a:ext cx="6196551" cy="6090914"/>
            <a:chOff x="10188486" y="906487"/>
            <a:chExt cx="6196551" cy="6090914"/>
          </a:xfrm>
        </p:grpSpPr>
        <p:sp>
          <p:nvSpPr>
            <p:cNvPr id="78" name="Flèche : en arc 77">
              <a:extLst>
                <a:ext uri="{FF2B5EF4-FFF2-40B4-BE49-F238E27FC236}">
                  <a16:creationId xmlns:a16="http://schemas.microsoft.com/office/drawing/2014/main" id="{56376AEF-0A5B-0F55-40A9-28772E69D13F}"/>
                </a:ext>
              </a:extLst>
            </p:cNvPr>
            <p:cNvSpPr/>
            <p:nvPr/>
          </p:nvSpPr>
          <p:spPr>
            <a:xfrm flipV="1">
              <a:off x="12870854" y="2134406"/>
              <a:ext cx="2252329" cy="3986933"/>
            </a:xfrm>
            <a:prstGeom prst="circularArrow">
              <a:avLst>
                <a:gd name="adj1" fmla="val 12500"/>
                <a:gd name="adj2" fmla="val 1211051"/>
                <a:gd name="adj3" fmla="val 20457681"/>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9" name="ZoneTexte 1">
              <a:extLst>
                <a:ext uri="{FF2B5EF4-FFF2-40B4-BE49-F238E27FC236}">
                  <a16:creationId xmlns:a16="http://schemas.microsoft.com/office/drawing/2014/main" id="{DB718058-B7DF-1C99-052A-C5C82D9BFD7E}"/>
                </a:ext>
              </a:extLst>
            </p:cNvPr>
            <p:cNvSpPr txBox="1"/>
            <p:nvPr/>
          </p:nvSpPr>
          <p:spPr>
            <a:xfrm>
              <a:off x="13757667" y="2031788"/>
              <a:ext cx="1848406"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sz="3400" b="1" i="1" baseline="-20000" dirty="0">
                  <a:latin typeface="Times New Roman" panose="02020603050405020304" pitchFamily="18" charset="0"/>
                  <a:cs typeface="Times New Roman" panose="02020603050405020304" pitchFamily="18" charset="0"/>
                </a:rPr>
                <a:t>autotrophe</a:t>
              </a:r>
            </a:p>
          </p:txBody>
        </p:sp>
        <p:sp>
          <p:nvSpPr>
            <p:cNvPr id="80" name="ZoneTexte 1">
              <a:extLst>
                <a:ext uri="{FF2B5EF4-FFF2-40B4-BE49-F238E27FC236}">
                  <a16:creationId xmlns:a16="http://schemas.microsoft.com/office/drawing/2014/main" id="{A36C6CD9-F9A5-F579-A056-2DE1E3E60E01}"/>
                </a:ext>
              </a:extLst>
            </p:cNvPr>
            <p:cNvSpPr txBox="1"/>
            <p:nvPr/>
          </p:nvSpPr>
          <p:spPr>
            <a:xfrm>
              <a:off x="11384580" y="2013866"/>
              <a:ext cx="1044749"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lang="fr-FR" sz="3200" b="1" dirty="0"/>
                <a:t>GPP</a:t>
              </a:r>
              <a:endParaRPr sz="3200" b="1" dirty="0"/>
            </a:p>
          </p:txBody>
        </p:sp>
        <p:sp>
          <p:nvSpPr>
            <p:cNvPr id="81" name="ZoneTexte 1">
              <a:extLst>
                <a:ext uri="{FF2B5EF4-FFF2-40B4-BE49-F238E27FC236}">
                  <a16:creationId xmlns:a16="http://schemas.microsoft.com/office/drawing/2014/main" id="{E407186C-DAB2-7FE6-8B37-69311AD5073B}"/>
                </a:ext>
              </a:extLst>
            </p:cNvPr>
            <p:cNvSpPr txBox="1"/>
            <p:nvPr/>
          </p:nvSpPr>
          <p:spPr>
            <a:xfrm>
              <a:off x="14159788" y="3372126"/>
              <a:ext cx="2225249"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lang="fr-FR" sz="3400" b="1" i="1" baseline="-20000" dirty="0">
                  <a:latin typeface="Times New Roman" panose="02020603050405020304" pitchFamily="18" charset="0"/>
                  <a:cs typeface="Times New Roman" panose="02020603050405020304" pitchFamily="18" charset="0"/>
                </a:rPr>
                <a:t>hétéro</a:t>
              </a:r>
              <a:r>
                <a:rPr sz="3400" b="1" i="1" baseline="-20000" dirty="0">
                  <a:latin typeface="Times New Roman" panose="02020603050405020304" pitchFamily="18" charset="0"/>
                  <a:cs typeface="Times New Roman" panose="02020603050405020304" pitchFamily="18" charset="0"/>
                </a:rPr>
                <a:t>troph</a:t>
              </a:r>
              <a:r>
                <a:rPr lang="fr-FR" sz="3400" b="1" i="1" baseline="-20000" dirty="0">
                  <a:latin typeface="Times New Roman" panose="02020603050405020304" pitchFamily="18" charset="0"/>
                  <a:cs typeface="Times New Roman" panose="02020603050405020304" pitchFamily="18" charset="0"/>
                </a:rPr>
                <a:t>e</a:t>
              </a:r>
              <a:endParaRPr sz="3400" b="1" i="1" baseline="-20000" dirty="0">
                <a:latin typeface="Times New Roman" panose="02020603050405020304" pitchFamily="18" charset="0"/>
                <a:cs typeface="Times New Roman" panose="02020603050405020304" pitchFamily="18" charset="0"/>
              </a:endParaRPr>
            </a:p>
          </p:txBody>
        </p:sp>
        <p:pic>
          <p:nvPicPr>
            <p:cNvPr id="84" name="Image 83">
              <a:extLst>
                <a:ext uri="{FF2B5EF4-FFF2-40B4-BE49-F238E27FC236}">
                  <a16:creationId xmlns:a16="http://schemas.microsoft.com/office/drawing/2014/main" id="{CD0F5E11-6DE4-9931-A11F-0D81D7F9B8A9}"/>
                </a:ext>
              </a:extLst>
            </p:cNvPr>
            <p:cNvPicPr>
              <a:picLocks noChangeAspect="1"/>
            </p:cNvPicPr>
            <p:nvPr/>
          </p:nvPicPr>
          <p:blipFill>
            <a:blip r:embed="rId4"/>
            <a:stretch>
              <a:fillRect/>
            </a:stretch>
          </p:blipFill>
          <p:spPr>
            <a:xfrm>
              <a:off x="11430390" y="3791239"/>
              <a:ext cx="2765778" cy="2517422"/>
            </a:xfrm>
            <a:prstGeom prst="rect">
              <a:avLst/>
            </a:prstGeom>
          </p:spPr>
        </p:pic>
        <p:sp>
          <p:nvSpPr>
            <p:cNvPr id="77" name="Flèche : en arc 76">
              <a:extLst>
                <a:ext uri="{FF2B5EF4-FFF2-40B4-BE49-F238E27FC236}">
                  <a16:creationId xmlns:a16="http://schemas.microsoft.com/office/drawing/2014/main" id="{FA0B4392-AE61-8221-5C1E-DCE129361138}"/>
                </a:ext>
              </a:extLst>
            </p:cNvPr>
            <p:cNvSpPr/>
            <p:nvPr/>
          </p:nvSpPr>
          <p:spPr>
            <a:xfrm flipV="1">
              <a:off x="11877493" y="906487"/>
              <a:ext cx="2409601" cy="3578313"/>
            </a:xfrm>
            <a:prstGeom prst="circularArrow">
              <a:avLst>
                <a:gd name="adj1" fmla="val 9243"/>
                <a:gd name="adj2" fmla="val 1142319"/>
                <a:gd name="adj3" fmla="val 20375174"/>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2" name="Flèche : en arc 81">
              <a:extLst>
                <a:ext uri="{FF2B5EF4-FFF2-40B4-BE49-F238E27FC236}">
                  <a16:creationId xmlns:a16="http://schemas.microsoft.com/office/drawing/2014/main" id="{7F798A6F-7017-D3B7-DF68-8C295047C484}"/>
                </a:ext>
              </a:extLst>
            </p:cNvPr>
            <p:cNvSpPr/>
            <p:nvPr/>
          </p:nvSpPr>
          <p:spPr>
            <a:xfrm rot="20561427">
              <a:off x="10188486" y="2307921"/>
              <a:ext cx="2674776" cy="4689480"/>
            </a:xfrm>
            <a:prstGeom prst="circularArrow">
              <a:avLst>
                <a:gd name="adj1" fmla="val 11189"/>
                <a:gd name="adj2" fmla="val 1164436"/>
                <a:gd name="adj3" fmla="val 20342715"/>
                <a:gd name="adj4" fmla="val 17126518"/>
                <a:gd name="adj5" fmla="val 1460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98" name="Groupe 97">
            <a:extLst>
              <a:ext uri="{FF2B5EF4-FFF2-40B4-BE49-F238E27FC236}">
                <a16:creationId xmlns:a16="http://schemas.microsoft.com/office/drawing/2014/main" id="{B4E1CB57-DE45-3EE8-0ADD-0C593E718782}"/>
              </a:ext>
            </a:extLst>
          </p:cNvPr>
          <p:cNvGrpSpPr/>
          <p:nvPr/>
        </p:nvGrpSpPr>
        <p:grpSpPr>
          <a:xfrm>
            <a:off x="14893590" y="1045916"/>
            <a:ext cx="5408845" cy="5390242"/>
            <a:chOff x="15895063" y="1045916"/>
            <a:chExt cx="5408845" cy="5390242"/>
          </a:xfrm>
        </p:grpSpPr>
        <p:pic>
          <p:nvPicPr>
            <p:cNvPr id="86" name="Image 85">
              <a:extLst>
                <a:ext uri="{FF2B5EF4-FFF2-40B4-BE49-F238E27FC236}">
                  <a16:creationId xmlns:a16="http://schemas.microsoft.com/office/drawing/2014/main" id="{2035FBF3-F204-9729-2668-2796BA0A0F2F}"/>
                </a:ext>
              </a:extLst>
            </p:cNvPr>
            <p:cNvPicPr>
              <a:picLocks noChangeAspect="1"/>
            </p:cNvPicPr>
            <p:nvPr/>
          </p:nvPicPr>
          <p:blipFill>
            <a:blip r:embed="rId5"/>
            <a:stretch>
              <a:fillRect/>
            </a:stretch>
          </p:blipFill>
          <p:spPr>
            <a:xfrm>
              <a:off x="16564314" y="3272782"/>
              <a:ext cx="2777067" cy="2822222"/>
            </a:xfrm>
            <a:prstGeom prst="rect">
              <a:avLst/>
            </a:prstGeom>
          </p:spPr>
        </p:pic>
        <p:sp>
          <p:nvSpPr>
            <p:cNvPr id="87" name="Flèche : en arc 86">
              <a:extLst>
                <a:ext uri="{FF2B5EF4-FFF2-40B4-BE49-F238E27FC236}">
                  <a16:creationId xmlns:a16="http://schemas.microsoft.com/office/drawing/2014/main" id="{A4022F79-5825-0866-D178-EF5731A81B2C}"/>
                </a:ext>
              </a:extLst>
            </p:cNvPr>
            <p:cNvSpPr/>
            <p:nvPr/>
          </p:nvSpPr>
          <p:spPr>
            <a:xfrm flipV="1">
              <a:off x="18036835" y="2134405"/>
              <a:ext cx="1947866" cy="3904942"/>
            </a:xfrm>
            <a:prstGeom prst="circularArrow">
              <a:avLst>
                <a:gd name="adj1" fmla="val 4795"/>
                <a:gd name="adj2" fmla="val 1211051"/>
                <a:gd name="adj3" fmla="val 20492315"/>
                <a:gd name="adj4" fmla="val 16265670"/>
                <a:gd name="adj5" fmla="val 10499"/>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8" name="Flèche : en arc 87">
              <a:extLst>
                <a:ext uri="{FF2B5EF4-FFF2-40B4-BE49-F238E27FC236}">
                  <a16:creationId xmlns:a16="http://schemas.microsoft.com/office/drawing/2014/main" id="{32F07A69-93D4-0EE7-CC38-E4060FA53169}"/>
                </a:ext>
              </a:extLst>
            </p:cNvPr>
            <p:cNvSpPr/>
            <p:nvPr/>
          </p:nvSpPr>
          <p:spPr>
            <a:xfrm flipV="1">
              <a:off x="16758061" y="1045916"/>
              <a:ext cx="2409601" cy="3257908"/>
            </a:xfrm>
            <a:prstGeom prst="circularArrow">
              <a:avLst>
                <a:gd name="adj1" fmla="val 4545"/>
                <a:gd name="adj2" fmla="val 1142319"/>
                <a:gd name="adj3" fmla="val 20258148"/>
                <a:gd name="adj4" fmla="val 16265670"/>
                <a:gd name="adj5" fmla="val 972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9" name="Flèche : en arc 88">
              <a:extLst>
                <a:ext uri="{FF2B5EF4-FFF2-40B4-BE49-F238E27FC236}">
                  <a16:creationId xmlns:a16="http://schemas.microsoft.com/office/drawing/2014/main" id="{F37CE4A1-D0A6-C94F-9378-2114C9708750}"/>
                </a:ext>
              </a:extLst>
            </p:cNvPr>
            <p:cNvSpPr/>
            <p:nvPr/>
          </p:nvSpPr>
          <p:spPr>
            <a:xfrm rot="20561427">
              <a:off x="15895063" y="2313737"/>
              <a:ext cx="2180055" cy="4122421"/>
            </a:xfrm>
            <a:prstGeom prst="circularArrow">
              <a:avLst>
                <a:gd name="adj1" fmla="val 4661"/>
                <a:gd name="adj2" fmla="val 1164436"/>
                <a:gd name="adj3" fmla="val 20491764"/>
                <a:gd name="adj4" fmla="val 17126518"/>
                <a:gd name="adj5" fmla="val 1106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90" name="ZoneTexte 1">
              <a:extLst>
                <a:ext uri="{FF2B5EF4-FFF2-40B4-BE49-F238E27FC236}">
                  <a16:creationId xmlns:a16="http://schemas.microsoft.com/office/drawing/2014/main" id="{DF40EE2E-7874-7C50-980A-A51A9F42A93D}"/>
                </a:ext>
              </a:extLst>
            </p:cNvPr>
            <p:cNvSpPr txBox="1"/>
            <p:nvPr/>
          </p:nvSpPr>
          <p:spPr>
            <a:xfrm>
              <a:off x="18685860" y="2031788"/>
              <a:ext cx="1848406"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sz="3400" b="1" i="1" baseline="-20000" dirty="0">
                  <a:latin typeface="Times New Roman" panose="02020603050405020304" pitchFamily="18" charset="0"/>
                  <a:cs typeface="Times New Roman" panose="02020603050405020304" pitchFamily="18" charset="0"/>
                </a:rPr>
                <a:t>autotrophe</a:t>
              </a:r>
            </a:p>
          </p:txBody>
        </p:sp>
        <p:sp>
          <p:nvSpPr>
            <p:cNvPr id="91" name="ZoneTexte 1">
              <a:extLst>
                <a:ext uri="{FF2B5EF4-FFF2-40B4-BE49-F238E27FC236}">
                  <a16:creationId xmlns:a16="http://schemas.microsoft.com/office/drawing/2014/main" id="{27680795-6B25-0D73-8B8A-EACE6A50D9A9}"/>
                </a:ext>
              </a:extLst>
            </p:cNvPr>
            <p:cNvSpPr txBox="1"/>
            <p:nvPr/>
          </p:nvSpPr>
          <p:spPr>
            <a:xfrm>
              <a:off x="16624498" y="2013866"/>
              <a:ext cx="1044749"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lang="fr-FR" sz="3200" b="1" dirty="0"/>
                <a:t>GPP</a:t>
              </a:r>
              <a:endParaRPr sz="3200" b="1" dirty="0"/>
            </a:p>
          </p:txBody>
        </p:sp>
        <p:sp>
          <p:nvSpPr>
            <p:cNvPr id="92" name="ZoneTexte 1">
              <a:extLst>
                <a:ext uri="{FF2B5EF4-FFF2-40B4-BE49-F238E27FC236}">
                  <a16:creationId xmlns:a16="http://schemas.microsoft.com/office/drawing/2014/main" id="{5CD44ED6-80D8-8F32-3D81-9F3A2D374770}"/>
                </a:ext>
              </a:extLst>
            </p:cNvPr>
            <p:cNvSpPr txBox="1"/>
            <p:nvPr/>
          </p:nvSpPr>
          <p:spPr>
            <a:xfrm>
              <a:off x="19078659" y="3372126"/>
              <a:ext cx="2225249"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lang="fr-FR" sz="3400" b="1" i="1" baseline="-20000" dirty="0">
                  <a:latin typeface="Times New Roman" panose="02020603050405020304" pitchFamily="18" charset="0"/>
                  <a:cs typeface="Times New Roman" panose="02020603050405020304" pitchFamily="18" charset="0"/>
                </a:rPr>
                <a:t>hétéro</a:t>
              </a:r>
              <a:r>
                <a:rPr sz="3400" b="1" i="1" baseline="-20000" dirty="0">
                  <a:latin typeface="Times New Roman" panose="02020603050405020304" pitchFamily="18" charset="0"/>
                  <a:cs typeface="Times New Roman" panose="02020603050405020304" pitchFamily="18" charset="0"/>
                </a:rPr>
                <a:t>troph</a:t>
              </a:r>
              <a:r>
                <a:rPr lang="fr-FR" sz="3400" b="1" i="1" baseline="-20000" dirty="0">
                  <a:latin typeface="Times New Roman" panose="02020603050405020304" pitchFamily="18" charset="0"/>
                  <a:cs typeface="Times New Roman" panose="02020603050405020304" pitchFamily="18" charset="0"/>
                </a:rPr>
                <a:t>e</a:t>
              </a:r>
              <a:endParaRPr sz="3400" b="1" i="1" baseline="-20000" dirty="0">
                <a:latin typeface="Times New Roman" panose="02020603050405020304" pitchFamily="18" charset="0"/>
                <a:cs typeface="Times New Roman" panose="02020603050405020304" pitchFamily="18" charset="0"/>
              </a:endParaRPr>
            </a:p>
          </p:txBody>
        </p:sp>
      </p:grpSp>
      <p:sp>
        <p:nvSpPr>
          <p:cNvPr id="93" name="ZoneTexte 92">
            <a:extLst>
              <a:ext uri="{FF2B5EF4-FFF2-40B4-BE49-F238E27FC236}">
                <a16:creationId xmlns:a16="http://schemas.microsoft.com/office/drawing/2014/main" id="{11162043-4058-96B7-D735-94E2CD445EAA}"/>
              </a:ext>
            </a:extLst>
          </p:cNvPr>
          <p:cNvSpPr txBox="1"/>
          <p:nvPr/>
        </p:nvSpPr>
        <p:spPr>
          <a:xfrm>
            <a:off x="565932" y="8497508"/>
            <a:ext cx="23189013" cy="3358524"/>
          </a:xfrm>
          <a:prstGeom prst="roundRect">
            <a:avLst>
              <a:gd name="adj" fmla="val 6888"/>
            </a:avLst>
          </a:prstGeom>
          <a:noFill/>
          <a:ln w="63500" cap="rnd">
            <a:solidFill>
              <a:srgbClr val="8D533E"/>
            </a:solidFill>
            <a:prstDash val="sysDot"/>
          </a:ln>
        </p:spPr>
        <p:txBody>
          <a:bodyPr wrap="square" lIns="288000" tIns="216000" rIns="288000" bIns="288000" numCol="1" spcCol="540000" rtlCol="0">
            <a:noAutofit/>
          </a:bodyPr>
          <a:lstStyle/>
          <a:p>
            <a:pPr algn="l">
              <a:defRPr sz="3500">
                <a:solidFill>
                  <a:srgbClr val="000000"/>
                </a:solidFill>
              </a:defRPr>
            </a:pPr>
            <a:r>
              <a:rPr lang="fr-FR" sz="3600" dirty="0"/>
              <a:t>Le </a:t>
            </a:r>
            <a:r>
              <a:rPr lang="fr-FR" sz="3600" b="1" dirty="0"/>
              <a:t>puits net </a:t>
            </a:r>
            <a:r>
              <a:rPr lang="fr-FR" sz="3600" dirty="0"/>
              <a:t>principal de carbone continental est dans les </a:t>
            </a:r>
            <a:r>
              <a:rPr lang="fr-FR" sz="3600" b="1" dirty="0">
                <a:solidFill>
                  <a:srgbClr val="5BAC26"/>
                </a:solidFill>
              </a:rPr>
              <a:t>forêts tempérées</a:t>
            </a:r>
            <a:r>
              <a:rPr lang="fr-FR" sz="3600" dirty="0"/>
              <a:t>.</a:t>
            </a:r>
          </a:p>
          <a:p>
            <a:pPr algn="l">
              <a:defRPr sz="3500">
                <a:solidFill>
                  <a:srgbClr val="000000"/>
                </a:solidFill>
              </a:defRPr>
            </a:pPr>
            <a:r>
              <a:rPr lang="fr-FR" sz="3000" dirty="0"/>
              <a:t>Actuellement, les forêts tempérées fixent davantage de carbone que les forêts tropicales. Autrement dit, le stock des forêts tempérées augmente plus vite que celui des forêts tropicales (qui n'augmente que parce que les néo-forêts tropicales sont en augmentation ; les forêts primaires tropicales, elles, sont en diminution, en raison de la déforestation). Sans l'effet de la déforestation, les forêts tropicales seraient, de loin, le principal puits de carbone continental (à elles seules, les forêts tropicales non exploitées fixent autant de carbone que l'ensemble des forêts tempérées et boréales).</a:t>
            </a:r>
          </a:p>
          <a:p>
            <a:pPr algn="l">
              <a:defRPr sz="3500">
                <a:solidFill>
                  <a:srgbClr val="000000"/>
                </a:solidFill>
              </a:defRPr>
            </a:pPr>
            <a:endParaRPr lang="fr-FR" sz="3600" dirty="0"/>
          </a:p>
        </p:txBody>
      </p:sp>
      <p:sp>
        <p:nvSpPr>
          <p:cNvPr id="94" name="ZoneTexte 93">
            <a:extLst>
              <a:ext uri="{FF2B5EF4-FFF2-40B4-BE49-F238E27FC236}">
                <a16:creationId xmlns:a16="http://schemas.microsoft.com/office/drawing/2014/main" id="{773C149D-361D-16F1-A1E3-11E35C02D413}"/>
              </a:ext>
            </a:extLst>
          </p:cNvPr>
          <p:cNvSpPr txBox="1"/>
          <p:nvPr/>
        </p:nvSpPr>
        <p:spPr>
          <a:xfrm>
            <a:off x="565932" y="2311382"/>
            <a:ext cx="4072787" cy="2907109"/>
          </a:xfrm>
          <a:prstGeom prst="roundRect">
            <a:avLst>
              <a:gd name="adj" fmla="val 0"/>
            </a:avLst>
          </a:prstGeom>
          <a:solidFill>
            <a:srgbClr val="006429">
              <a:alpha val="8000"/>
            </a:srgbClr>
          </a:solidFill>
          <a:ln w="63500" cap="rnd">
            <a:noFill/>
            <a:prstDash val="sysDot"/>
          </a:ln>
        </p:spPr>
        <p:txBody>
          <a:bodyPr wrap="square" lIns="288000" tIns="216000" rIns="288000" bIns="288000" numCol="1" spcCol="540000" rtlCol="0">
            <a:noAutofit/>
          </a:bodyPr>
          <a:lstStyle/>
          <a:p>
            <a:pPr algn="l">
              <a:defRPr sz="3500">
                <a:solidFill>
                  <a:srgbClr val="000000"/>
                </a:solidFill>
              </a:defRPr>
            </a:pPr>
            <a:r>
              <a:rPr lang="fr-FR" sz="3200" dirty="0"/>
              <a:t>Le </a:t>
            </a:r>
            <a:r>
              <a:rPr lang="fr-FR" sz="3200" b="1" dirty="0"/>
              <a:t>stock</a:t>
            </a:r>
            <a:r>
              <a:rPr lang="fr-FR" sz="3200" dirty="0"/>
              <a:t> principal de carbone forestier est dans les </a:t>
            </a:r>
            <a:r>
              <a:rPr lang="fr-FR" sz="3200" b="1" dirty="0">
                <a:solidFill>
                  <a:srgbClr val="006429"/>
                </a:solidFill>
              </a:rPr>
              <a:t>forêts tropicales </a:t>
            </a:r>
            <a:r>
              <a:rPr lang="fr-FR" sz="3200" dirty="0"/>
              <a:t>(54%).</a:t>
            </a:r>
          </a:p>
        </p:txBody>
      </p:sp>
    </p:spTree>
    <p:extLst>
      <p:ext uri="{BB962C8B-B14F-4D97-AF65-F5344CB8AC3E}">
        <p14:creationId xmlns:p14="http://schemas.microsoft.com/office/powerpoint/2010/main" val="425494358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2FFDE-0C50-B54D-E7E3-EFBF5F26F5F2}"/>
              </a:ext>
            </a:extLst>
          </p:cNvPr>
          <p:cNvSpPr>
            <a:spLocks noGrp="1"/>
          </p:cNvSpPr>
          <p:nvPr>
            <p:ph type="title"/>
          </p:nvPr>
        </p:nvSpPr>
        <p:spPr>
          <a:xfrm>
            <a:off x="6081489" y="5989201"/>
            <a:ext cx="13315784" cy="2275041"/>
          </a:xfrm>
        </p:spPr>
        <p:txBody>
          <a:bodyPr wrap="square">
            <a:spAutoFit/>
          </a:bodyPr>
          <a:lstStyle/>
          <a:p>
            <a:pPr>
              <a:buFont typeface="+mj-lt"/>
              <a:buAutoNum type="arabicPeriod" startAt="4"/>
            </a:pPr>
            <a:r>
              <a:rPr lang="fr-FR" dirty="0"/>
              <a:t>Dynamique du carbone DANS LES</a:t>
            </a:r>
            <a:br>
              <a:rPr lang="fr-FR" dirty="0"/>
            </a:br>
            <a:r>
              <a:rPr lang="fr-FR" dirty="0"/>
              <a:t>FORÊTS ET CHANGEMENTS GLOBAUX</a:t>
            </a:r>
          </a:p>
        </p:txBody>
      </p:sp>
    </p:spTree>
    <p:extLst>
      <p:ext uri="{BB962C8B-B14F-4D97-AF65-F5344CB8AC3E}">
        <p14:creationId xmlns:p14="http://schemas.microsoft.com/office/powerpoint/2010/main" val="14148961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3902B47-7191-0036-5BD5-471B3E455CD7}"/>
              </a:ext>
            </a:extLst>
          </p:cNvPr>
          <p:cNvSpPr>
            <a:spLocks noGrp="1"/>
          </p:cNvSpPr>
          <p:nvPr>
            <p:ph type="title"/>
          </p:nvPr>
        </p:nvSpPr>
        <p:spPr/>
        <p:txBody>
          <a:bodyPr/>
          <a:lstStyle/>
          <a:p>
            <a:r>
              <a:rPr lang="fr-FR" dirty="0"/>
              <a:t>Une dynamique du C différente selon les biomes</a:t>
            </a:r>
          </a:p>
        </p:txBody>
      </p:sp>
      <p:sp>
        <p:nvSpPr>
          <p:cNvPr id="4" name="ZoneTexte 3">
            <a:extLst>
              <a:ext uri="{FF2B5EF4-FFF2-40B4-BE49-F238E27FC236}">
                <a16:creationId xmlns:a16="http://schemas.microsoft.com/office/drawing/2014/main" id="{7DF27B85-988D-1C65-32E9-F9FEE5016424}"/>
              </a:ext>
            </a:extLst>
          </p:cNvPr>
          <p:cNvSpPr txBox="1"/>
          <p:nvPr/>
        </p:nvSpPr>
        <p:spPr>
          <a:xfrm>
            <a:off x="821151" y="2160000"/>
            <a:ext cx="7364912" cy="4187376"/>
          </a:xfrm>
          <a:prstGeom prst="roundRect">
            <a:avLst>
              <a:gd name="adj" fmla="val 5347"/>
            </a:avLst>
          </a:prstGeom>
          <a:noFill/>
          <a:ln w="63500" cap="rnd">
            <a:solidFill>
              <a:srgbClr val="4AB6C6"/>
            </a:solidFill>
            <a:prstDash val="sysDot"/>
          </a:ln>
        </p:spPr>
        <p:txBody>
          <a:bodyPr wrap="square" lIns="144000" tIns="72000" rIns="72000" bIns="72000" rtlCol="0">
            <a:noAutofit/>
          </a:bodyPr>
          <a:lstStyle/>
          <a:p>
            <a:pPr algn="ctr">
              <a:spcAft>
                <a:spcPts val="600"/>
              </a:spcAft>
              <a:defRPr sz="4000" b="1">
                <a:solidFill>
                  <a:srgbClr val="0079BF"/>
                </a:solidFill>
              </a:defRPr>
            </a:pPr>
            <a:r>
              <a:rPr lang="fr-FR" sz="4800" b="1" dirty="0">
                <a:solidFill>
                  <a:srgbClr val="4AB6C6"/>
                </a:solidFill>
                <a:cs typeface="Arial" panose="020B0604020202020204" pitchFamily="34" charset="0"/>
              </a:rPr>
              <a:t>Forêts boréales</a:t>
            </a:r>
          </a:p>
          <a:p>
            <a:pPr marL="228600" indent="-228600" algn="l">
              <a:buSzPct val="100000"/>
              <a:buChar char="•"/>
              <a:defRPr sz="3200">
                <a:solidFill>
                  <a:srgbClr val="000000"/>
                </a:solidFill>
              </a:defRPr>
            </a:pPr>
            <a:r>
              <a:rPr lang="fr-FR" sz="3200" dirty="0"/>
              <a:t>~ 2-3 espèces d'arbres par hectare</a:t>
            </a:r>
          </a:p>
          <a:p>
            <a:pPr marL="228600" indent="-228600" algn="l">
              <a:buSzPct val="100000"/>
              <a:buChar char="•"/>
              <a:defRPr sz="3200">
                <a:solidFill>
                  <a:srgbClr val="000000"/>
                </a:solidFill>
              </a:defRPr>
            </a:pPr>
            <a:r>
              <a:rPr lang="fr-FR" sz="3200" dirty="0"/>
              <a:t>Courte période d'activité de la végétation (hivers longs)</a:t>
            </a:r>
          </a:p>
          <a:p>
            <a:pPr marL="228600" indent="-228600" algn="l">
              <a:buSzPct val="100000"/>
              <a:buChar char="•"/>
              <a:defRPr sz="3200">
                <a:solidFill>
                  <a:srgbClr val="000000"/>
                </a:solidFill>
              </a:defRPr>
            </a:pPr>
            <a:r>
              <a:rPr lang="fr-FR" sz="3200" dirty="0"/>
              <a:t>Cycle des nutriments lents </a:t>
            </a:r>
          </a:p>
          <a:p>
            <a:pPr marL="228600" indent="-228600" algn="l">
              <a:buSzPct val="100000"/>
              <a:buChar char="•"/>
              <a:defRPr sz="3200">
                <a:solidFill>
                  <a:srgbClr val="000000"/>
                </a:solidFill>
              </a:defRPr>
            </a:pPr>
            <a:r>
              <a:rPr lang="fr-FR" sz="3200" dirty="0"/>
              <a:t>Faible productivité mais accumulation de MO dans les sols</a:t>
            </a:r>
          </a:p>
        </p:txBody>
      </p:sp>
      <p:sp>
        <p:nvSpPr>
          <p:cNvPr id="2" name="ZoneTexte 1">
            <a:extLst>
              <a:ext uri="{FF2B5EF4-FFF2-40B4-BE49-F238E27FC236}">
                <a16:creationId xmlns:a16="http://schemas.microsoft.com/office/drawing/2014/main" id="{5F2668ED-F3A9-356B-3583-E9EF8FEFAFC3}"/>
              </a:ext>
            </a:extLst>
          </p:cNvPr>
          <p:cNvSpPr txBox="1"/>
          <p:nvPr/>
        </p:nvSpPr>
        <p:spPr>
          <a:xfrm>
            <a:off x="8563435" y="2160000"/>
            <a:ext cx="7808686" cy="4187376"/>
          </a:xfrm>
          <a:prstGeom prst="roundRect">
            <a:avLst>
              <a:gd name="adj" fmla="val 5347"/>
            </a:avLst>
          </a:prstGeom>
          <a:noFill/>
          <a:ln w="63500" cap="rnd">
            <a:solidFill>
              <a:srgbClr val="5BAC26"/>
            </a:solidFill>
            <a:prstDash val="sysDot"/>
          </a:ln>
        </p:spPr>
        <p:txBody>
          <a:bodyPr wrap="square" lIns="144000" tIns="72000" rIns="72000" bIns="72000" rtlCol="0">
            <a:noAutofit/>
          </a:bodyPr>
          <a:lstStyle/>
          <a:p>
            <a:pPr algn="ctr">
              <a:spcAft>
                <a:spcPts val="600"/>
              </a:spcAft>
              <a:defRPr sz="4000" b="1">
                <a:solidFill>
                  <a:srgbClr val="0079BF"/>
                </a:solidFill>
              </a:defRPr>
            </a:pPr>
            <a:r>
              <a:rPr lang="fr-FR" sz="4800" b="1" dirty="0">
                <a:solidFill>
                  <a:srgbClr val="5BAC26"/>
                </a:solidFill>
                <a:cs typeface="Arial" panose="020B0604020202020204" pitchFamily="34" charset="0"/>
              </a:rPr>
              <a:t>Forêts tempérées</a:t>
            </a:r>
          </a:p>
          <a:p>
            <a:pPr marL="228600" indent="-228600" algn="l">
              <a:buSzPct val="100000"/>
              <a:buChar char="•"/>
              <a:defRPr sz="3200">
                <a:solidFill>
                  <a:srgbClr val="000000"/>
                </a:solidFill>
              </a:defRPr>
            </a:pPr>
            <a:r>
              <a:rPr lang="fr-FR" sz="3200" dirty="0"/>
              <a:t>~ 10-15 espèces d'arbres par hectare</a:t>
            </a:r>
          </a:p>
          <a:p>
            <a:pPr marL="228600" indent="-228600" algn="l">
              <a:buSzPct val="100000"/>
              <a:buChar char="•"/>
              <a:defRPr sz="3200">
                <a:solidFill>
                  <a:srgbClr val="000000"/>
                </a:solidFill>
              </a:defRPr>
            </a:pPr>
            <a:r>
              <a:rPr lang="fr-FR" sz="3200" dirty="0"/>
              <a:t>Période d'activité de la végétation de durée intermédiaire (risque de gel hivernal) </a:t>
            </a:r>
            <a:endParaRPr lang="fr-FR" sz="3200" dirty="0">
              <a:solidFill>
                <a:srgbClr val="FF0000"/>
              </a:solidFill>
            </a:endParaRPr>
          </a:p>
          <a:p>
            <a:pPr marL="228600" indent="-228600" algn="l">
              <a:buSzPct val="100000"/>
              <a:buChar char="•"/>
              <a:defRPr sz="3200">
                <a:solidFill>
                  <a:srgbClr val="000000"/>
                </a:solidFill>
              </a:defRPr>
            </a:pPr>
            <a:r>
              <a:rPr lang="fr-FR" sz="3200" dirty="0"/>
              <a:t>Biomasse et productivité intermédiaires</a:t>
            </a:r>
          </a:p>
        </p:txBody>
      </p:sp>
      <p:sp>
        <p:nvSpPr>
          <p:cNvPr id="5" name="ZoneTexte 4">
            <a:extLst>
              <a:ext uri="{FF2B5EF4-FFF2-40B4-BE49-F238E27FC236}">
                <a16:creationId xmlns:a16="http://schemas.microsoft.com/office/drawing/2014/main" id="{A7BF5848-36D9-3079-1F50-246AD2D8685A}"/>
              </a:ext>
            </a:extLst>
          </p:cNvPr>
          <p:cNvSpPr txBox="1"/>
          <p:nvPr/>
        </p:nvSpPr>
        <p:spPr>
          <a:xfrm>
            <a:off x="16749493" y="2160000"/>
            <a:ext cx="6879770" cy="5756686"/>
          </a:xfrm>
          <a:prstGeom prst="roundRect">
            <a:avLst>
              <a:gd name="adj" fmla="val 5347"/>
            </a:avLst>
          </a:prstGeom>
          <a:noFill/>
          <a:ln w="63500" cap="rnd">
            <a:solidFill>
              <a:srgbClr val="006429"/>
            </a:solidFill>
            <a:prstDash val="sysDot"/>
          </a:ln>
        </p:spPr>
        <p:txBody>
          <a:bodyPr wrap="square" lIns="144000" tIns="72000" rIns="72000" bIns="72000" rtlCol="0">
            <a:noAutofit/>
          </a:bodyPr>
          <a:lstStyle/>
          <a:p>
            <a:pPr algn="ctr">
              <a:spcAft>
                <a:spcPts val="600"/>
              </a:spcAft>
              <a:defRPr sz="4000" b="1">
                <a:solidFill>
                  <a:srgbClr val="0079BF"/>
                </a:solidFill>
              </a:defRPr>
            </a:pPr>
            <a:r>
              <a:rPr lang="fr-FR" sz="4800" b="1" dirty="0">
                <a:solidFill>
                  <a:srgbClr val="006429"/>
                </a:solidFill>
                <a:cs typeface="Arial" panose="020B0604020202020204" pitchFamily="34" charset="0"/>
              </a:rPr>
              <a:t>Forêts tropicales</a:t>
            </a:r>
          </a:p>
          <a:p>
            <a:pPr marL="228600" indent="-228600" algn="l">
              <a:buSzPct val="100000"/>
              <a:buChar char="•"/>
              <a:defRPr sz="3200">
                <a:solidFill>
                  <a:srgbClr val="000000"/>
                </a:solidFill>
              </a:defRPr>
            </a:pPr>
            <a:r>
              <a:rPr lang="fr-FR" sz="3200" dirty="0"/>
              <a:t>~ 50-250 espèces d'arbres par hectare (biodiversité maximale)</a:t>
            </a:r>
          </a:p>
          <a:p>
            <a:pPr marL="228600" indent="-228600" algn="l">
              <a:buClr>
                <a:srgbClr val="000000"/>
              </a:buClr>
              <a:buSzPct val="100000"/>
              <a:buChar char="•"/>
              <a:defRPr sz="3200">
                <a:solidFill>
                  <a:srgbClr val="000000"/>
                </a:solidFill>
              </a:defRPr>
            </a:pPr>
            <a:r>
              <a:rPr lang="fr-FR" sz="3200" dirty="0"/>
              <a:t>Végétation continûment active (mais possibilité d'une saison sèche)</a:t>
            </a:r>
          </a:p>
          <a:p>
            <a:pPr marL="228600" indent="-228600" algn="l">
              <a:buClr>
                <a:srgbClr val="000000"/>
              </a:buClr>
              <a:buSzPct val="100000"/>
              <a:buChar char="•"/>
              <a:defRPr sz="3200">
                <a:solidFill>
                  <a:srgbClr val="000000"/>
                </a:solidFill>
              </a:defRPr>
            </a:pPr>
            <a:r>
              <a:rPr lang="fr-FR" sz="3200" dirty="0"/>
              <a:t>Cycles des nutriments rapides, sols pauvres</a:t>
            </a:r>
          </a:p>
          <a:p>
            <a:pPr marL="228600" indent="-228600" algn="l">
              <a:buSzPct val="100000"/>
              <a:buChar char="•"/>
              <a:defRPr sz="3200">
                <a:solidFill>
                  <a:srgbClr val="000000"/>
                </a:solidFill>
              </a:defRPr>
            </a:pPr>
            <a:r>
              <a:rPr lang="fr-FR" sz="3200" dirty="0"/>
              <a:t>Biomasse et productivité maximales</a:t>
            </a:r>
          </a:p>
        </p:txBody>
      </p:sp>
      <p:sp>
        <p:nvSpPr>
          <p:cNvPr id="6" name="ZoneTexte 5">
            <a:extLst>
              <a:ext uri="{FF2B5EF4-FFF2-40B4-BE49-F238E27FC236}">
                <a16:creationId xmlns:a16="http://schemas.microsoft.com/office/drawing/2014/main" id="{4DC6158E-79FA-F743-7C79-5142CE4065A5}"/>
              </a:ext>
            </a:extLst>
          </p:cNvPr>
          <p:cNvSpPr txBox="1"/>
          <p:nvPr/>
        </p:nvSpPr>
        <p:spPr>
          <a:xfrm>
            <a:off x="17157872" y="8885974"/>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006429"/>
                </a:solidFill>
              </a:rPr>
              <a:t>45 %</a:t>
            </a:r>
          </a:p>
          <a:p>
            <a:r>
              <a:rPr lang="fr-FR" sz="2400" dirty="0">
                <a:latin typeface="+mj-lt"/>
                <a:ea typeface="+mj-ea"/>
                <a:cs typeface="Arial" panose="020B0604020202020204" pitchFamily="34" charset="0"/>
              </a:rPr>
              <a:t>tropicales</a:t>
            </a:r>
          </a:p>
        </p:txBody>
      </p:sp>
      <p:pic>
        <p:nvPicPr>
          <p:cNvPr id="7" name="Image 6">
            <a:extLst>
              <a:ext uri="{FF2B5EF4-FFF2-40B4-BE49-F238E27FC236}">
                <a16:creationId xmlns:a16="http://schemas.microsoft.com/office/drawing/2014/main" id="{9E3754BF-5E0B-EB95-B602-4BD9E63E30AE}"/>
              </a:ext>
            </a:extLst>
          </p:cNvPr>
          <p:cNvPicPr>
            <a:picLocks noChangeAspect="1"/>
          </p:cNvPicPr>
          <p:nvPr/>
        </p:nvPicPr>
        <p:blipFill>
          <a:blip r:embed="rId2"/>
          <a:stretch>
            <a:fillRect/>
          </a:stretch>
        </p:blipFill>
        <p:spPr>
          <a:xfrm>
            <a:off x="19068609" y="8847062"/>
            <a:ext cx="2865388" cy="1028041"/>
          </a:xfrm>
          <a:prstGeom prst="rect">
            <a:avLst/>
          </a:prstGeom>
        </p:spPr>
      </p:pic>
      <p:pic>
        <p:nvPicPr>
          <p:cNvPr id="8" name="Image 7">
            <a:extLst>
              <a:ext uri="{FF2B5EF4-FFF2-40B4-BE49-F238E27FC236}">
                <a16:creationId xmlns:a16="http://schemas.microsoft.com/office/drawing/2014/main" id="{47F55550-2B8E-6CB5-AB71-A2E5BE1E0B0F}"/>
              </a:ext>
            </a:extLst>
          </p:cNvPr>
          <p:cNvPicPr>
            <a:picLocks noChangeAspect="1"/>
          </p:cNvPicPr>
          <p:nvPr/>
        </p:nvPicPr>
        <p:blipFill>
          <a:blip r:embed="rId3"/>
          <a:stretch>
            <a:fillRect/>
          </a:stretch>
        </p:blipFill>
        <p:spPr>
          <a:xfrm>
            <a:off x="19068609" y="10199237"/>
            <a:ext cx="1946714" cy="1049914"/>
          </a:xfrm>
          <a:prstGeom prst="rect">
            <a:avLst/>
          </a:prstGeom>
        </p:spPr>
      </p:pic>
      <p:pic>
        <p:nvPicPr>
          <p:cNvPr id="9" name="Image 8">
            <a:extLst>
              <a:ext uri="{FF2B5EF4-FFF2-40B4-BE49-F238E27FC236}">
                <a16:creationId xmlns:a16="http://schemas.microsoft.com/office/drawing/2014/main" id="{0E40C07C-D9BE-DBE6-03DC-A67C6A51EAE7}"/>
              </a:ext>
            </a:extLst>
          </p:cNvPr>
          <p:cNvPicPr>
            <a:picLocks noChangeAspect="1"/>
          </p:cNvPicPr>
          <p:nvPr/>
        </p:nvPicPr>
        <p:blipFill>
          <a:blip r:embed="rId4"/>
          <a:stretch>
            <a:fillRect/>
          </a:stretch>
        </p:blipFill>
        <p:spPr>
          <a:xfrm>
            <a:off x="19068608" y="11604783"/>
            <a:ext cx="1399885" cy="1006168"/>
          </a:xfrm>
          <a:prstGeom prst="rect">
            <a:avLst/>
          </a:prstGeom>
        </p:spPr>
      </p:pic>
      <p:sp>
        <p:nvSpPr>
          <p:cNvPr id="10" name="ZoneTexte 9">
            <a:extLst>
              <a:ext uri="{FF2B5EF4-FFF2-40B4-BE49-F238E27FC236}">
                <a16:creationId xmlns:a16="http://schemas.microsoft.com/office/drawing/2014/main" id="{F0F4D656-D62C-1FB8-4B2A-1EF5D2ABEF00}"/>
              </a:ext>
            </a:extLst>
          </p:cNvPr>
          <p:cNvSpPr txBox="1"/>
          <p:nvPr/>
        </p:nvSpPr>
        <p:spPr>
          <a:xfrm>
            <a:off x="17157872" y="10238149"/>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4AB6C6"/>
                </a:solidFill>
              </a:rPr>
              <a:t>27 %</a:t>
            </a:r>
          </a:p>
          <a:p>
            <a:r>
              <a:rPr lang="fr-FR" sz="2400" dirty="0">
                <a:latin typeface="+mj-lt"/>
                <a:ea typeface="+mj-ea"/>
                <a:cs typeface="Arial" panose="020B0604020202020204" pitchFamily="34" charset="0"/>
              </a:rPr>
              <a:t>boréales</a:t>
            </a:r>
          </a:p>
        </p:txBody>
      </p:sp>
      <p:sp>
        <p:nvSpPr>
          <p:cNvPr id="11" name="ZoneTexte 10">
            <a:extLst>
              <a:ext uri="{FF2B5EF4-FFF2-40B4-BE49-F238E27FC236}">
                <a16:creationId xmlns:a16="http://schemas.microsoft.com/office/drawing/2014/main" id="{1D5EDE44-F260-673A-8DF7-96B5A8252870}"/>
              </a:ext>
            </a:extLst>
          </p:cNvPr>
          <p:cNvSpPr txBox="1"/>
          <p:nvPr/>
        </p:nvSpPr>
        <p:spPr>
          <a:xfrm>
            <a:off x="17157872" y="11614510"/>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5BAC26"/>
                </a:solidFill>
              </a:rPr>
              <a:t>16 %</a:t>
            </a:r>
          </a:p>
          <a:p>
            <a:r>
              <a:rPr lang="fr-FR" sz="2400" dirty="0">
                <a:latin typeface="+mj-lt"/>
                <a:ea typeface="+mj-ea"/>
                <a:cs typeface="Arial" panose="020B0604020202020204" pitchFamily="34" charset="0"/>
              </a:rPr>
              <a:t>tempérées</a:t>
            </a:r>
          </a:p>
        </p:txBody>
      </p:sp>
      <p:pic>
        <p:nvPicPr>
          <p:cNvPr id="14" name="Image 13">
            <a:extLst>
              <a:ext uri="{FF2B5EF4-FFF2-40B4-BE49-F238E27FC236}">
                <a16:creationId xmlns:a16="http://schemas.microsoft.com/office/drawing/2014/main" id="{0C6A54F6-0D9D-F0D4-2E58-175819EF79C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9077" y="6714198"/>
            <a:ext cx="16308795" cy="671152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itre 334">
            <a:extLst>
              <a:ext uri="{FF2B5EF4-FFF2-40B4-BE49-F238E27FC236}">
                <a16:creationId xmlns:a16="http://schemas.microsoft.com/office/drawing/2014/main" id="{06ACF5C2-07CF-AEC4-1D43-B5763F894C8A}"/>
              </a:ext>
            </a:extLst>
          </p:cNvPr>
          <p:cNvSpPr>
            <a:spLocks noGrp="1"/>
          </p:cNvSpPr>
          <p:nvPr>
            <p:ph type="title"/>
          </p:nvPr>
        </p:nvSpPr>
        <p:spPr/>
        <p:txBody>
          <a:bodyPr/>
          <a:lstStyle/>
          <a:p>
            <a:r>
              <a:rPr lang="fr-FR" dirty="0"/>
              <a:t>Temps moyen de résidence du carbone dans les forêts</a:t>
            </a:r>
          </a:p>
        </p:txBody>
      </p:sp>
      <p:graphicFrame>
        <p:nvGraphicFramePr>
          <p:cNvPr id="2" name="Tableau 1">
            <a:extLst>
              <a:ext uri="{FF2B5EF4-FFF2-40B4-BE49-F238E27FC236}">
                <a16:creationId xmlns:a16="http://schemas.microsoft.com/office/drawing/2014/main" id="{54B59C2B-A0BB-8893-35EF-76023EFA1EE6}"/>
              </a:ext>
            </a:extLst>
          </p:cNvPr>
          <p:cNvGraphicFramePr>
            <a:graphicFrameLocks noGrp="1"/>
          </p:cNvGraphicFramePr>
          <p:nvPr>
            <p:extLst>
              <p:ext uri="{D42A27DB-BD31-4B8C-83A1-F6EECF244321}">
                <p14:modId xmlns:p14="http://schemas.microsoft.com/office/powerpoint/2010/main" val="1997720402"/>
              </p:ext>
            </p:extLst>
          </p:nvPr>
        </p:nvGraphicFramePr>
        <p:xfrm>
          <a:off x="2015751" y="2160000"/>
          <a:ext cx="20340000" cy="7200000"/>
        </p:xfrm>
        <a:graphic>
          <a:graphicData uri="http://schemas.openxmlformats.org/drawingml/2006/table">
            <a:tbl>
              <a:tblPr>
                <a:tableStyleId>{5940675A-B579-460E-94D1-54222C63F5DA}</a:tableStyleId>
              </a:tblPr>
              <a:tblGrid>
                <a:gridCol w="7439534">
                  <a:extLst>
                    <a:ext uri="{9D8B030D-6E8A-4147-A177-3AD203B41FA5}">
                      <a16:colId xmlns:a16="http://schemas.microsoft.com/office/drawing/2014/main" val="3431981617"/>
                    </a:ext>
                  </a:extLst>
                </a:gridCol>
                <a:gridCol w="5700466">
                  <a:extLst>
                    <a:ext uri="{9D8B030D-6E8A-4147-A177-3AD203B41FA5}">
                      <a16:colId xmlns:a16="http://schemas.microsoft.com/office/drawing/2014/main" val="3280567856"/>
                    </a:ext>
                  </a:extLst>
                </a:gridCol>
                <a:gridCol w="7200000">
                  <a:extLst>
                    <a:ext uri="{9D8B030D-6E8A-4147-A177-3AD203B41FA5}">
                      <a16:colId xmlns:a16="http://schemas.microsoft.com/office/drawing/2014/main" val="1136303364"/>
                    </a:ext>
                  </a:extLst>
                </a:gridCol>
              </a:tblGrid>
              <a:tr h="1620000">
                <a:tc>
                  <a:txBody>
                    <a:bodyPr/>
                    <a:lstStyle/>
                    <a:p>
                      <a:pPr algn="ctr" fontAlgn="t"/>
                      <a:r>
                        <a:rPr lang="fr-FR" sz="4400" u="none" strike="noStrike" dirty="0">
                          <a:effectLst/>
                          <a:cs typeface="Arial" panose="020B0604020202020204" pitchFamily="34" charset="0"/>
                        </a:rPr>
                        <a:t>Biomes</a:t>
                      </a:r>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r>
                        <a:rPr lang="fr-FR" sz="4400" dirty="0"/>
                        <a:t>Temps moyen de résidence dans le système plante-sol (années)</a:t>
                      </a: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t"/>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09051"/>
                  </a:ext>
                </a:extLst>
              </a:tr>
              <a:tr h="1260000">
                <a:tc>
                  <a:txBody>
                    <a:bodyPr/>
                    <a:lstStyle/>
                    <a:p>
                      <a:pPr algn="l" fontAlgn="b"/>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4000" b="1" u="none" strike="noStrike" dirty="0">
                          <a:effectLst/>
                          <a:cs typeface="Arial" panose="020B0604020202020204" pitchFamily="34" charset="0"/>
                        </a:rPr>
                        <a:t>Biomasse</a:t>
                      </a:r>
                      <a:endParaRPr lang="fr-FR" sz="2400" b="0" i="0" u="none" strike="noStrike" baseline="0" dirty="0">
                        <a:solidFill>
                          <a:srgbClr val="000000"/>
                        </a:solidFill>
                        <a:effectLst/>
                        <a:latin typeface="Marianne" panose="02000000000000000000" pitchFamily="50"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Sol et litière</a:t>
                      </a:r>
                      <a:endParaRPr lang="fr-FR" sz="2400" b="0" i="0" u="none" strike="noStrike" baseline="0" dirty="0">
                        <a:solidFill>
                          <a:srgbClr val="000000"/>
                        </a:solidFill>
                        <a:effectLst/>
                        <a:latin typeface="Marianne" panose="02000000000000000000" pitchFamily="50"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1512749"/>
                  </a:ext>
                </a:extLst>
              </a:tr>
              <a:tr h="1440000">
                <a:tc>
                  <a:txBody>
                    <a:bodyPr/>
                    <a:lstStyle/>
                    <a:p>
                      <a:pPr algn="l" fontAlgn="b"/>
                      <a:r>
                        <a:rPr lang="fr-FR" sz="4000" b="1" u="none" strike="noStrike" dirty="0">
                          <a:effectLst/>
                          <a:cs typeface="Arial" panose="020B0604020202020204" pitchFamily="34" charset="0"/>
                        </a:rPr>
                        <a:t>Forêts boréales</a:t>
                      </a:r>
                      <a:endParaRPr lang="fr-FR" sz="28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4AB6C6">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12</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4AB6C6">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106</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4AB6C6">
                        <a:alpha val="20000"/>
                      </a:srgbClr>
                    </a:solidFill>
                  </a:tcPr>
                </a:tc>
                <a:extLst>
                  <a:ext uri="{0D108BD9-81ED-4DB2-BD59-A6C34878D82A}">
                    <a16:rowId xmlns:a16="http://schemas.microsoft.com/office/drawing/2014/main" val="990938479"/>
                  </a:ext>
                </a:extLst>
              </a:tr>
              <a:tr h="1440000">
                <a:tc>
                  <a:txBody>
                    <a:bodyPr/>
                    <a:lstStyle/>
                    <a:p>
                      <a:pPr algn="l" fontAlgn="b"/>
                      <a:r>
                        <a:rPr lang="fr-FR" sz="4000" b="1" u="none" strike="noStrike" dirty="0">
                          <a:effectLst/>
                          <a:cs typeface="Arial" panose="020B0604020202020204" pitchFamily="34" charset="0"/>
                        </a:rPr>
                        <a:t>Forêts tempérées</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BAC26">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10</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BAC26">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10</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BAC26">
                        <a:alpha val="20000"/>
                      </a:srgbClr>
                    </a:solidFill>
                  </a:tcPr>
                </a:tc>
                <a:extLst>
                  <a:ext uri="{0D108BD9-81ED-4DB2-BD59-A6C34878D82A}">
                    <a16:rowId xmlns:a16="http://schemas.microsoft.com/office/drawing/2014/main" val="656751112"/>
                  </a:ext>
                </a:extLst>
              </a:tr>
              <a:tr h="1440000">
                <a:tc>
                  <a:txBody>
                    <a:bodyPr/>
                    <a:lstStyle/>
                    <a:p>
                      <a:pPr algn="l" fontAlgn="b"/>
                      <a:r>
                        <a:rPr lang="fr-FR" sz="4000" b="1" i="0" u="none" strike="noStrike" dirty="0">
                          <a:solidFill>
                            <a:srgbClr val="000000"/>
                          </a:solidFill>
                          <a:effectLst/>
                          <a:latin typeface="Marianne" panose="02000000000000000000" pitchFamily="50" charset="0"/>
                        </a:rPr>
                        <a:t>Forêts tropicales</a:t>
                      </a:r>
                      <a:endParaRPr lang="fr-FR" sz="28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6429">
                        <a:alpha val="20000"/>
                      </a:srgb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16</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6429">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15</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6429">
                        <a:alpha val="20000"/>
                      </a:srgbClr>
                    </a:solidFill>
                  </a:tcPr>
                </a:tc>
                <a:extLst>
                  <a:ext uri="{0D108BD9-81ED-4DB2-BD59-A6C34878D82A}">
                    <a16:rowId xmlns:a16="http://schemas.microsoft.com/office/drawing/2014/main" val="1448902229"/>
                  </a:ext>
                </a:extLst>
              </a:tr>
            </a:tbl>
          </a:graphicData>
        </a:graphic>
      </p:graphicFrame>
      <p:sp>
        <p:nvSpPr>
          <p:cNvPr id="3" name="ZoneTexte 2">
            <a:extLst>
              <a:ext uri="{FF2B5EF4-FFF2-40B4-BE49-F238E27FC236}">
                <a16:creationId xmlns:a16="http://schemas.microsoft.com/office/drawing/2014/main" id="{3E095053-C434-2DB6-F805-85D33B43E1C0}"/>
              </a:ext>
            </a:extLst>
          </p:cNvPr>
          <p:cNvSpPr txBox="1"/>
          <p:nvPr/>
        </p:nvSpPr>
        <p:spPr>
          <a:xfrm>
            <a:off x="16266939" y="9395195"/>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Malhi</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1999</a:t>
            </a:r>
          </a:p>
        </p:txBody>
      </p:sp>
      <p:pic>
        <p:nvPicPr>
          <p:cNvPr id="4" name="Image 3">
            <a:extLst>
              <a:ext uri="{FF2B5EF4-FFF2-40B4-BE49-F238E27FC236}">
                <a16:creationId xmlns:a16="http://schemas.microsoft.com/office/drawing/2014/main" id="{4DE4CDA9-7B18-7156-386C-4EEE9F727331}"/>
              </a:ext>
            </a:extLst>
          </p:cNvPr>
          <p:cNvPicPr>
            <a:picLocks noChangeAspect="1"/>
          </p:cNvPicPr>
          <p:nvPr/>
        </p:nvPicPr>
        <p:blipFill>
          <a:blip r:embed="rId2"/>
          <a:stretch>
            <a:fillRect/>
          </a:stretch>
        </p:blipFill>
        <p:spPr>
          <a:xfrm>
            <a:off x="6786798" y="8268377"/>
            <a:ext cx="2146861" cy="770249"/>
          </a:xfrm>
          <a:prstGeom prst="rect">
            <a:avLst/>
          </a:prstGeom>
        </p:spPr>
      </p:pic>
      <p:pic>
        <p:nvPicPr>
          <p:cNvPr id="5" name="Image 4">
            <a:extLst>
              <a:ext uri="{FF2B5EF4-FFF2-40B4-BE49-F238E27FC236}">
                <a16:creationId xmlns:a16="http://schemas.microsoft.com/office/drawing/2014/main" id="{8B682A85-FE54-C730-C39E-7956017D0EF9}"/>
              </a:ext>
            </a:extLst>
          </p:cNvPr>
          <p:cNvPicPr>
            <a:picLocks noChangeAspect="1"/>
          </p:cNvPicPr>
          <p:nvPr/>
        </p:nvPicPr>
        <p:blipFill>
          <a:blip r:embed="rId3"/>
          <a:stretch>
            <a:fillRect/>
          </a:stretch>
        </p:blipFill>
        <p:spPr>
          <a:xfrm>
            <a:off x="6401675" y="5366681"/>
            <a:ext cx="1458554" cy="786637"/>
          </a:xfrm>
          <a:prstGeom prst="rect">
            <a:avLst/>
          </a:prstGeom>
        </p:spPr>
      </p:pic>
      <p:pic>
        <p:nvPicPr>
          <p:cNvPr id="6" name="Image 5">
            <a:extLst>
              <a:ext uri="{FF2B5EF4-FFF2-40B4-BE49-F238E27FC236}">
                <a16:creationId xmlns:a16="http://schemas.microsoft.com/office/drawing/2014/main" id="{06C81076-6AAD-0249-6101-C0E216ED1083}"/>
              </a:ext>
            </a:extLst>
          </p:cNvPr>
          <p:cNvPicPr>
            <a:picLocks noChangeAspect="1"/>
          </p:cNvPicPr>
          <p:nvPr/>
        </p:nvPicPr>
        <p:blipFill>
          <a:blip r:embed="rId4"/>
          <a:stretch>
            <a:fillRect/>
          </a:stretch>
        </p:blipFill>
        <p:spPr>
          <a:xfrm>
            <a:off x="6936689" y="6808822"/>
            <a:ext cx="1048849" cy="753861"/>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297E316-F5B1-61A1-7347-364CE442A2A6}"/>
              </a:ext>
            </a:extLst>
          </p:cNvPr>
          <p:cNvSpPr>
            <a:spLocks noGrp="1"/>
          </p:cNvSpPr>
          <p:nvPr>
            <p:ph type="title"/>
          </p:nvPr>
        </p:nvSpPr>
        <p:spPr/>
        <p:txBody>
          <a:bodyPr/>
          <a:lstStyle/>
          <a:p>
            <a:r>
              <a:rPr lang="fr-FR" dirty="0"/>
              <a:t>Dynamique de stockage de C dans les forêts matures</a:t>
            </a:r>
          </a:p>
        </p:txBody>
      </p:sp>
      <p:sp>
        <p:nvSpPr>
          <p:cNvPr id="68" name="ZoneTexte 67">
            <a:extLst>
              <a:ext uri="{FF2B5EF4-FFF2-40B4-BE49-F238E27FC236}">
                <a16:creationId xmlns:a16="http://schemas.microsoft.com/office/drawing/2014/main" id="{B2CBDF4F-8B08-AECA-E7AE-2ED2B1BB3B91}"/>
              </a:ext>
            </a:extLst>
          </p:cNvPr>
          <p:cNvSpPr txBox="1"/>
          <p:nvPr/>
        </p:nvSpPr>
        <p:spPr>
          <a:xfrm>
            <a:off x="4639607" y="2160000"/>
            <a:ext cx="15733435" cy="2428284"/>
          </a:xfrm>
          <a:prstGeom prst="roundRect">
            <a:avLst>
              <a:gd name="adj" fmla="val 0"/>
            </a:avLst>
          </a:prstGeom>
          <a:solidFill>
            <a:srgbClr val="2B7758">
              <a:alpha val="20000"/>
            </a:srgbClr>
          </a:solidFill>
          <a:ln w="63500" cap="rnd">
            <a:noFill/>
            <a:prstDash val="sysDot"/>
          </a:ln>
        </p:spPr>
        <p:txBody>
          <a:bodyPr wrap="square" lIns="288000" tIns="288000" rIns="288000" bIns="288000" rtlCol="0">
            <a:spAutoFit/>
          </a:bodyPr>
          <a:lstStyle/>
          <a:p>
            <a:pPr algn="l">
              <a:defRPr sz="4000">
                <a:solidFill>
                  <a:srgbClr val="000000"/>
                </a:solidFill>
              </a:defRPr>
            </a:pPr>
            <a:r>
              <a:rPr lang="fr-FR" sz="4000" dirty="0"/>
              <a:t>Hors perturbation majeure (sécheresse, défoliation, feu, etc.), </a:t>
            </a:r>
            <a:r>
              <a:rPr lang="fr-FR" sz="4000" b="1" dirty="0"/>
              <a:t>les forêts anciennes/matures restent des puits de carbone </a:t>
            </a:r>
            <a:r>
              <a:rPr lang="fr-FR" sz="4000" dirty="0"/>
              <a:t>(pas de saturation du puits malgré l'âge de la forêt) !!!</a:t>
            </a:r>
          </a:p>
        </p:txBody>
      </p:sp>
      <p:sp>
        <p:nvSpPr>
          <p:cNvPr id="2" name="ZoneTexte 1">
            <a:extLst>
              <a:ext uri="{FF2B5EF4-FFF2-40B4-BE49-F238E27FC236}">
                <a16:creationId xmlns:a16="http://schemas.microsoft.com/office/drawing/2014/main" id="{63042C85-140D-7796-5CCC-04BE8B8FEF12}"/>
              </a:ext>
            </a:extLst>
          </p:cNvPr>
          <p:cNvSpPr txBox="1"/>
          <p:nvPr/>
        </p:nvSpPr>
        <p:spPr>
          <a:xfrm>
            <a:off x="5359140" y="5545241"/>
            <a:ext cx="14485285" cy="5855576"/>
          </a:xfrm>
          <a:prstGeom prst="roundRect">
            <a:avLst>
              <a:gd name="adj" fmla="val 9388"/>
            </a:avLst>
          </a:prstGeom>
          <a:noFill/>
          <a:ln w="63500" cap="rnd">
            <a:solidFill>
              <a:srgbClr val="8D533E"/>
            </a:solidFill>
            <a:prstDash val="sysDot"/>
          </a:ln>
        </p:spPr>
        <p:txBody>
          <a:bodyPr wrap="square" lIns="288000" tIns="288000" rIns="288000" bIns="288000" numCol="1" spcCol="540000" rtlCol="0">
            <a:noAutofit/>
          </a:bodyPr>
          <a:lstStyle/>
          <a:p>
            <a:pPr algn="l">
              <a:buSzPct val="100000"/>
              <a:defRPr sz="3500">
                <a:solidFill>
                  <a:srgbClr val="000000"/>
                </a:solidFill>
              </a:defRPr>
            </a:pPr>
            <a:r>
              <a:rPr lang="fr-FR" sz="4000" dirty="0"/>
              <a:t>L'hypothèse d'</a:t>
            </a:r>
            <a:r>
              <a:rPr lang="fr-FR" sz="4000" cap="small" dirty="0" err="1"/>
              <a:t>Odum</a:t>
            </a:r>
            <a:r>
              <a:rPr lang="fr-FR" sz="4000" dirty="0"/>
              <a:t> (1967) prédit l'atteinte d'un état d'équilibre, pour les forêts âgées, entre prélèvements et émissions de carbone. Cela signifierait que les forêts anciennes sont neutres pour le bilan carbone.</a:t>
            </a:r>
          </a:p>
          <a:p>
            <a:pPr algn="l">
              <a:buSzPct val="100000"/>
              <a:defRPr sz="3500">
                <a:solidFill>
                  <a:srgbClr val="000000"/>
                </a:solidFill>
              </a:defRPr>
            </a:pPr>
            <a:endParaRPr lang="fr-FR" sz="4000" dirty="0"/>
          </a:p>
          <a:p>
            <a:pPr>
              <a:buSzPct val="100000"/>
              <a:defRPr sz="3500">
                <a:solidFill>
                  <a:srgbClr val="000000"/>
                </a:solidFill>
              </a:defRPr>
            </a:pPr>
            <a:r>
              <a:rPr lang="fr-FR" sz="4000" dirty="0"/>
              <a:t>Cette hypothèse est aujourd'hui réfutée : les forêts anciennes peuvent continuer d'accumuler du carbone ! (</a:t>
            </a:r>
            <a:r>
              <a:rPr lang="fr-FR" sz="4000" cap="small" dirty="0"/>
              <a:t>Luyssaert</a:t>
            </a:r>
            <a:r>
              <a:rPr lang="fr-FR" sz="4000" dirty="0"/>
              <a:t> </a:t>
            </a:r>
            <a:r>
              <a:rPr lang="fr-FR" sz="4000" i="1" dirty="0"/>
              <a:t>et al.</a:t>
            </a:r>
            <a:r>
              <a:rPr lang="fr-FR" sz="4000" dirty="0"/>
              <a:t>, 2008 ; </a:t>
            </a:r>
            <a:r>
              <a:rPr lang="fr-FR" sz="4000" cap="small" dirty="0"/>
              <a:t>Besnard</a:t>
            </a:r>
            <a:r>
              <a:rPr lang="fr-FR" sz="4000" dirty="0"/>
              <a:t> </a:t>
            </a:r>
            <a:r>
              <a:rPr lang="fr-FR" sz="4000" i="1" dirty="0"/>
              <a:t>et al.</a:t>
            </a:r>
            <a:r>
              <a:rPr lang="fr-FR" sz="4000" dirty="0"/>
              <a:t>, 2021).</a:t>
            </a:r>
            <a:endParaRPr lang="fr-FR" sz="4000" b="1" dirty="0">
              <a:cs typeface="Arial" panose="020B0604020202020204" pitchFamily="34" charset="0"/>
            </a:endParaRPr>
          </a:p>
        </p:txBody>
      </p:sp>
      <p:cxnSp>
        <p:nvCxnSpPr>
          <p:cNvPr id="3" name="Connecteur droit avec flèche 2">
            <a:extLst>
              <a:ext uri="{FF2B5EF4-FFF2-40B4-BE49-F238E27FC236}">
                <a16:creationId xmlns:a16="http://schemas.microsoft.com/office/drawing/2014/main" id="{4E89EE27-F956-9E12-FF0D-B0C06CD925CE}"/>
              </a:ext>
            </a:extLst>
          </p:cNvPr>
          <p:cNvCxnSpPr>
            <a:cxnSpLocks/>
          </p:cNvCxnSpPr>
          <p:nvPr/>
        </p:nvCxnSpPr>
        <p:spPr>
          <a:xfrm flipH="1">
            <a:off x="4925107" y="628690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3C3C1535-AB7E-04AA-8154-6F3DE36F8386}"/>
              </a:ext>
            </a:extLst>
          </p:cNvPr>
          <p:cNvCxnSpPr>
            <a:cxnSpLocks/>
          </p:cNvCxnSpPr>
          <p:nvPr/>
        </p:nvCxnSpPr>
        <p:spPr>
          <a:xfrm flipH="1">
            <a:off x="4919397" y="937945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43375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480818B-12C1-D0DB-E76E-82FAA3434034}"/>
              </a:ext>
            </a:extLst>
          </p:cNvPr>
          <p:cNvSpPr txBox="1"/>
          <p:nvPr/>
        </p:nvSpPr>
        <p:spPr>
          <a:xfrm>
            <a:off x="17056990" y="11791950"/>
            <a:ext cx="7017807" cy="1348279"/>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Le brûlage dirigé,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une méthode utilisée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pour limiter la propagation du feu</a:t>
            </a:r>
          </a:p>
        </p:txBody>
      </p:sp>
      <p:sp>
        <p:nvSpPr>
          <p:cNvPr id="11" name="ZoneTexte 10">
            <a:extLst>
              <a:ext uri="{FF2B5EF4-FFF2-40B4-BE49-F238E27FC236}">
                <a16:creationId xmlns:a16="http://schemas.microsoft.com/office/drawing/2014/main" id="{0F3BA135-6687-6604-F0CE-4039E81D7F10}"/>
              </a:ext>
            </a:extLst>
          </p:cNvPr>
          <p:cNvSpPr txBox="1"/>
          <p:nvPr/>
        </p:nvSpPr>
        <p:spPr>
          <a:xfrm>
            <a:off x="19245489" y="1179195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MAITRE Christophe </a:t>
            </a:r>
            <a:endParaRPr lang="fr-FR" sz="1600" dirty="0">
              <a:solidFill>
                <a:schemeClr val="bg1">
                  <a:lumMod val="65000"/>
                </a:schemeClr>
              </a:solidFill>
              <a:cs typeface="Arial" panose="020B0604020202020204" pitchFamily="34" charset="0"/>
            </a:endParaRPr>
          </a:p>
        </p:txBody>
      </p:sp>
      <p:sp>
        <p:nvSpPr>
          <p:cNvPr id="2" name="Titre 1">
            <a:extLst>
              <a:ext uri="{FF2B5EF4-FFF2-40B4-BE49-F238E27FC236}">
                <a16:creationId xmlns:a16="http://schemas.microsoft.com/office/drawing/2014/main" id="{B6F0EDCD-3514-1D19-B606-BED0A600693A}"/>
              </a:ext>
            </a:extLst>
          </p:cNvPr>
          <p:cNvSpPr>
            <a:spLocks noGrp="1"/>
          </p:cNvSpPr>
          <p:nvPr>
            <p:ph type="title"/>
          </p:nvPr>
        </p:nvSpPr>
        <p:spPr/>
        <p:txBody>
          <a:bodyPr/>
          <a:lstStyle/>
          <a:p>
            <a:r>
              <a:rPr lang="fr-FR" dirty="0"/>
              <a:t>Effets anthropiques sur les écosystèmes forestiers</a:t>
            </a:r>
          </a:p>
        </p:txBody>
      </p:sp>
      <p:sp>
        <p:nvSpPr>
          <p:cNvPr id="4" name="ZoneTexte 3">
            <a:extLst>
              <a:ext uri="{FF2B5EF4-FFF2-40B4-BE49-F238E27FC236}">
                <a16:creationId xmlns:a16="http://schemas.microsoft.com/office/drawing/2014/main" id="{3A0AE3E6-65FA-0431-04D5-88027D1894C2}"/>
              </a:ext>
            </a:extLst>
          </p:cNvPr>
          <p:cNvSpPr txBox="1"/>
          <p:nvPr/>
        </p:nvSpPr>
        <p:spPr>
          <a:xfrm>
            <a:off x="846000" y="2160000"/>
            <a:ext cx="15155692" cy="11020582"/>
          </a:xfrm>
          <a:prstGeom prst="rect">
            <a:avLst/>
          </a:prstGeom>
          <a:noFill/>
        </p:spPr>
        <p:txBody>
          <a:bodyPr wrap="square" lIns="46800" tIns="46800" rIns="46800" bIns="46800" rtlCol="0">
            <a:spAutoFit/>
          </a:bodyPr>
          <a:lstStyle/>
          <a:p>
            <a:pPr algn="l">
              <a:spcAft>
                <a:spcPts val="1200"/>
              </a:spcAft>
            </a:pPr>
            <a:r>
              <a:rPr lang="fr-FR" sz="4000" b="1" dirty="0"/>
              <a:t>Risques de perte de carbone de l'écosystème : </a:t>
            </a:r>
          </a:p>
          <a:p>
            <a:pPr marL="571500" indent="-571500" algn="l">
              <a:spcAft>
                <a:spcPts val="1200"/>
              </a:spcAft>
              <a:buFont typeface="Arial" panose="020B0604020202020204" pitchFamily="34" charset="0"/>
              <a:buChar char="•"/>
            </a:pPr>
            <a:r>
              <a:rPr lang="fr-FR" sz="3600" dirty="0"/>
              <a:t>Incendies</a:t>
            </a:r>
          </a:p>
          <a:p>
            <a:pPr marL="571500" indent="-571500" algn="l">
              <a:spcAft>
                <a:spcPts val="1200"/>
              </a:spcAft>
              <a:buFont typeface="Arial" panose="020B0604020202020204" pitchFamily="34" charset="0"/>
              <a:buChar char="•"/>
            </a:pPr>
            <a:r>
              <a:rPr lang="fr-FR" sz="3600" dirty="0"/>
              <a:t>Intensification de l'exploitation des peuplements (éclaircissement à forte intensité et coupe à blanc) pour répondre  à la demande du secteur de la bioéconomie (énergie, construction...)</a:t>
            </a:r>
          </a:p>
          <a:p>
            <a:pPr marL="571500" indent="-571500" algn="l">
              <a:spcAft>
                <a:spcPts val="1200"/>
              </a:spcAft>
              <a:buFont typeface="Arial" panose="020B0604020202020204" pitchFamily="34" charset="0"/>
              <a:buChar char="•"/>
            </a:pPr>
            <a:r>
              <a:rPr lang="fr-FR" sz="3600" dirty="0"/>
              <a:t>Expansion agricole, principale cause de déforestation</a:t>
            </a:r>
          </a:p>
          <a:p>
            <a:pPr marL="622300" algn="l">
              <a:spcAft>
                <a:spcPts val="1200"/>
              </a:spcAft>
            </a:pPr>
            <a:r>
              <a:rPr lang="fr-FR" sz="3200" dirty="0"/>
              <a:t>Les forêts fixent annuellement une part très importante (environ 20 %) des émissions humaines de </a:t>
            </a:r>
            <a:r>
              <a:rPr lang="fr-FR" sz="3200" i="1" dirty="0"/>
              <a:t>CO</a:t>
            </a:r>
            <a:r>
              <a:rPr lang="fr-FR" sz="3200" i="1" baseline="-20000" dirty="0"/>
              <a:t>2</a:t>
            </a:r>
            <a:r>
              <a:rPr lang="fr-FR" sz="3200" dirty="0"/>
              <a:t>, et ce malgré la déforestation en cours, qui réduit d'année en année la surface des forêts sur Terre. Sans la déforestation en cours, la contribution des forêts à la compensation de nos émissions serait encore plus grande. La déforestation contribue ainsi à l'aggravation du réchauffement climatique de deux manières :</a:t>
            </a:r>
          </a:p>
          <a:p>
            <a:pPr marL="1614488" indent="-447675" algn="l">
              <a:spcAft>
                <a:spcPts val="1200"/>
              </a:spcAft>
              <a:buFont typeface="+mj-lt"/>
              <a:buAutoNum type="arabicPeriod"/>
            </a:pPr>
            <a:r>
              <a:rPr lang="fr-FR" sz="3200" dirty="0"/>
              <a:t>En se traduisant par une émission directe de </a:t>
            </a:r>
            <a:r>
              <a:rPr lang="fr-FR" sz="3200" i="1" dirty="0"/>
              <a:t>CO</a:t>
            </a:r>
            <a:r>
              <a:rPr lang="fr-FR" sz="3200" i="1" baseline="-20000" dirty="0"/>
              <a:t>2</a:t>
            </a:r>
            <a:r>
              <a:rPr lang="fr-FR" sz="3200" dirty="0"/>
              <a:t> (brûlage du bois et décomposition de la matière organique du sol ; combustion ou décomposition à plus ou moins long terme des produits du bois issus de la déforestation)</a:t>
            </a:r>
          </a:p>
          <a:p>
            <a:pPr marL="1614488" indent="-447675" algn="l">
              <a:spcAft>
                <a:spcPts val="1200"/>
              </a:spcAft>
              <a:buFont typeface="+mj-lt"/>
              <a:buAutoNum type="arabicPeriod"/>
            </a:pPr>
            <a:r>
              <a:rPr lang="fr-FR" sz="3200" dirty="0"/>
              <a:t>En amoindrissant la surface de forêts à même de prélever du </a:t>
            </a:r>
            <a:r>
              <a:rPr lang="fr-FR" sz="3200" i="1" dirty="0"/>
              <a:t>CO</a:t>
            </a:r>
            <a:r>
              <a:rPr lang="fr-FR" sz="3200" i="1" baseline="-20000" dirty="0"/>
              <a:t>2</a:t>
            </a:r>
            <a:r>
              <a:rPr lang="fr-FR" sz="3200" dirty="0"/>
              <a:t> de l'atmosphère pour le fixer sous forme de matière organique</a:t>
            </a:r>
          </a:p>
          <a:p>
            <a:pPr algn="l"/>
            <a:endParaRPr lang="fr-FR" sz="3600" dirty="0"/>
          </a:p>
        </p:txBody>
      </p:sp>
      <p:pic>
        <p:nvPicPr>
          <p:cNvPr id="7" name="Image 6">
            <a:extLst>
              <a:ext uri="{FF2B5EF4-FFF2-40B4-BE49-F238E27FC236}">
                <a16:creationId xmlns:a16="http://schemas.microsoft.com/office/drawing/2014/main" id="{0408CE94-081B-C0C2-FCB1-8513CC4B5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6990" y="1798287"/>
            <a:ext cx="6645786" cy="9993663"/>
          </a:xfrm>
          <a:prstGeom prst="rect">
            <a:avLst/>
          </a:prstGeom>
        </p:spPr>
      </p:pic>
    </p:spTree>
    <p:extLst>
      <p:ext uri="{BB962C8B-B14F-4D97-AF65-F5344CB8AC3E}">
        <p14:creationId xmlns:p14="http://schemas.microsoft.com/office/powerpoint/2010/main" val="6331064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0A050C-63B8-31E5-B768-B4C57912ED42}"/>
              </a:ext>
            </a:extLst>
          </p:cNvPr>
          <p:cNvSpPr txBox="1"/>
          <p:nvPr/>
        </p:nvSpPr>
        <p:spPr>
          <a:xfrm>
            <a:off x="846000" y="7860903"/>
            <a:ext cx="22856776" cy="4801314"/>
          </a:xfrm>
          <a:prstGeom prst="rect">
            <a:avLst/>
          </a:prstGeom>
          <a:noFill/>
        </p:spPr>
        <p:txBody>
          <a:bodyPr wrap="square">
            <a:spAutoFit/>
          </a:bodyPr>
          <a:lstStyle/>
          <a:p>
            <a:pPr>
              <a:spcAft>
                <a:spcPts val="1200"/>
              </a:spcAft>
            </a:pPr>
            <a:r>
              <a:rPr lang="fr-FR" sz="4000" b="1" dirty="0">
                <a:solidFill>
                  <a:srgbClr val="EE230C"/>
                </a:solidFill>
              </a:rPr>
              <a:t>Des forêts plus vulnérables</a:t>
            </a:r>
          </a:p>
          <a:p>
            <a:pPr marL="571500" indent="-571500" algn="l">
              <a:spcAft>
                <a:spcPts val="1200"/>
              </a:spcAft>
              <a:buFont typeface="Arial" panose="020B0604020202020204" pitchFamily="34" charset="0"/>
              <a:buChar char="•"/>
            </a:pPr>
            <a:r>
              <a:rPr lang="fr-FR" sz="3600" dirty="0"/>
              <a:t>Taux de décomposition de la MO dans le sol accéléré</a:t>
            </a:r>
          </a:p>
          <a:p>
            <a:pPr marL="571500" indent="-571500" algn="l">
              <a:spcAft>
                <a:spcPts val="1200"/>
              </a:spcAft>
              <a:buFont typeface="Arial" panose="020B0604020202020204" pitchFamily="34" charset="0"/>
              <a:buChar char="•"/>
            </a:pPr>
            <a:r>
              <a:rPr lang="fr-FR" sz="3600" dirty="0"/>
              <a:t>Sécheresses accrues et vagues de chaleur</a:t>
            </a:r>
          </a:p>
          <a:p>
            <a:pPr marL="571500" indent="-571500" algn="l">
              <a:spcAft>
                <a:spcPts val="1200"/>
              </a:spcAft>
              <a:buFont typeface="Arial" panose="020B0604020202020204" pitchFamily="34" charset="0"/>
              <a:buChar char="•"/>
            </a:pPr>
            <a:r>
              <a:rPr lang="fr-FR" sz="3600" dirty="0"/>
              <a:t>Prolifération de maladies et d'organismes nuisibles aux forêts</a:t>
            </a:r>
          </a:p>
          <a:p>
            <a:pPr marL="571500" indent="-571500" algn="l">
              <a:spcAft>
                <a:spcPts val="1200"/>
              </a:spcAft>
              <a:buFont typeface="Arial" panose="020B0604020202020204" pitchFamily="34" charset="0"/>
              <a:buChar char="•"/>
            </a:pPr>
            <a:r>
              <a:rPr lang="fr-FR" sz="3600" dirty="0"/>
              <a:t>L'augmentation du stress hydrique peut perturber l'efficacité d'utilisation de l'eau dans les forêts</a:t>
            </a:r>
          </a:p>
          <a:p>
            <a:pPr marL="571500" indent="-571500" algn="l">
              <a:spcAft>
                <a:spcPts val="1200"/>
              </a:spcAft>
              <a:buFont typeface="Arial" panose="020B0604020202020204" pitchFamily="34" charset="0"/>
              <a:buChar char="•"/>
            </a:pPr>
            <a:r>
              <a:rPr lang="fr-FR" sz="3600" dirty="0"/>
              <a:t>Augmentation de la fréquence, de l'intensité et de la durée des incendies (allongement également de la saison des incendies)</a:t>
            </a:r>
          </a:p>
        </p:txBody>
      </p:sp>
      <p:sp>
        <p:nvSpPr>
          <p:cNvPr id="3" name="Titre 2">
            <a:extLst>
              <a:ext uri="{FF2B5EF4-FFF2-40B4-BE49-F238E27FC236}">
                <a16:creationId xmlns:a16="http://schemas.microsoft.com/office/drawing/2014/main" id="{7645FD86-08B1-34B5-4D5C-434A0907F17C}"/>
              </a:ext>
            </a:extLst>
          </p:cNvPr>
          <p:cNvSpPr>
            <a:spLocks noGrp="1"/>
          </p:cNvSpPr>
          <p:nvPr>
            <p:ph type="title"/>
          </p:nvPr>
        </p:nvSpPr>
        <p:spPr/>
        <p:txBody>
          <a:bodyPr/>
          <a:lstStyle/>
          <a:p>
            <a:r>
              <a:rPr lang="fr-FR" dirty="0"/>
              <a:t>Effets du changement climatique sur les écosystèmes forestiers</a:t>
            </a:r>
          </a:p>
        </p:txBody>
      </p:sp>
      <p:sp>
        <p:nvSpPr>
          <p:cNvPr id="2" name="ZoneTexte 1">
            <a:extLst>
              <a:ext uri="{FF2B5EF4-FFF2-40B4-BE49-F238E27FC236}">
                <a16:creationId xmlns:a16="http://schemas.microsoft.com/office/drawing/2014/main" id="{9EE2B3A0-366F-A7E9-FD3C-04F3A0A02C8E}"/>
              </a:ext>
            </a:extLst>
          </p:cNvPr>
          <p:cNvSpPr txBox="1"/>
          <p:nvPr/>
        </p:nvSpPr>
        <p:spPr>
          <a:xfrm>
            <a:off x="846000" y="2160000"/>
            <a:ext cx="12578170" cy="5665270"/>
          </a:xfrm>
          <a:prstGeom prst="rect">
            <a:avLst/>
          </a:prstGeom>
          <a:noFill/>
        </p:spPr>
        <p:txBody>
          <a:bodyPr wrap="square" lIns="46800" tIns="46800" rIns="46800" bIns="46800" rtlCol="0">
            <a:spAutoFit/>
          </a:bodyPr>
          <a:lstStyle/>
          <a:p>
            <a:pPr algn="l">
              <a:spcAft>
                <a:spcPts val="1200"/>
              </a:spcAft>
            </a:pPr>
            <a:r>
              <a:rPr lang="fr-FR" sz="4000" b="1" dirty="0"/>
              <a:t>Effets antagonistes du changement climatique :</a:t>
            </a:r>
          </a:p>
          <a:p>
            <a:pPr>
              <a:spcAft>
                <a:spcPts val="1200"/>
              </a:spcAft>
            </a:pPr>
            <a:r>
              <a:rPr lang="fr-FR" sz="4000" b="1" dirty="0">
                <a:solidFill>
                  <a:srgbClr val="EE230C"/>
                </a:solidFill>
              </a:rPr>
              <a:t>Des forêts qui poussent plus vite </a:t>
            </a:r>
            <a:r>
              <a:rPr lang="fr-FR" sz="4000" b="1" dirty="0"/>
              <a:t> </a:t>
            </a:r>
          </a:p>
          <a:p>
            <a:pPr marL="571500" indent="-571500" algn="l">
              <a:spcAft>
                <a:spcPts val="1200"/>
              </a:spcAft>
              <a:buFont typeface="Arial" panose="020B0604020202020204" pitchFamily="34" charset="0"/>
              <a:buChar char="•"/>
            </a:pPr>
            <a:r>
              <a:rPr lang="fr-FR" sz="3600" b="1" dirty="0"/>
              <a:t>Effets de fertilisation liés à une concentration de </a:t>
            </a:r>
            <a:r>
              <a:rPr lang="fr-FR" sz="3600" b="1" i="1" dirty="0"/>
              <a:t>CO</a:t>
            </a:r>
            <a:r>
              <a:rPr lang="fr-FR" sz="3600" b="1" i="1" baseline="-20000" dirty="0"/>
              <a:t>2</a:t>
            </a:r>
            <a:r>
              <a:rPr lang="fr-FR" sz="3600" b="1" dirty="0"/>
              <a:t> atmosphérique accrue et aux dépôts d'azote (effets anthropogéniques indirects).</a:t>
            </a:r>
            <a:r>
              <a:rPr lang="fr-FR" sz="3600" dirty="0"/>
              <a:t> L'augmentation de la photosynthèse reste limitée par la disponibilité en nutriments et en eau ; réponse différente selon les régions climatiques (importance des co-limitations)</a:t>
            </a:r>
          </a:p>
          <a:p>
            <a:pPr marL="571500" indent="-571500" algn="l">
              <a:spcAft>
                <a:spcPts val="1200"/>
              </a:spcAft>
              <a:buFont typeface="Arial" panose="020B0604020202020204" pitchFamily="34" charset="0"/>
              <a:buChar char="•"/>
            </a:pPr>
            <a:r>
              <a:rPr lang="fr-FR" sz="3600" dirty="0"/>
              <a:t>Allongement de la saison de végétation</a:t>
            </a:r>
          </a:p>
        </p:txBody>
      </p:sp>
      <p:sp>
        <p:nvSpPr>
          <p:cNvPr id="4" name="ZoneTexte 3">
            <a:extLst>
              <a:ext uri="{FF2B5EF4-FFF2-40B4-BE49-F238E27FC236}">
                <a16:creationId xmlns:a16="http://schemas.microsoft.com/office/drawing/2014/main" id="{2203F946-3325-52EB-F3E8-E4F391A20AB1}"/>
              </a:ext>
            </a:extLst>
          </p:cNvPr>
          <p:cNvSpPr txBox="1"/>
          <p:nvPr/>
        </p:nvSpPr>
        <p:spPr>
          <a:xfrm>
            <a:off x="14241294" y="8113825"/>
            <a:ext cx="8209131"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Arbre mort dû à la sécheresse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et au stress hydrique</a:t>
            </a:r>
          </a:p>
        </p:txBody>
      </p:sp>
      <p:sp>
        <p:nvSpPr>
          <p:cNvPr id="5" name="ZoneTexte 4">
            <a:extLst>
              <a:ext uri="{FF2B5EF4-FFF2-40B4-BE49-F238E27FC236}">
                <a16:creationId xmlns:a16="http://schemas.microsoft.com/office/drawing/2014/main" id="{793CA56C-4088-7023-5812-925DB43E410F}"/>
              </a:ext>
            </a:extLst>
          </p:cNvPr>
          <p:cNvSpPr txBox="1"/>
          <p:nvPr/>
        </p:nvSpPr>
        <p:spPr>
          <a:xfrm>
            <a:off x="19245489" y="811382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NICOLAS Bertrand </a:t>
            </a:r>
            <a:endParaRPr lang="fr-FR" sz="1600" dirty="0">
              <a:solidFill>
                <a:schemeClr val="bg1">
                  <a:lumMod val="65000"/>
                </a:schemeClr>
              </a:solidFill>
              <a:cs typeface="Arial" panose="020B0604020202020204" pitchFamily="34" charset="0"/>
            </a:endParaRPr>
          </a:p>
        </p:txBody>
      </p:sp>
      <p:pic>
        <p:nvPicPr>
          <p:cNvPr id="8" name="Image 7">
            <a:extLst>
              <a:ext uri="{FF2B5EF4-FFF2-40B4-BE49-F238E27FC236}">
                <a16:creationId xmlns:a16="http://schemas.microsoft.com/office/drawing/2014/main" id="{EE49694F-E9FB-FC26-A17B-1275AD3FC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1294" y="1798286"/>
            <a:ext cx="9461482" cy="6315539"/>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193C4F-A2E4-E827-00DA-962F15E45B50}"/>
              </a:ext>
            </a:extLst>
          </p:cNvPr>
          <p:cNvSpPr>
            <a:spLocks noGrp="1"/>
          </p:cNvSpPr>
          <p:nvPr>
            <p:ph type="title"/>
          </p:nvPr>
        </p:nvSpPr>
        <p:spPr>
          <a:xfrm>
            <a:off x="1080000" y="216000"/>
            <a:ext cx="17933836" cy="871226"/>
          </a:xfrm>
        </p:spPr>
        <p:txBody>
          <a:bodyPr/>
          <a:lstStyle/>
          <a:p>
            <a:r>
              <a:rPr lang="fr-FR" dirty="0"/>
              <a:t>GLOSSAIRE</a:t>
            </a:r>
            <a:r>
              <a:rPr lang="fr-FR" sz="4000" dirty="0"/>
              <a:t> / </a:t>
            </a:r>
            <a:r>
              <a:rPr lang="fr-FR" sz="4000" dirty="0">
                <a:ln w="19050">
                  <a:solidFill>
                    <a:schemeClr val="bg1"/>
                  </a:solidFill>
                </a:ln>
                <a:noFill/>
              </a:rPr>
              <a:t>FORÊTS</a:t>
            </a:r>
            <a:endParaRPr lang="fr-FR" sz="4000" dirty="0"/>
          </a:p>
        </p:txBody>
      </p:sp>
      <p:sp>
        <p:nvSpPr>
          <p:cNvPr id="2" name="ZoneTexte 1">
            <a:extLst>
              <a:ext uri="{FF2B5EF4-FFF2-40B4-BE49-F238E27FC236}">
                <a16:creationId xmlns:a16="http://schemas.microsoft.com/office/drawing/2014/main" id="{70F46A0E-3771-116B-1603-2491CEF8B979}"/>
              </a:ext>
            </a:extLst>
          </p:cNvPr>
          <p:cNvSpPr txBox="1"/>
          <p:nvPr/>
        </p:nvSpPr>
        <p:spPr>
          <a:xfrm>
            <a:off x="1116000" y="6162304"/>
            <a:ext cx="3287713" cy="1579112"/>
          </a:xfrm>
          <a:prstGeom prst="rect">
            <a:avLst/>
          </a:prstGeom>
          <a:noFill/>
        </p:spPr>
        <p:txBody>
          <a:bodyPr wrap="square" lIns="50400" tIns="50400" rIns="50400" bIns="50400" rtlCol="0">
            <a:spAutoFit/>
          </a:bodyPr>
          <a:lstStyle/>
          <a:p>
            <a:pPr algn="ctr">
              <a:defRPr sz="2700" b="1">
                <a:solidFill>
                  <a:srgbClr val="000000"/>
                </a:solidFill>
              </a:defRPr>
            </a:pPr>
            <a:r>
              <a:rPr lang="fr-FR" sz="2400" b="0" dirty="0">
                <a:latin typeface="Marianne" panose="02000000000000000000" pitchFamily="50" charset="0"/>
                <a:cs typeface="Arial" panose="020B0604020202020204" pitchFamily="34" charset="0"/>
              </a:rPr>
              <a:t>Groupe d'Experts Intergouvernemental sur l'Évolution du Climat</a:t>
            </a:r>
          </a:p>
        </p:txBody>
      </p:sp>
      <p:sp>
        <p:nvSpPr>
          <p:cNvPr id="3" name="ZoneTexte 2">
            <a:extLst>
              <a:ext uri="{FF2B5EF4-FFF2-40B4-BE49-F238E27FC236}">
                <a16:creationId xmlns:a16="http://schemas.microsoft.com/office/drawing/2014/main" id="{3BC26029-F2F4-B775-83FB-23D5B6C77913}"/>
              </a:ext>
            </a:extLst>
          </p:cNvPr>
          <p:cNvSpPr txBox="1"/>
          <p:nvPr/>
        </p:nvSpPr>
        <p:spPr>
          <a:xfrm>
            <a:off x="5173571" y="6162304"/>
            <a:ext cx="2903077" cy="1209780"/>
          </a:xfrm>
          <a:prstGeom prst="rect">
            <a:avLst/>
          </a:prstGeom>
          <a:noFill/>
        </p:spPr>
        <p:txBody>
          <a:bodyPr wrap="square" lIns="50400" tIns="50400" rIns="50400" bIns="50400" rtlCol="0">
            <a:spAutoFit/>
          </a:bodyPr>
          <a:lstStyle/>
          <a:p>
            <a:pPr algn="ctr"/>
            <a:r>
              <a:rPr lang="fr-FR" sz="2400" dirty="0">
                <a:solidFill>
                  <a:srgbClr val="000000"/>
                </a:solidFill>
                <a:latin typeface="Marianne" panose="02000000000000000000" pitchFamily="50" charset="0"/>
                <a:cs typeface="Arial" panose="020B0604020202020204" pitchFamily="34" charset="0"/>
              </a:rPr>
              <a:t>Intergovernmental Panel on Climate Change</a:t>
            </a:r>
          </a:p>
        </p:txBody>
      </p:sp>
      <p:sp>
        <p:nvSpPr>
          <p:cNvPr id="5" name="ZoneTexte 4">
            <a:extLst>
              <a:ext uri="{FF2B5EF4-FFF2-40B4-BE49-F238E27FC236}">
                <a16:creationId xmlns:a16="http://schemas.microsoft.com/office/drawing/2014/main" id="{71502ADE-531C-95A9-E5A6-D95DCE7DC131}"/>
              </a:ext>
            </a:extLst>
          </p:cNvPr>
          <p:cNvSpPr txBox="1"/>
          <p:nvPr/>
        </p:nvSpPr>
        <p:spPr>
          <a:xfrm>
            <a:off x="1059835" y="1620000"/>
            <a:ext cx="7232343" cy="4739759"/>
          </a:xfrm>
          <a:prstGeom prst="rect">
            <a:avLst/>
          </a:prstGeom>
          <a:noFill/>
        </p:spPr>
        <p:txBody>
          <a:bodyPr wrap="square" lIns="50400" tIns="50400" rIns="50400" bIns="50400">
            <a:spAutoFit/>
          </a:bodyPr>
          <a:lstStyle/>
          <a:p>
            <a:pPr defTabSz="1162050">
              <a:lnSpc>
                <a:spcPct val="120000"/>
              </a:lnSpc>
            </a:pPr>
            <a:r>
              <a:rPr lang="fr-FR" sz="4000" b="1" dirty="0">
                <a:cs typeface="Arial" panose="020B0604020202020204" pitchFamily="34" charset="0"/>
              </a:rPr>
              <a:t>1 Gt	= 1 milliard de tonnes</a:t>
            </a:r>
          </a:p>
          <a:p>
            <a:pPr defTabSz="1162050"/>
            <a:r>
              <a:rPr lang="fr-FR" sz="4000" b="1" dirty="0">
                <a:cs typeface="Arial" panose="020B0604020202020204" pitchFamily="34" charset="0"/>
              </a:rPr>
              <a:t>	= 10</a:t>
            </a:r>
            <a:r>
              <a:rPr lang="fr-FR" sz="4000" b="1" baseline="30000" dirty="0">
                <a:cs typeface="Arial" panose="020B0604020202020204" pitchFamily="34" charset="0"/>
              </a:rPr>
              <a:t>9</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1 Pg C</a:t>
            </a:r>
          </a:p>
          <a:p>
            <a:pPr>
              <a:lnSpc>
                <a:spcPct val="120000"/>
              </a:lnSpc>
            </a:pPr>
            <a:r>
              <a:rPr lang="fr-FR" sz="4000" b="1" dirty="0">
                <a:cs typeface="Arial" panose="020B0604020202020204" pitchFamily="34" charset="0"/>
              </a:rPr>
              <a:t>1 Mt = 10</a:t>
            </a:r>
            <a:r>
              <a:rPr lang="fr-FR" sz="4000" b="1" baseline="30000" dirty="0">
                <a:cs typeface="Arial" panose="020B0604020202020204" pitchFamily="34" charset="0"/>
              </a:rPr>
              <a:t>6</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3,666 Gt CO</a:t>
            </a:r>
            <a:r>
              <a:rPr lang="fr-FR" sz="4000" b="1" baseline="-25000" dirty="0">
                <a:cs typeface="Arial" panose="020B0604020202020204" pitchFamily="34" charset="0"/>
              </a:rPr>
              <a:t>2</a:t>
            </a:r>
          </a:p>
          <a:p>
            <a:pPr defTabSz="1076325">
              <a:spcBef>
                <a:spcPts val="3200"/>
              </a:spcBef>
              <a:tabLst>
                <a:tab pos="1612900" algn="ctr"/>
                <a:tab pos="3587750" algn="ctr"/>
                <a:tab pos="5465763" algn="ctr"/>
              </a:tabLst>
            </a:pPr>
            <a:r>
              <a:rPr lang="fr-FR" sz="4000" dirty="0">
                <a:cs typeface="Arial" panose="020B0604020202020204" pitchFamily="34" charset="0"/>
              </a:rPr>
              <a:t>	GIEC	=	IPCC</a:t>
            </a:r>
          </a:p>
        </p:txBody>
      </p:sp>
      <p:sp>
        <p:nvSpPr>
          <p:cNvPr id="8" name="ZoneTexte 7">
            <a:extLst>
              <a:ext uri="{FF2B5EF4-FFF2-40B4-BE49-F238E27FC236}">
                <a16:creationId xmlns:a16="http://schemas.microsoft.com/office/drawing/2014/main" id="{FF9E5FD9-7878-D60C-58CA-C8763B7B3E0F}"/>
              </a:ext>
            </a:extLst>
          </p:cNvPr>
          <p:cNvSpPr txBox="1"/>
          <p:nvPr/>
        </p:nvSpPr>
        <p:spPr>
          <a:xfrm>
            <a:off x="1080000" y="8143698"/>
            <a:ext cx="7000513" cy="4818884"/>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GES</a:t>
            </a:r>
            <a:r>
              <a:rPr lang="fr-FR" sz="3200" dirty="0">
                <a:cs typeface="Arial" panose="020B0604020202020204" pitchFamily="34" charset="0"/>
              </a:rPr>
              <a:t> (Gaz à Effet de Serre) : </a:t>
            </a:r>
            <a:r>
              <a:rPr lang="fr-FR" sz="2500" dirty="0">
                <a:cs typeface="Arial" panose="020B0604020202020204" pitchFamily="34" charset="0"/>
              </a:rPr>
              <a:t>constituants gazeux de l'atmosphère, à la fois naturels et anthropiques, qui absorbent des radiations à des longueurs d'onde spécifiques dans le spectre infrarouge émis par la surface de la Terre, l'atmosphère elle-même, et par les nuages. Cette propriété cause l'effet de serre. Les principaux GES dans l</a:t>
            </a:r>
            <a:r>
              <a:rPr lang="fr-FR" sz="2400" dirty="0">
                <a:cs typeface="Arial" panose="020B0604020202020204" pitchFamily="34" charset="0"/>
              </a:rPr>
              <a:t>'</a:t>
            </a:r>
            <a:r>
              <a:rPr lang="fr-FR" sz="2500" dirty="0">
                <a:cs typeface="Arial" panose="020B0604020202020204" pitchFamily="34" charset="0"/>
              </a:rPr>
              <a:t>atmosphère de la Terre sont l'eau (</a:t>
            </a:r>
            <a:r>
              <a:rPr lang="fr-FR" sz="2500" i="1" dirty="0">
                <a:cs typeface="Arial" panose="020B0604020202020204" pitchFamily="34" charset="0"/>
              </a:rPr>
              <a:t>H</a:t>
            </a:r>
            <a:r>
              <a:rPr lang="fr-FR" sz="2500" i="1" baseline="-25000" dirty="0">
                <a:cs typeface="Arial" panose="020B0604020202020204" pitchFamily="34" charset="0"/>
              </a:rPr>
              <a:t>2</a:t>
            </a:r>
            <a:r>
              <a:rPr lang="fr-FR" sz="2500" i="1" dirty="0">
                <a:cs typeface="Arial" panose="020B0604020202020204" pitchFamily="34" charset="0"/>
              </a:rPr>
              <a:t>O</a:t>
            </a:r>
            <a:r>
              <a:rPr lang="fr-FR" sz="2500" dirty="0">
                <a:cs typeface="Arial" panose="020B0604020202020204" pitchFamily="34" charset="0"/>
              </a:rPr>
              <a:t>), le dioxyde de carbone (</a:t>
            </a:r>
            <a:r>
              <a:rPr lang="fr-FR" sz="2500" i="1" dirty="0">
                <a:cs typeface="Arial" panose="020B0604020202020204" pitchFamily="34" charset="0"/>
              </a:rPr>
              <a:t>CO</a:t>
            </a:r>
            <a:r>
              <a:rPr lang="fr-FR" sz="2500" i="1" baseline="-25000" dirty="0">
                <a:cs typeface="Arial" panose="020B0604020202020204" pitchFamily="34" charset="0"/>
              </a:rPr>
              <a:t>2 </a:t>
            </a:r>
            <a:r>
              <a:rPr lang="fr-FR" sz="2500" dirty="0">
                <a:cs typeface="Arial" panose="020B0604020202020204" pitchFamily="34" charset="0"/>
              </a:rPr>
              <a:t>), le protoxyde d'azote (</a:t>
            </a:r>
            <a:r>
              <a:rPr lang="fr-FR" sz="2500" i="1" dirty="0">
                <a:cs typeface="Arial" panose="020B0604020202020204" pitchFamily="34" charset="0"/>
              </a:rPr>
              <a:t>N</a:t>
            </a:r>
            <a:r>
              <a:rPr lang="fr-FR" sz="2500" i="1" baseline="-25000" dirty="0">
                <a:cs typeface="Arial" panose="020B0604020202020204" pitchFamily="34" charset="0"/>
              </a:rPr>
              <a:t>2</a:t>
            </a:r>
            <a:r>
              <a:rPr lang="fr-FR" sz="2500" i="1" dirty="0">
                <a:cs typeface="Arial" panose="020B0604020202020204" pitchFamily="34" charset="0"/>
              </a:rPr>
              <a:t>O</a:t>
            </a:r>
            <a:r>
              <a:rPr lang="fr-FR" sz="2500" dirty="0">
                <a:cs typeface="Arial" panose="020B0604020202020204" pitchFamily="34" charset="0"/>
              </a:rPr>
              <a:t>), le méthane (</a:t>
            </a:r>
            <a:r>
              <a:rPr lang="fr-FR" sz="2500" i="1" dirty="0">
                <a:cs typeface="Arial" panose="020B0604020202020204" pitchFamily="34" charset="0"/>
              </a:rPr>
              <a:t>CH</a:t>
            </a:r>
            <a:r>
              <a:rPr lang="fr-FR" sz="2500" i="1" baseline="-25000" dirty="0">
                <a:cs typeface="Arial" panose="020B0604020202020204" pitchFamily="34" charset="0"/>
              </a:rPr>
              <a:t>4</a:t>
            </a:r>
            <a:r>
              <a:rPr lang="fr-FR" sz="2500" dirty="0">
                <a:cs typeface="Arial" panose="020B0604020202020204" pitchFamily="34" charset="0"/>
              </a:rPr>
              <a:t>) et l'ozone (</a:t>
            </a:r>
            <a:r>
              <a:rPr lang="fr-FR" sz="2500" i="1" dirty="0">
                <a:cs typeface="Arial" panose="020B0604020202020204" pitchFamily="34" charset="0"/>
              </a:rPr>
              <a:t>O</a:t>
            </a:r>
            <a:r>
              <a:rPr lang="fr-FR" sz="2500" i="1" baseline="-25000" dirty="0">
                <a:cs typeface="Arial" panose="020B0604020202020204" pitchFamily="34" charset="0"/>
              </a:rPr>
              <a:t>3</a:t>
            </a:r>
            <a:r>
              <a:rPr lang="fr-FR" sz="2500" dirty="0">
                <a:cs typeface="Arial" panose="020B0604020202020204" pitchFamily="34" charset="0"/>
              </a:rPr>
              <a:t>).</a:t>
            </a:r>
          </a:p>
        </p:txBody>
      </p:sp>
      <p:sp>
        <p:nvSpPr>
          <p:cNvPr id="11" name="ZoneTexte 10">
            <a:extLst>
              <a:ext uri="{FF2B5EF4-FFF2-40B4-BE49-F238E27FC236}">
                <a16:creationId xmlns:a16="http://schemas.microsoft.com/office/drawing/2014/main" id="{450CE2E9-059D-3C0C-763D-7BB0B4EA488D}"/>
              </a:ext>
            </a:extLst>
          </p:cNvPr>
          <p:cNvSpPr txBox="1"/>
          <p:nvPr/>
        </p:nvSpPr>
        <p:spPr>
          <a:xfrm>
            <a:off x="8823822" y="1620000"/>
            <a:ext cx="6253839" cy="11528413"/>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NPP</a:t>
            </a:r>
            <a:r>
              <a:rPr lang="fr-FR" sz="3200" dirty="0">
                <a:cs typeface="Arial" panose="020B0604020202020204" pitchFamily="34" charset="0"/>
              </a:rPr>
              <a:t> : </a:t>
            </a:r>
            <a:r>
              <a:rPr lang="fr-FR" sz="2500" dirty="0">
                <a:cs typeface="Arial" panose="020B0604020202020204" pitchFamily="34" charset="0"/>
              </a:rPr>
              <a:t>Net Primary Production (Production Primaire Nette) : caractéristique fondamentale d'un écosystème, exprimant </a:t>
            </a:r>
            <a:r>
              <a:rPr lang="fr-FR" sz="2500" b="1" dirty="0">
                <a:cs typeface="Arial" panose="020B0604020202020204" pitchFamily="34" charset="0"/>
              </a:rPr>
              <a:t>la conversion de dioxyde de carbone en biomasse via la photosynthèse, une fois la respiration des plantes déduite</a:t>
            </a:r>
            <a:r>
              <a:rPr lang="fr-FR" sz="2500" dirty="0">
                <a:cs typeface="Arial" panose="020B0604020202020204" pitchFamily="34" charset="0"/>
              </a:rPr>
              <a:t>. Il s'agit de la quantité de matière organique produite par les plantes dans un écosystème sur une période donnée. Elle s'exprime typiquement en tonnes de carbone par hectare par année</a:t>
            </a:r>
            <a:r>
              <a:rPr lang="fr-FR" sz="2400" dirty="0">
                <a:cs typeface="Arial" panose="020B0604020202020204" pitchFamily="34" charset="0"/>
              </a:rPr>
              <a:t> </a:t>
            </a:r>
            <a:r>
              <a:rPr lang="fr-FR" sz="2400" dirty="0">
                <a:solidFill>
                  <a:schemeClr val="bg1">
                    <a:lumMod val="65000"/>
                  </a:schemeClr>
                </a:solidFill>
                <a:latin typeface="+mj-lt"/>
                <a:cs typeface="Arial" panose="020B0604020202020204" pitchFamily="34" charset="0"/>
              </a:rPr>
              <a:t>(FAO)</a:t>
            </a:r>
            <a:r>
              <a:rPr lang="fr-FR" sz="2700" dirty="0">
                <a:solidFill>
                  <a:schemeClr val="bg1">
                    <a:lumMod val="65000"/>
                  </a:schemeClr>
                </a:solidFill>
                <a:latin typeface="+mj-lt"/>
                <a:cs typeface="Arial" panose="020B0604020202020204" pitchFamily="34" charset="0"/>
              </a:rPr>
              <a:t>.</a:t>
            </a:r>
            <a:endParaRPr lang="fr-FR" sz="2700" dirty="0">
              <a:cs typeface="Arial" panose="020B0604020202020204" pitchFamily="34" charset="0"/>
            </a:endParaRPr>
          </a:p>
          <a:p>
            <a:pPr algn="l"/>
            <a:endParaRPr lang="fr-FR" sz="2500" dirty="0">
              <a:cs typeface="Arial" panose="020B0604020202020204" pitchFamily="34" charset="0"/>
            </a:endParaRPr>
          </a:p>
          <a:p>
            <a:pPr algn="l"/>
            <a:r>
              <a:rPr lang="fr-FR" sz="3200" b="1" dirty="0">
                <a:cs typeface="Arial" panose="020B0604020202020204" pitchFamily="34" charset="0"/>
              </a:rPr>
              <a:t>NEP </a:t>
            </a:r>
            <a:r>
              <a:rPr lang="fr-FR" sz="3200" dirty="0">
                <a:cs typeface="Arial" panose="020B0604020202020204" pitchFamily="34" charset="0"/>
              </a:rPr>
              <a:t>: </a:t>
            </a:r>
            <a:r>
              <a:rPr lang="fr-FR" sz="2500" dirty="0">
                <a:cs typeface="Arial" panose="020B0604020202020204" pitchFamily="34" charset="0"/>
              </a:rPr>
              <a:t>Net Ecosystem Production (Production Nette de l'Écosystème) : quantité de NPP qui reste dans l'écosystème, une fois la respiration des microorganismes et animaux déduite. En d'autres termes, il s'agit de la production primaire brute à laquelle on soustrait la respiration autotrophe (plantes) et hétérotrophe (microorganismes et animaux). Lorsqu'elle est positive, elle exprime la quantité de carbone soustraite à l'atmosphère par l'écosystème pendant une période donnée. Elle s'exprime typiquement en tonnes de carbone par hectare par année </a:t>
            </a:r>
            <a:r>
              <a:rPr lang="fr-FR" sz="2400" dirty="0">
                <a:solidFill>
                  <a:schemeClr val="bg1">
                    <a:lumMod val="65000"/>
                  </a:schemeClr>
                </a:solidFill>
                <a:latin typeface="+mj-lt"/>
                <a:cs typeface="Arial" panose="020B0604020202020204" pitchFamily="34" charset="0"/>
              </a:rPr>
              <a:t>(IPBES)</a:t>
            </a:r>
            <a:r>
              <a:rPr lang="fr-FR" sz="2700" dirty="0">
                <a:solidFill>
                  <a:schemeClr val="bg1">
                    <a:lumMod val="65000"/>
                  </a:schemeClr>
                </a:solidFill>
                <a:latin typeface="+mj-lt"/>
                <a:cs typeface="Arial" panose="020B0604020202020204" pitchFamily="34" charset="0"/>
              </a:rPr>
              <a:t>.</a:t>
            </a:r>
          </a:p>
        </p:txBody>
      </p:sp>
      <p:sp>
        <p:nvSpPr>
          <p:cNvPr id="6" name="ZoneTexte 5">
            <a:extLst>
              <a:ext uri="{FF2B5EF4-FFF2-40B4-BE49-F238E27FC236}">
                <a16:creationId xmlns:a16="http://schemas.microsoft.com/office/drawing/2014/main" id="{F413636E-9DDA-6B45-E65E-50D2685C14E3}"/>
              </a:ext>
            </a:extLst>
          </p:cNvPr>
          <p:cNvSpPr txBox="1"/>
          <p:nvPr/>
        </p:nvSpPr>
        <p:spPr>
          <a:xfrm>
            <a:off x="15735385" y="1619999"/>
            <a:ext cx="8426642" cy="11051360"/>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Carbone Organique du Sol (COS) </a:t>
            </a:r>
            <a:r>
              <a:rPr lang="fr-FR" sz="3200" dirty="0">
                <a:cs typeface="Arial" panose="020B0604020202020204" pitchFamily="34" charset="0"/>
              </a:rPr>
              <a:t>: </a:t>
            </a:r>
            <a:r>
              <a:rPr lang="fr-FR" sz="2500" b="0" dirty="0"/>
              <a:t>carbone stocké dans la matière organique du sol. Crucial pour la santé, et la fertilité du sol et autres services écosystémiques, notamment la production de nourriture</a:t>
            </a:r>
            <a:r>
              <a:rPr lang="fr-FR" sz="2500" dirty="0">
                <a:cs typeface="Arial" panose="020B0604020202020204" pitchFamily="34" charset="0"/>
              </a:rPr>
              <a:t> </a:t>
            </a:r>
            <a:r>
              <a:rPr lang="fr-FR" sz="2400" dirty="0">
                <a:solidFill>
                  <a:schemeClr val="bg1">
                    <a:lumMod val="65000"/>
                  </a:schemeClr>
                </a:solidFill>
                <a:latin typeface="+mj-lt"/>
                <a:cs typeface="Arial" panose="020B0604020202020204" pitchFamily="34" charset="0"/>
              </a:rPr>
              <a:t>(FAO)</a:t>
            </a:r>
            <a:r>
              <a:rPr lang="fr-FR" sz="2700" dirty="0">
                <a:solidFill>
                  <a:schemeClr val="bg1">
                    <a:lumMod val="65000"/>
                  </a:schemeClr>
                </a:solidFill>
                <a:latin typeface="+mj-lt"/>
                <a:cs typeface="Arial" panose="020B0604020202020204" pitchFamily="34" charset="0"/>
              </a:rPr>
              <a:t>.</a:t>
            </a:r>
          </a:p>
          <a:p>
            <a:pPr algn="l"/>
            <a:endParaRPr lang="fr-FR" sz="2500" dirty="0">
              <a:solidFill>
                <a:schemeClr val="bg1">
                  <a:lumMod val="65000"/>
                </a:schemeClr>
              </a:solidFill>
              <a:latin typeface="+mj-lt"/>
              <a:cs typeface="Arial" panose="020B0604020202020204" pitchFamily="34" charset="0"/>
            </a:endParaRPr>
          </a:p>
          <a:p>
            <a:r>
              <a:rPr lang="fr-FR" sz="3200" b="1" dirty="0">
                <a:cs typeface="Arial" panose="020B0604020202020204" pitchFamily="34" charset="0"/>
              </a:rPr>
              <a:t>Matière organique du sol </a:t>
            </a:r>
            <a:r>
              <a:rPr lang="fr-FR" sz="3200" dirty="0">
                <a:cs typeface="Arial" panose="020B0604020202020204" pitchFamily="34" charset="0"/>
              </a:rPr>
              <a:t>: </a:t>
            </a:r>
            <a:r>
              <a:rPr lang="fr-FR" sz="2500" dirty="0">
                <a:cs typeface="Arial" panose="020B0604020202020204" pitchFamily="34" charset="0"/>
              </a:rPr>
              <a:t>tout matériau produit initialement par des organismes vivants (plantes ou animaux), qui retourne dans le sol et suit le processus de décomposition. </a:t>
            </a:r>
            <a:r>
              <a:rPr lang="fr-FR" sz="2500" b="1" dirty="0">
                <a:cs typeface="Arial" panose="020B0604020202020204" pitchFamily="34" charset="0"/>
              </a:rPr>
              <a:t>À un temps t, il s'agit d'une gamme de matières allant des tissus originaux et intacts issus de plantes et d'animaux, au mélange de matières substantiellement décomposées </a:t>
            </a:r>
            <a:r>
              <a:rPr lang="fr-FR" sz="2400" dirty="0">
                <a:solidFill>
                  <a:schemeClr val="bg1">
                    <a:lumMod val="65000"/>
                  </a:schemeClr>
                </a:solidFill>
                <a:latin typeface="+mj-lt"/>
                <a:cs typeface="Arial" panose="020B0604020202020204" pitchFamily="34" charset="0"/>
              </a:rPr>
              <a:t>(FAO).</a:t>
            </a:r>
          </a:p>
          <a:p>
            <a:pPr algn="l"/>
            <a:endParaRPr lang="fr-FR" sz="2500" dirty="0">
              <a:cs typeface="Arial" panose="020B0604020202020204" pitchFamily="34" charset="0"/>
            </a:endParaRPr>
          </a:p>
          <a:p>
            <a:r>
              <a:rPr lang="fr-FR" sz="3200" b="1" dirty="0">
                <a:cs typeface="Arial" panose="020B0604020202020204" pitchFamily="34" charset="0"/>
              </a:rPr>
              <a:t>Respiration hétérotrophe des microorganismes </a:t>
            </a:r>
            <a:r>
              <a:rPr lang="fr-FR" sz="3200" dirty="0">
                <a:cs typeface="Arial" panose="020B0604020202020204" pitchFamily="34" charset="0"/>
              </a:rPr>
              <a:t>: </a:t>
            </a:r>
            <a:r>
              <a:rPr lang="fr-FR" sz="2500" b="0" dirty="0"/>
              <a:t>résulte de la minéralisation de la matière organique par les microorganismes, dans lesquelles les composés organiques sont oxydés en dioxyde de carbone et en eau, avec simultanément un prélèvement l'oxygène pour les microorganismes aérobies. Paramètre utilisé pour quantifier l'activité microbienne dans les sols.</a:t>
            </a:r>
            <a:endParaRPr lang="fr-FR" sz="2500" dirty="0">
              <a:cs typeface="Arial" panose="020B0604020202020204" pitchFamily="34" charset="0"/>
            </a:endParaRPr>
          </a:p>
          <a:p>
            <a:pPr algn="l"/>
            <a:endParaRPr lang="fr-FR" sz="2500" dirty="0">
              <a:cs typeface="Arial" panose="020B0604020202020204" pitchFamily="34" charset="0"/>
            </a:endParaRPr>
          </a:p>
          <a:p>
            <a:pPr algn="l"/>
            <a:r>
              <a:rPr lang="fr-FR" sz="3200" b="1" dirty="0">
                <a:cs typeface="Arial" panose="020B0604020202020204" pitchFamily="34" charset="0"/>
              </a:rPr>
              <a:t>Litière</a:t>
            </a:r>
            <a:r>
              <a:rPr lang="fr-FR" sz="3200" dirty="0">
                <a:cs typeface="Arial" panose="020B0604020202020204" pitchFamily="34" charset="0"/>
              </a:rPr>
              <a:t> : </a:t>
            </a:r>
            <a:r>
              <a:rPr lang="fr-FR" sz="2500" spc="-50" dirty="0">
                <a:cs typeface="Arial" panose="020B0604020202020204" pitchFamily="34" charset="0"/>
              </a:rPr>
              <a:t>toute </a:t>
            </a:r>
            <a:r>
              <a:rPr lang="fr-FR" sz="2500" b="1" spc="-50" dirty="0">
                <a:cs typeface="Arial" panose="020B0604020202020204" pitchFamily="34" charset="0"/>
              </a:rPr>
              <a:t>biomasse non vivante</a:t>
            </a:r>
            <a:r>
              <a:rPr lang="fr-FR" sz="2500" spc="-50" dirty="0">
                <a:cs typeface="Arial" panose="020B0604020202020204" pitchFamily="34" charset="0"/>
              </a:rPr>
              <a:t> avec un diamètre inférieur au diamètre minimal pour le bois mort (c'est-à-dire 10 cm) qui repose sur le sol minéral ou organique dans des états de décomposition variés </a:t>
            </a:r>
            <a:r>
              <a:rPr lang="fr-FR" sz="2400" spc="-50" dirty="0">
                <a:solidFill>
                  <a:schemeClr val="bg1">
                    <a:lumMod val="65000"/>
                  </a:schemeClr>
                </a:solidFill>
                <a:latin typeface="+mj-lt"/>
                <a:cs typeface="Arial" panose="020B0604020202020204" pitchFamily="34" charset="0"/>
              </a:rPr>
              <a:t>(FAO).</a:t>
            </a:r>
          </a:p>
        </p:txBody>
      </p:sp>
    </p:spTree>
    <p:extLst>
      <p:ext uri="{BB962C8B-B14F-4D97-AF65-F5344CB8AC3E}">
        <p14:creationId xmlns:p14="http://schemas.microsoft.com/office/powerpoint/2010/main" val="4098546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C7B03-1B73-5C0F-619E-E66259CBE50E}"/>
              </a:ext>
            </a:extLst>
          </p:cNvPr>
          <p:cNvSpPr>
            <a:spLocks noGrp="1"/>
          </p:cNvSpPr>
          <p:nvPr>
            <p:ph type="title"/>
          </p:nvPr>
        </p:nvSpPr>
        <p:spPr>
          <a:xfrm>
            <a:off x="6081488" y="5989201"/>
            <a:ext cx="12236329" cy="2275041"/>
          </a:xfrm>
        </p:spPr>
        <p:txBody>
          <a:bodyPr wrap="square">
            <a:spAutoFit/>
          </a:bodyPr>
          <a:lstStyle/>
          <a:p>
            <a:pPr>
              <a:buFont typeface="+mj-lt"/>
              <a:buAutoNum type="arabicPeriod" startAt="5"/>
            </a:pPr>
            <a:r>
              <a:rPr lang="fr-FR" dirty="0"/>
              <a:t>Leviers d'action pour STOCKER LE carbone DANS LES FORÊTS</a:t>
            </a:r>
          </a:p>
        </p:txBody>
      </p:sp>
    </p:spTree>
    <p:extLst>
      <p:ext uri="{BB962C8B-B14F-4D97-AF65-F5344CB8AC3E}">
        <p14:creationId xmlns:p14="http://schemas.microsoft.com/office/powerpoint/2010/main" val="17445524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7FEB21D-816C-90BE-4BF8-EF78D58308F6}"/>
              </a:ext>
            </a:extLst>
          </p:cNvPr>
          <p:cNvSpPr>
            <a:spLocks noGrp="1"/>
          </p:cNvSpPr>
          <p:nvPr>
            <p:ph type="title"/>
          </p:nvPr>
        </p:nvSpPr>
        <p:spPr>
          <a:xfrm>
            <a:off x="1905000" y="205650"/>
            <a:ext cx="21202650" cy="863531"/>
          </a:xfrm>
        </p:spPr>
        <p:txBody>
          <a:bodyPr/>
          <a:lstStyle/>
          <a:p>
            <a:r>
              <a:rPr lang="fr-FR" dirty="0"/>
              <a:t>Les forêts dans la SNBC (Stratégie Nationale Bas Carbone)</a:t>
            </a:r>
          </a:p>
        </p:txBody>
      </p:sp>
      <p:sp>
        <p:nvSpPr>
          <p:cNvPr id="44" name="ZoneTexte 43">
            <a:extLst>
              <a:ext uri="{FF2B5EF4-FFF2-40B4-BE49-F238E27FC236}">
                <a16:creationId xmlns:a16="http://schemas.microsoft.com/office/drawing/2014/main" id="{42E4BBAD-1DED-855F-4440-7D2C44C6D5A4}"/>
              </a:ext>
            </a:extLst>
          </p:cNvPr>
          <p:cNvSpPr txBox="1"/>
          <p:nvPr/>
        </p:nvSpPr>
        <p:spPr>
          <a:xfrm>
            <a:off x="720000" y="8370239"/>
            <a:ext cx="13480846" cy="3054492"/>
          </a:xfrm>
          <a:prstGeom prst="roundRect">
            <a:avLst>
              <a:gd name="adj" fmla="val 17914"/>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Les forêts françaises sont en </a:t>
            </a:r>
            <a:r>
              <a:rPr lang="fr-FR" sz="3600" b="1" dirty="0"/>
              <a:t>perte de vitesse concernant le stockage du carbone</a:t>
            </a:r>
            <a:r>
              <a:rPr lang="fr-FR" sz="3600" dirty="0"/>
              <a:t> : le flux de stockage a été divisé par 2 en 10 ans (données CITEPA), notamment du fait de la hausse de mortalité.</a:t>
            </a:r>
          </a:p>
        </p:txBody>
      </p:sp>
      <p:sp>
        <p:nvSpPr>
          <p:cNvPr id="2" name="ZoneTexte 1">
            <a:extLst>
              <a:ext uri="{FF2B5EF4-FFF2-40B4-BE49-F238E27FC236}">
                <a16:creationId xmlns:a16="http://schemas.microsoft.com/office/drawing/2014/main" id="{8F214206-05E4-2D12-0402-9BD3AD1FCCBB}"/>
              </a:ext>
            </a:extLst>
          </p:cNvPr>
          <p:cNvSpPr txBox="1"/>
          <p:nvPr/>
        </p:nvSpPr>
        <p:spPr>
          <a:xfrm>
            <a:off x="846000" y="2160000"/>
            <a:ext cx="14309694" cy="5388271"/>
          </a:xfrm>
          <a:prstGeom prst="rect">
            <a:avLst/>
          </a:prstGeom>
          <a:noFill/>
        </p:spPr>
        <p:txBody>
          <a:bodyPr wrap="square" lIns="46800" tIns="46800" rIns="46800" bIns="46800" rtlCol="0">
            <a:spAutoFit/>
          </a:bodyPr>
          <a:lstStyle/>
          <a:p>
            <a:pPr algn="l">
              <a:spcAft>
                <a:spcPts val="1200"/>
              </a:spcAft>
            </a:pPr>
            <a:r>
              <a:rPr lang="fr-FR" sz="3600" dirty="0"/>
              <a:t>« La filière forêt-bois est un pilier de la croissance verte française. Elle permet de compenser environ 20 % des émissions françaises de </a:t>
            </a:r>
            <a:r>
              <a:rPr lang="fr-FR" sz="3600" i="1" dirty="0"/>
              <a:t>CO</a:t>
            </a:r>
            <a:r>
              <a:rPr lang="fr-FR" sz="3600" i="1" baseline="-20000" dirty="0"/>
              <a:t>2</a:t>
            </a:r>
            <a:r>
              <a:rPr lang="fr-FR" sz="3600" dirty="0"/>
              <a:t> grâce au stockage de carbone en forêt (sols et biomasse aérienne), dans les produits bois et la substitution d'énergies fossiles et de matériaux plus énergivores.</a:t>
            </a:r>
          </a:p>
          <a:p>
            <a:pPr algn="l">
              <a:spcAft>
                <a:spcPts val="1200"/>
              </a:spcAft>
            </a:pPr>
            <a:r>
              <a:rPr lang="fr-FR" sz="3600" dirty="0"/>
              <a:t>Cette filière est au </a:t>
            </a:r>
            <a:r>
              <a:rPr lang="fr-FR" sz="3600" dirty="0" err="1"/>
              <a:t>c</a:t>
            </a:r>
            <a:r>
              <a:rPr lang="fr-FR" sz="3600" spc="-600" dirty="0" err="1">
                <a:cs typeface="Arial" panose="020B0604020202020204" pitchFamily="34" charset="0"/>
              </a:rPr>
              <a:t>o</a:t>
            </a:r>
            <a:r>
              <a:rPr lang="fr-FR" sz="3600" dirty="0" err="1">
                <a:cs typeface="Arial" panose="020B0604020202020204" pitchFamily="34" charset="0"/>
              </a:rPr>
              <a:t>e</a:t>
            </a:r>
            <a:r>
              <a:rPr lang="fr-FR" sz="3600" dirty="0" err="1"/>
              <a:t>ur</a:t>
            </a:r>
            <a:r>
              <a:rPr lang="fr-FR" sz="3600" dirty="0"/>
              <a:t> d'enjeux majeurs qui concernent l'ensemble de la société et joue un rôle essentiel dans les transitions climatiques, écologiques, et énergétiques. »</a:t>
            </a:r>
          </a:p>
          <a:p>
            <a:pPr algn="r">
              <a:spcAft>
                <a:spcPts val="1200"/>
              </a:spcAft>
            </a:pPr>
            <a:r>
              <a:rPr lang="fr-FR" sz="2400" dirty="0">
                <a:solidFill>
                  <a:schemeClr val="bg1">
                    <a:lumMod val="65000"/>
                  </a:schemeClr>
                </a:solidFill>
                <a:latin typeface="+mj-lt"/>
              </a:rPr>
              <a:t>(Programme National de la Forêt et du Bois 2016 - 2026)</a:t>
            </a:r>
          </a:p>
        </p:txBody>
      </p:sp>
      <p:sp>
        <p:nvSpPr>
          <p:cNvPr id="6" name="ZoneTexte 5">
            <a:extLst>
              <a:ext uri="{FF2B5EF4-FFF2-40B4-BE49-F238E27FC236}">
                <a16:creationId xmlns:a16="http://schemas.microsoft.com/office/drawing/2014/main" id="{A83D9B22-2679-1EB4-6C95-41623D4B0E97}"/>
              </a:ext>
            </a:extLst>
          </p:cNvPr>
          <p:cNvSpPr txBox="1"/>
          <p:nvPr/>
        </p:nvSpPr>
        <p:spPr>
          <a:xfrm>
            <a:off x="846000" y="7591852"/>
            <a:ext cx="14309694" cy="648512"/>
          </a:xfrm>
          <a:prstGeom prst="rect">
            <a:avLst/>
          </a:prstGeom>
          <a:noFill/>
        </p:spPr>
        <p:txBody>
          <a:bodyPr wrap="square" lIns="46800" tIns="46800" rIns="46800" bIns="46800" rtlCol="0">
            <a:spAutoFit/>
          </a:bodyPr>
          <a:lstStyle/>
          <a:p>
            <a:pPr algn="l">
              <a:spcAft>
                <a:spcPts val="1200"/>
              </a:spcAft>
            </a:pPr>
            <a:r>
              <a:rPr lang="fr-FR" sz="3600" b="1" dirty="0">
                <a:solidFill>
                  <a:srgbClr val="8D533E"/>
                </a:solidFill>
              </a:rPr>
              <a:t>MAIS</a:t>
            </a:r>
            <a:endParaRPr lang="fr-FR" sz="2400" b="1" dirty="0">
              <a:solidFill>
                <a:srgbClr val="8D533E"/>
              </a:solidFill>
              <a:latin typeface="+mj-lt"/>
            </a:endParaRPr>
          </a:p>
        </p:txBody>
      </p:sp>
      <p:pic>
        <p:nvPicPr>
          <p:cNvPr id="10" name="Image 9">
            <a:extLst>
              <a:ext uri="{FF2B5EF4-FFF2-40B4-BE49-F238E27FC236}">
                <a16:creationId xmlns:a16="http://schemas.microsoft.com/office/drawing/2014/main" id="{3F498D5D-76B6-5C40-2297-CB0931541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6664" y="1800000"/>
            <a:ext cx="7926111" cy="11205881"/>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E177346-C8CB-A8B6-1EBA-07753B13D6A3}"/>
              </a:ext>
            </a:extLst>
          </p:cNvPr>
          <p:cNvSpPr>
            <a:spLocks noGrp="1"/>
          </p:cNvSpPr>
          <p:nvPr>
            <p:ph type="title"/>
          </p:nvPr>
        </p:nvSpPr>
        <p:spPr/>
        <p:txBody>
          <a:bodyPr/>
          <a:lstStyle/>
          <a:p>
            <a:r>
              <a:rPr lang="fr-FR" dirty="0"/>
              <a:t>Des pratiques stockantes pour les forêts ?</a:t>
            </a:r>
          </a:p>
        </p:txBody>
      </p:sp>
      <p:sp>
        <p:nvSpPr>
          <p:cNvPr id="2" name="ZoneTexte 1">
            <a:extLst>
              <a:ext uri="{FF2B5EF4-FFF2-40B4-BE49-F238E27FC236}">
                <a16:creationId xmlns:a16="http://schemas.microsoft.com/office/drawing/2014/main" id="{0E5D8B0B-9742-91AA-BD32-4817F238F345}"/>
              </a:ext>
            </a:extLst>
          </p:cNvPr>
          <p:cNvSpPr txBox="1"/>
          <p:nvPr/>
        </p:nvSpPr>
        <p:spPr>
          <a:xfrm>
            <a:off x="846000" y="2160000"/>
            <a:ext cx="11345999" cy="8312148"/>
          </a:xfrm>
          <a:prstGeom prst="rect">
            <a:avLst/>
          </a:prstGeom>
          <a:noFill/>
        </p:spPr>
        <p:txBody>
          <a:bodyPr wrap="square" lIns="46800" tIns="46800" rIns="46800" bIns="46800" rtlCol="0">
            <a:spAutoFit/>
          </a:bodyPr>
          <a:lstStyle/>
          <a:p>
            <a:pPr algn="l">
              <a:spcAft>
                <a:spcPts val="800"/>
              </a:spcAft>
            </a:pPr>
            <a:r>
              <a:rPr lang="fr-FR" sz="3600" b="1" dirty="0"/>
              <a:t>Pratiques permettant de stocker du carbone dans la biomasse forestière :</a:t>
            </a:r>
          </a:p>
          <a:p>
            <a:pPr marL="571500" indent="-571500" algn="l">
              <a:spcAft>
                <a:spcPts val="800"/>
              </a:spcAft>
              <a:buFont typeface="Arial" panose="020B0604020202020204" pitchFamily="34" charset="0"/>
              <a:buChar char="•"/>
            </a:pPr>
            <a:r>
              <a:rPr lang="fr-FR" sz="3200" dirty="0"/>
              <a:t>Reforestation et afforestation</a:t>
            </a:r>
          </a:p>
          <a:p>
            <a:pPr marL="571500" indent="-571500" algn="l">
              <a:spcAft>
                <a:spcPts val="800"/>
              </a:spcAft>
              <a:buFont typeface="Arial" panose="020B0604020202020204" pitchFamily="34" charset="0"/>
              <a:buChar char="•"/>
            </a:pPr>
            <a:r>
              <a:rPr lang="fr-FR" sz="3200" dirty="0"/>
              <a:t>Agroforesterie</a:t>
            </a:r>
          </a:p>
          <a:p>
            <a:pPr marL="571500" indent="-571500" algn="l">
              <a:spcAft>
                <a:spcPts val="800"/>
              </a:spcAft>
              <a:buFont typeface="Arial" panose="020B0604020202020204" pitchFamily="34" charset="0"/>
              <a:buChar char="•"/>
            </a:pPr>
            <a:r>
              <a:rPr lang="fr-FR" sz="3200" dirty="0"/>
              <a:t>Gestion durable des forêts</a:t>
            </a:r>
            <a:br>
              <a:rPr lang="fr-FR" sz="3200" dirty="0"/>
            </a:br>
            <a:r>
              <a:rPr lang="fr-FR" sz="2800" dirty="0"/>
              <a:t>(exploitation sélective, réduction de la déforestation)</a:t>
            </a:r>
          </a:p>
          <a:p>
            <a:pPr marL="571500" indent="-571500" algn="l">
              <a:spcAft>
                <a:spcPts val="1200"/>
              </a:spcAft>
              <a:buFont typeface="Arial" panose="020B0604020202020204" pitchFamily="34" charset="0"/>
              <a:buChar char="•"/>
            </a:pPr>
            <a:r>
              <a:rPr lang="fr-FR" sz="3200" dirty="0"/>
              <a:t>Maintien des forêts primaires</a:t>
            </a:r>
          </a:p>
          <a:p>
            <a:pPr algn="l">
              <a:spcAft>
                <a:spcPts val="800"/>
              </a:spcAft>
            </a:pPr>
            <a:r>
              <a:rPr lang="fr-FR" sz="3600" b="1" dirty="0"/>
              <a:t>Pratiques permettant de stocker du carbone dans les sols forestiers :</a:t>
            </a:r>
          </a:p>
          <a:p>
            <a:pPr marL="571500" indent="-571500" algn="l">
              <a:spcAft>
                <a:spcPts val="800"/>
              </a:spcAft>
              <a:buFont typeface="Arial" panose="020B0604020202020204" pitchFamily="34" charset="0"/>
              <a:buChar char="•"/>
            </a:pPr>
            <a:r>
              <a:rPr lang="fr-FR" sz="3200" dirty="0"/>
              <a:t>Préservation et gestion de la matière organique du sol </a:t>
            </a:r>
            <a:r>
              <a:rPr lang="fr-FR" sz="2800" dirty="0"/>
              <a:t>(paillage, compostage, introduction de résidus organiques)</a:t>
            </a:r>
          </a:p>
          <a:p>
            <a:pPr marL="571500" indent="-571500" algn="l">
              <a:spcAft>
                <a:spcPts val="800"/>
              </a:spcAft>
              <a:buFont typeface="Arial" panose="020B0604020202020204" pitchFamily="34" charset="0"/>
              <a:buChar char="•"/>
            </a:pPr>
            <a:r>
              <a:rPr lang="fr-FR" sz="3200" dirty="0"/>
              <a:t>Utilisation d'espèces forestières (essences) adaptées</a:t>
            </a:r>
          </a:p>
          <a:p>
            <a:pPr marL="571500" indent="-571500" algn="l">
              <a:spcAft>
                <a:spcPts val="800"/>
              </a:spcAft>
              <a:buFont typeface="Arial" panose="020B0604020202020204" pitchFamily="34" charset="0"/>
              <a:buChar char="•"/>
            </a:pPr>
            <a:r>
              <a:rPr lang="fr-FR" sz="3200" dirty="0"/>
              <a:t>Réduction des perturbations du sol </a:t>
            </a:r>
            <a:r>
              <a:rPr lang="fr-FR" sz="2800" dirty="0"/>
              <a:t>(compactage, labour)</a:t>
            </a:r>
          </a:p>
          <a:p>
            <a:pPr marL="571500" indent="-571500" algn="l">
              <a:spcAft>
                <a:spcPts val="1200"/>
              </a:spcAft>
              <a:buFont typeface="Arial" panose="020B0604020202020204" pitchFamily="34" charset="0"/>
              <a:buChar char="•"/>
            </a:pPr>
            <a:r>
              <a:rPr lang="fr-FR" sz="3200" dirty="0"/>
              <a:t>Restauration des sols dégradés</a:t>
            </a:r>
          </a:p>
        </p:txBody>
      </p:sp>
      <p:sp>
        <p:nvSpPr>
          <p:cNvPr id="3" name="ZoneTexte 2">
            <a:extLst>
              <a:ext uri="{FF2B5EF4-FFF2-40B4-BE49-F238E27FC236}">
                <a16:creationId xmlns:a16="http://schemas.microsoft.com/office/drawing/2014/main" id="{A175EA58-8162-9536-C5DB-9FD136612EEB}"/>
              </a:ext>
            </a:extLst>
          </p:cNvPr>
          <p:cNvSpPr txBox="1"/>
          <p:nvPr/>
        </p:nvSpPr>
        <p:spPr>
          <a:xfrm>
            <a:off x="846000" y="10958660"/>
            <a:ext cx="16760463" cy="1799237"/>
          </a:xfrm>
          <a:prstGeom prst="roundRect">
            <a:avLst>
              <a:gd name="adj" fmla="val 20902"/>
            </a:avLst>
          </a:prstGeom>
          <a:noFill/>
          <a:ln w="63500" cap="rnd">
            <a:solidFill>
              <a:srgbClr val="8D533E"/>
            </a:solidFill>
            <a:prstDash val="sysDot"/>
          </a:ln>
        </p:spPr>
        <p:txBody>
          <a:bodyPr wrap="square" lIns="288000" tIns="288000" rIns="288000" bIns="288000" numCol="1" spcCol="540000" rtlCol="0">
            <a:noAutofit/>
          </a:bodyPr>
          <a:lstStyle/>
          <a:p>
            <a:r>
              <a:rPr lang="fr-FR" sz="3600" spc="-20" dirty="0"/>
              <a:t>À l'échelle globale, taux maximal de séquestration moyenne de carbone : 1,1 – 1,6 Gt/an pour les biomasses aérienne et souterraine.</a:t>
            </a:r>
          </a:p>
        </p:txBody>
      </p:sp>
      <p:sp>
        <p:nvSpPr>
          <p:cNvPr id="6" name="ZoneTexte 5">
            <a:extLst>
              <a:ext uri="{FF2B5EF4-FFF2-40B4-BE49-F238E27FC236}">
                <a16:creationId xmlns:a16="http://schemas.microsoft.com/office/drawing/2014/main" id="{155DDC9C-A2C3-F3D3-1CD4-7F8B80FE510F}"/>
              </a:ext>
            </a:extLst>
          </p:cNvPr>
          <p:cNvSpPr txBox="1"/>
          <p:nvPr/>
        </p:nvSpPr>
        <p:spPr>
          <a:xfrm>
            <a:off x="11250901" y="12825993"/>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(IPCC SR-LULUCF 2000, </a:t>
            </a:r>
            <a:r>
              <a:rPr lang="da-DK" sz="2400" cap="small" dirty="0">
                <a:solidFill>
                  <a:schemeClr val="bg1">
                    <a:lumMod val="65000"/>
                  </a:schemeClr>
                </a:solidFill>
                <a:latin typeface="+mj-lt"/>
                <a:cs typeface="Arial" panose="020B0604020202020204" pitchFamily="34" charset="0"/>
              </a:rPr>
              <a:t>Brown</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1996)</a:t>
            </a:r>
          </a:p>
        </p:txBody>
      </p:sp>
      <p:sp>
        <p:nvSpPr>
          <p:cNvPr id="9" name="ZoneTexte 8">
            <a:extLst>
              <a:ext uri="{FF2B5EF4-FFF2-40B4-BE49-F238E27FC236}">
                <a16:creationId xmlns:a16="http://schemas.microsoft.com/office/drawing/2014/main" id="{164DAF0E-2668-B55C-C2AD-1267F720CD52}"/>
              </a:ext>
            </a:extLst>
          </p:cNvPr>
          <p:cNvSpPr txBox="1"/>
          <p:nvPr/>
        </p:nvSpPr>
        <p:spPr>
          <a:xfrm>
            <a:off x="12897636" y="7811311"/>
            <a:ext cx="10805139" cy="1763778"/>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Carte des terres propices à Mécanisme de Développement Propre - Afforestation Reforestation </a:t>
            </a:r>
            <a:r>
              <a:rPr lang="fr-FR" sz="2700" dirty="0">
                <a:solidFill>
                  <a:srgbClr val="8D533E"/>
                </a:solidFill>
                <a:latin typeface="+mj-lt"/>
                <a:ea typeface="+mj-ea"/>
                <a:cs typeface="Arial" panose="020B0604020202020204" pitchFamily="34" charset="0"/>
              </a:rPr>
              <a:t>(mécanisme économique de la finance du carbone qui fut élaboré dans le cadre du protocole de Kyoto) </a:t>
            </a:r>
            <a:r>
              <a:rPr lang="fr-FR" sz="2700" b="1" dirty="0">
                <a:solidFill>
                  <a:srgbClr val="006429"/>
                </a:solidFill>
                <a:latin typeface="+mj-lt"/>
                <a:ea typeface="+mj-ea"/>
                <a:cs typeface="Arial" panose="020B0604020202020204" pitchFamily="34" charset="0"/>
              </a:rPr>
              <a:t>- en vert foncé - </a:t>
            </a:r>
            <a:r>
              <a:rPr lang="fr-FR" sz="2700" dirty="0">
                <a:solidFill>
                  <a:srgbClr val="8D533E"/>
                </a:solidFill>
                <a:latin typeface="+mj-lt"/>
                <a:ea typeface="+mj-ea"/>
                <a:cs typeface="Arial" panose="020B0604020202020204" pitchFamily="34" charset="0"/>
              </a:rPr>
              <a:t>d'après l'analyse d'adéquation menée par </a:t>
            </a:r>
            <a:r>
              <a:rPr lang="fr-FR" sz="2700" cap="small" dirty="0">
                <a:solidFill>
                  <a:srgbClr val="8D533E"/>
                </a:solidFill>
                <a:latin typeface="+mj-lt"/>
                <a:ea typeface="+mj-ea"/>
                <a:cs typeface="Arial" panose="020B0604020202020204" pitchFamily="34" charset="0"/>
              </a:rPr>
              <a:t>Zomer</a:t>
            </a:r>
            <a:r>
              <a:rPr lang="fr-FR" sz="2700" dirty="0">
                <a:solidFill>
                  <a:srgbClr val="8D533E"/>
                </a:solidFill>
                <a:latin typeface="+mj-lt"/>
                <a:ea typeface="+mj-ea"/>
                <a:cs typeface="Arial" panose="020B0604020202020204" pitchFamily="34" charset="0"/>
              </a:rPr>
              <a:t> </a:t>
            </a:r>
            <a:r>
              <a:rPr lang="fr-FR" sz="2700" i="1" dirty="0">
                <a:solidFill>
                  <a:srgbClr val="8D533E"/>
                </a:solidFill>
                <a:latin typeface="+mj-lt"/>
                <a:ea typeface="+mj-ea"/>
                <a:cs typeface="Arial" panose="020B0604020202020204" pitchFamily="34" charset="0"/>
              </a:rPr>
              <a:t>et al.</a:t>
            </a:r>
            <a:r>
              <a:rPr lang="fr-FR" sz="2700" dirty="0">
                <a:solidFill>
                  <a:srgbClr val="8D533E"/>
                </a:solidFill>
                <a:latin typeface="+mj-lt"/>
                <a:ea typeface="+mj-ea"/>
                <a:cs typeface="Arial" panose="020B0604020202020204" pitchFamily="34" charset="0"/>
              </a:rPr>
              <a:t> (2008).</a:t>
            </a:r>
          </a:p>
        </p:txBody>
      </p:sp>
      <p:pic>
        <p:nvPicPr>
          <p:cNvPr id="8" name="Image 7">
            <a:extLst>
              <a:ext uri="{FF2B5EF4-FFF2-40B4-BE49-F238E27FC236}">
                <a16:creationId xmlns:a16="http://schemas.microsoft.com/office/drawing/2014/main" id="{E521645D-8BD1-2063-ECF2-645284AE6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7636" y="1800001"/>
            <a:ext cx="10805139" cy="6011310"/>
          </a:xfrm>
          <a:prstGeom prst="rect">
            <a:avLst/>
          </a:prstGeom>
        </p:spPr>
      </p:pic>
      <p:sp>
        <p:nvSpPr>
          <p:cNvPr id="11" name="ZoneTexte 10">
            <a:extLst>
              <a:ext uri="{FF2B5EF4-FFF2-40B4-BE49-F238E27FC236}">
                <a16:creationId xmlns:a16="http://schemas.microsoft.com/office/drawing/2014/main" id="{ED3E202E-B7BC-DB96-3D19-5542E053FF25}"/>
              </a:ext>
            </a:extLst>
          </p:cNvPr>
          <p:cNvSpPr txBox="1"/>
          <p:nvPr/>
        </p:nvSpPr>
        <p:spPr>
          <a:xfrm>
            <a:off x="4289898" y="10168994"/>
            <a:ext cx="7902101"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(R</a:t>
            </a:r>
            <a:r>
              <a:rPr lang="fr-FR" sz="2400" dirty="0">
                <a:solidFill>
                  <a:schemeClr val="bg1">
                    <a:lumMod val="65000"/>
                  </a:schemeClr>
                </a:solidFill>
                <a:latin typeface="+mj-lt"/>
                <a:cs typeface="Arial" panose="020B0604020202020204" pitchFamily="34" charset="0"/>
              </a:rPr>
              <a:t>apport étude 4p1000 et GIEC AR6 WGIII Chapitre 7</a:t>
            </a:r>
            <a:r>
              <a:rPr lang="da-DK" sz="2400" dirty="0">
                <a:solidFill>
                  <a:schemeClr val="bg1">
                    <a:lumMod val="65000"/>
                  </a:schemeClr>
                </a:solidFill>
                <a:latin typeface="+mj-lt"/>
                <a:cs typeface="Arial" panose="020B0604020202020204" pitchFamily="34" charset="0"/>
              </a:rPr>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Image 105">
            <a:extLst>
              <a:ext uri="{FF2B5EF4-FFF2-40B4-BE49-F238E27FC236}">
                <a16:creationId xmlns:a16="http://schemas.microsoft.com/office/drawing/2014/main" id="{7F4F494E-FFFE-84A4-F3D0-F1B11EB6B4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3608" y="2909208"/>
            <a:ext cx="16448754" cy="10636250"/>
          </a:xfrm>
          <a:prstGeom prst="rect">
            <a:avLst/>
          </a:prstGeom>
        </p:spPr>
      </p:pic>
      <p:sp>
        <p:nvSpPr>
          <p:cNvPr id="99" name="Rectangle : coins arrondis 98">
            <a:extLst>
              <a:ext uri="{FF2B5EF4-FFF2-40B4-BE49-F238E27FC236}">
                <a16:creationId xmlns:a16="http://schemas.microsoft.com/office/drawing/2014/main" id="{85C6D7EA-5BDF-F139-CCDC-EAFE7661563E}"/>
              </a:ext>
            </a:extLst>
          </p:cNvPr>
          <p:cNvSpPr/>
          <p:nvPr/>
        </p:nvSpPr>
        <p:spPr>
          <a:xfrm>
            <a:off x="11477625" y="3271158"/>
            <a:ext cx="4156493" cy="3155765"/>
          </a:xfrm>
          <a:prstGeom prst="roundRect">
            <a:avLst>
              <a:gd name="adj" fmla="val 1002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0" name="Rectangle : coins arrondis 99">
            <a:extLst>
              <a:ext uri="{FF2B5EF4-FFF2-40B4-BE49-F238E27FC236}">
                <a16:creationId xmlns:a16="http://schemas.microsoft.com/office/drawing/2014/main" id="{E7244BED-DBFF-50FF-CFEF-250D7DE65E30}"/>
              </a:ext>
            </a:extLst>
          </p:cNvPr>
          <p:cNvSpPr/>
          <p:nvPr/>
        </p:nvSpPr>
        <p:spPr>
          <a:xfrm>
            <a:off x="11508374" y="10186521"/>
            <a:ext cx="4076547" cy="2587858"/>
          </a:xfrm>
          <a:prstGeom prst="roundRect">
            <a:avLst>
              <a:gd name="adj" fmla="val 1002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1" name="Rectangle : coins arrondis 100">
            <a:extLst>
              <a:ext uri="{FF2B5EF4-FFF2-40B4-BE49-F238E27FC236}">
                <a16:creationId xmlns:a16="http://schemas.microsoft.com/office/drawing/2014/main" id="{1F2606D7-7A3D-D9CB-8467-A4660BF74649}"/>
              </a:ext>
            </a:extLst>
          </p:cNvPr>
          <p:cNvSpPr/>
          <p:nvPr/>
        </p:nvSpPr>
        <p:spPr>
          <a:xfrm>
            <a:off x="6466695" y="10726058"/>
            <a:ext cx="4018644" cy="2079017"/>
          </a:xfrm>
          <a:prstGeom prst="roundRect">
            <a:avLst>
              <a:gd name="adj" fmla="val 1002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2" name="Rectangle : coins arrondis 101">
            <a:extLst>
              <a:ext uri="{FF2B5EF4-FFF2-40B4-BE49-F238E27FC236}">
                <a16:creationId xmlns:a16="http://schemas.microsoft.com/office/drawing/2014/main" id="{C4F39865-449C-4482-4AE7-953C10F8AEB4}"/>
              </a:ext>
            </a:extLst>
          </p:cNvPr>
          <p:cNvSpPr/>
          <p:nvPr/>
        </p:nvSpPr>
        <p:spPr>
          <a:xfrm>
            <a:off x="906422" y="9350977"/>
            <a:ext cx="4799755" cy="3454098"/>
          </a:xfrm>
          <a:prstGeom prst="roundRect">
            <a:avLst>
              <a:gd name="adj" fmla="val 1002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3" name="Rectangle : coins arrondis 102">
            <a:extLst>
              <a:ext uri="{FF2B5EF4-FFF2-40B4-BE49-F238E27FC236}">
                <a16:creationId xmlns:a16="http://schemas.microsoft.com/office/drawing/2014/main" id="{38FA5DA2-3B38-893B-5169-55CA364E5981}"/>
              </a:ext>
            </a:extLst>
          </p:cNvPr>
          <p:cNvSpPr/>
          <p:nvPr/>
        </p:nvSpPr>
        <p:spPr>
          <a:xfrm>
            <a:off x="906422" y="3271158"/>
            <a:ext cx="4370100" cy="3506440"/>
          </a:xfrm>
          <a:prstGeom prst="roundRect">
            <a:avLst>
              <a:gd name="adj" fmla="val 1002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8B37DEE5-5727-56BA-0162-B1AF4C8713E5}"/>
              </a:ext>
            </a:extLst>
          </p:cNvPr>
          <p:cNvSpPr>
            <a:spLocks noGrp="1"/>
          </p:cNvSpPr>
          <p:nvPr>
            <p:ph type="title"/>
          </p:nvPr>
        </p:nvSpPr>
        <p:spPr>
          <a:xfrm>
            <a:off x="1905000" y="205650"/>
            <a:ext cx="21202650" cy="2387025"/>
          </a:xfrm>
        </p:spPr>
        <p:txBody>
          <a:bodyPr/>
          <a:lstStyle/>
          <a:p>
            <a:r>
              <a:rPr lang="fr-FR" dirty="0"/>
              <a:t>Les sols forestiers peuvent contribuer à l'atténuation du changement climatique grâce à une gestion ciblée permettant une augmentation des stocks de carbone dans le sol </a:t>
            </a:r>
          </a:p>
        </p:txBody>
      </p:sp>
      <p:sp>
        <p:nvSpPr>
          <p:cNvPr id="5" name="ZoneTexte 1">
            <a:extLst>
              <a:ext uri="{FF2B5EF4-FFF2-40B4-BE49-F238E27FC236}">
                <a16:creationId xmlns:a16="http://schemas.microsoft.com/office/drawing/2014/main" id="{E8B6F120-4A74-041A-AC00-0386033FB0E4}"/>
              </a:ext>
            </a:extLst>
          </p:cNvPr>
          <p:cNvSpPr txBox="1"/>
          <p:nvPr/>
        </p:nvSpPr>
        <p:spPr>
          <a:xfrm>
            <a:off x="16669897" y="3524862"/>
            <a:ext cx="6948860" cy="6381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p>
            <a:pPr algn="l">
              <a:defRPr sz="4000">
                <a:solidFill>
                  <a:srgbClr val="000000"/>
                </a:solidFill>
              </a:defRPr>
            </a:pPr>
            <a:r>
              <a:rPr lang="fr-FR" sz="3600" dirty="0"/>
              <a:t>Les pratiques de gestion affectent le stock de carbone du sol et les émissions de </a:t>
            </a:r>
            <a:r>
              <a:rPr lang="fr-FR" sz="3600" i="1" dirty="0"/>
              <a:t>CO</a:t>
            </a:r>
            <a:r>
              <a:rPr lang="fr-FR" sz="3600" i="1" baseline="-20000" dirty="0"/>
              <a:t>2 </a:t>
            </a:r>
            <a:r>
              <a:rPr lang="fr-FR" sz="3600" dirty="0"/>
              <a:t>, </a:t>
            </a:r>
            <a:r>
              <a:rPr lang="fr-FR" sz="3600" i="1" dirty="0"/>
              <a:t>CH</a:t>
            </a:r>
            <a:r>
              <a:rPr lang="fr-FR" sz="3600" i="1" baseline="-20000" dirty="0"/>
              <a:t>4</a:t>
            </a:r>
            <a:r>
              <a:rPr lang="fr-FR" sz="3600" dirty="0"/>
              <a:t> et </a:t>
            </a:r>
            <a:r>
              <a:rPr lang="fr-FR" sz="3600" i="1" dirty="0"/>
              <a:t>N</a:t>
            </a:r>
            <a:r>
              <a:rPr lang="fr-FR" sz="3600" i="1" baseline="-20000" dirty="0"/>
              <a:t>2</a:t>
            </a:r>
            <a:r>
              <a:rPr lang="fr-FR" sz="3600" i="1" dirty="0"/>
              <a:t>O</a:t>
            </a:r>
            <a:r>
              <a:rPr lang="fr-FR" sz="3600" dirty="0"/>
              <a:t> dans les forêts tempérées et boréales.</a:t>
            </a:r>
          </a:p>
          <a:p>
            <a:pPr algn="l">
              <a:defRPr sz="4000">
                <a:solidFill>
                  <a:srgbClr val="000000"/>
                </a:solidFill>
              </a:defRPr>
            </a:pPr>
            <a:endParaRPr lang="fr-FR" sz="3600" dirty="0"/>
          </a:p>
          <a:p>
            <a:pPr algn="l">
              <a:defRPr sz="4000">
                <a:solidFill>
                  <a:srgbClr val="000000"/>
                </a:solidFill>
              </a:defRPr>
            </a:pPr>
            <a:r>
              <a:rPr lang="fr-FR" sz="3000" dirty="0"/>
              <a:t>Les </a:t>
            </a:r>
            <a:r>
              <a:rPr lang="fr-FR" sz="3000" b="1" dirty="0">
                <a:solidFill>
                  <a:srgbClr val="63B42B"/>
                </a:solidFill>
              </a:rPr>
              <a:t>flèches vertes </a:t>
            </a:r>
            <a:r>
              <a:rPr lang="fr-FR" sz="3000" dirty="0"/>
              <a:t>indiquent les impacts positifs pour l'atténuation du changement climatique et les </a:t>
            </a:r>
            <a:r>
              <a:rPr lang="fr-FR" sz="3000" b="1" dirty="0">
                <a:solidFill>
                  <a:srgbClr val="F07D00"/>
                </a:solidFill>
              </a:rPr>
              <a:t>flèches orange</a:t>
            </a:r>
            <a:r>
              <a:rPr lang="fr-FR" sz="3000" dirty="0"/>
              <a:t> les impacts négatifs pour l'atténuation du changement climatique.</a:t>
            </a:r>
          </a:p>
        </p:txBody>
      </p:sp>
      <p:cxnSp>
        <p:nvCxnSpPr>
          <p:cNvPr id="16" name="Connecteur droit avec flèche 15">
            <a:extLst>
              <a:ext uri="{FF2B5EF4-FFF2-40B4-BE49-F238E27FC236}">
                <a16:creationId xmlns:a16="http://schemas.microsoft.com/office/drawing/2014/main" id="{96F60000-2DAD-DBB9-6DA2-96936CB379AF}"/>
              </a:ext>
            </a:extLst>
          </p:cNvPr>
          <p:cNvCxnSpPr>
            <a:cxnSpLocks/>
          </p:cNvCxnSpPr>
          <p:nvPr/>
        </p:nvCxnSpPr>
        <p:spPr>
          <a:xfrm flipV="1">
            <a:off x="2901845" y="4925382"/>
            <a:ext cx="329511" cy="641147"/>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6" name="Groupe 25">
            <a:extLst>
              <a:ext uri="{FF2B5EF4-FFF2-40B4-BE49-F238E27FC236}">
                <a16:creationId xmlns:a16="http://schemas.microsoft.com/office/drawing/2014/main" id="{0D9EFD2A-91CD-7DA6-076D-55F1ACAABE81}"/>
              </a:ext>
            </a:extLst>
          </p:cNvPr>
          <p:cNvGrpSpPr/>
          <p:nvPr/>
        </p:nvGrpSpPr>
        <p:grpSpPr>
          <a:xfrm>
            <a:off x="1310920" y="4148264"/>
            <a:ext cx="3822642" cy="648512"/>
            <a:chOff x="1310920" y="4191806"/>
            <a:chExt cx="3822642" cy="648512"/>
          </a:xfrm>
        </p:grpSpPr>
        <p:sp>
          <p:nvSpPr>
            <p:cNvPr id="11" name="ZoneTexte 10">
              <a:extLst>
                <a:ext uri="{FF2B5EF4-FFF2-40B4-BE49-F238E27FC236}">
                  <a16:creationId xmlns:a16="http://schemas.microsoft.com/office/drawing/2014/main" id="{FA77F968-6F5E-2838-F45B-17A1C07589FD}"/>
                </a:ext>
              </a:extLst>
            </p:cNvPr>
            <p:cNvSpPr txBox="1"/>
            <p:nvPr/>
          </p:nvSpPr>
          <p:spPr>
            <a:xfrm>
              <a:off x="3480929" y="4191806"/>
              <a:ext cx="1652633" cy="648512"/>
            </a:xfrm>
            <a:prstGeom prst="rect">
              <a:avLst/>
            </a:prstGeom>
            <a:noFill/>
          </p:spPr>
          <p:txBody>
            <a:bodyPr wrap="none" lIns="46800" tIns="46800" rIns="46800" bIns="46800" rtlCol="0">
              <a:spAutoFit/>
            </a:bodyPr>
            <a:lstStyle/>
            <a:p>
              <a:pPr algn="ctr">
                <a:tabLst>
                  <a:tab pos="539750" algn="l"/>
                  <a:tab pos="1079500" algn="l"/>
                </a:tabLst>
              </a:pPr>
              <a:r>
                <a:rPr lang="fr-FR" sz="1800" i="1" dirty="0"/>
                <a:t>émissions</a:t>
              </a:r>
              <a:endParaRPr lang="fr-FR" b="1" i="1" dirty="0"/>
            </a:p>
            <a:p>
              <a:pPr algn="l">
                <a:tabLst>
                  <a:tab pos="539750" algn="l"/>
                  <a:tab pos="1079500" algn="l"/>
                </a:tabLst>
              </a:pPr>
              <a:r>
                <a:rPr lang="fr-FR" b="1" i="1" dirty="0"/>
                <a:t>CO</a:t>
              </a:r>
              <a:r>
                <a:rPr lang="fr-FR" b="1" i="1" baseline="-25000" dirty="0"/>
                <a:t>2	</a:t>
              </a:r>
              <a:r>
                <a:rPr lang="fr-FR" b="1" i="1" dirty="0"/>
                <a:t>CH</a:t>
              </a:r>
              <a:r>
                <a:rPr lang="fr-FR" b="1" i="1" baseline="-25000" dirty="0"/>
                <a:t>4	</a:t>
              </a:r>
              <a:r>
                <a:rPr lang="fr-FR" b="1" i="1" dirty="0"/>
                <a:t>N</a:t>
              </a:r>
              <a:r>
                <a:rPr lang="fr-FR" b="1" i="1" baseline="-25000" dirty="0"/>
                <a:t>2</a:t>
              </a:r>
              <a:r>
                <a:rPr lang="fr-FR" b="1" i="1" dirty="0"/>
                <a:t>O</a:t>
              </a:r>
            </a:p>
          </p:txBody>
        </p:sp>
        <p:sp>
          <p:nvSpPr>
            <p:cNvPr id="17" name="ZoneTexte 16">
              <a:extLst>
                <a:ext uri="{FF2B5EF4-FFF2-40B4-BE49-F238E27FC236}">
                  <a16:creationId xmlns:a16="http://schemas.microsoft.com/office/drawing/2014/main" id="{1DB592CA-B432-C7DD-34A5-B2739D2BE712}"/>
                </a:ext>
              </a:extLst>
            </p:cNvPr>
            <p:cNvSpPr txBox="1"/>
            <p:nvPr/>
          </p:nvSpPr>
          <p:spPr>
            <a:xfrm>
              <a:off x="1310920" y="4191806"/>
              <a:ext cx="2054281" cy="648512"/>
            </a:xfrm>
            <a:prstGeom prst="rect">
              <a:avLst/>
            </a:prstGeom>
            <a:noFill/>
          </p:spPr>
          <p:txBody>
            <a:bodyPr wrap="none" lIns="46800" tIns="46800" rIns="46800" bIns="46800" rtlCol="0">
              <a:spAutoFit/>
            </a:bodyPr>
            <a:lstStyle/>
            <a:p>
              <a:pPr algn="r"/>
              <a:r>
                <a:rPr lang="fr-FR" b="1" dirty="0"/>
                <a:t>Stock de carbone</a:t>
              </a:r>
              <a:br>
                <a:rPr lang="fr-FR" b="1" dirty="0"/>
              </a:br>
              <a:r>
                <a:rPr lang="fr-FR" b="1" dirty="0"/>
                <a:t>dans le sol</a:t>
              </a:r>
            </a:p>
          </p:txBody>
        </p:sp>
      </p:grpSp>
      <p:sp>
        <p:nvSpPr>
          <p:cNvPr id="22" name="ZoneTexte 21">
            <a:extLst>
              <a:ext uri="{FF2B5EF4-FFF2-40B4-BE49-F238E27FC236}">
                <a16:creationId xmlns:a16="http://schemas.microsoft.com/office/drawing/2014/main" id="{0B5D9E46-5BEB-9813-A5C7-E5DD07110ABD}"/>
              </a:ext>
            </a:extLst>
          </p:cNvPr>
          <p:cNvSpPr txBox="1"/>
          <p:nvPr/>
        </p:nvSpPr>
        <p:spPr>
          <a:xfrm>
            <a:off x="1432487" y="3458491"/>
            <a:ext cx="3260252" cy="402291"/>
          </a:xfrm>
          <a:prstGeom prst="rect">
            <a:avLst/>
          </a:prstGeom>
          <a:noFill/>
        </p:spPr>
        <p:txBody>
          <a:bodyPr wrap="none" lIns="46800" tIns="46800" rIns="46800" bIns="46800" rtlCol="0">
            <a:spAutoFit/>
          </a:bodyPr>
          <a:lstStyle/>
          <a:p>
            <a:pPr algn="l"/>
            <a:r>
              <a:rPr lang="fr-FR" sz="2000" b="1" dirty="0"/>
              <a:t>1. Gestion des nutriments</a:t>
            </a:r>
          </a:p>
        </p:txBody>
      </p:sp>
      <p:sp>
        <p:nvSpPr>
          <p:cNvPr id="13" name="ZoneTexte 12">
            <a:extLst>
              <a:ext uri="{FF2B5EF4-FFF2-40B4-BE49-F238E27FC236}">
                <a16:creationId xmlns:a16="http://schemas.microsoft.com/office/drawing/2014/main" id="{242398C7-4788-1B8B-43A7-0B75BFB0BFFD}"/>
              </a:ext>
            </a:extLst>
          </p:cNvPr>
          <p:cNvSpPr txBox="1"/>
          <p:nvPr/>
        </p:nvSpPr>
        <p:spPr>
          <a:xfrm>
            <a:off x="11730846" y="3470539"/>
            <a:ext cx="3598622" cy="956288"/>
          </a:xfrm>
          <a:prstGeom prst="rect">
            <a:avLst/>
          </a:prstGeom>
          <a:noFill/>
        </p:spPr>
        <p:txBody>
          <a:bodyPr wrap="square" lIns="46800" tIns="46800" rIns="46800" bIns="46800" rtlCol="0">
            <a:spAutoFit/>
          </a:bodyPr>
          <a:lstStyle/>
          <a:p>
            <a:pPr algn="ctr"/>
            <a:r>
              <a:rPr lang="fr-FR" sz="2000" b="1" dirty="0"/>
              <a:t>4. Gestion de l'hydrologie</a:t>
            </a:r>
            <a:br>
              <a:rPr lang="fr-FR" sz="2000" b="1" dirty="0"/>
            </a:br>
            <a:r>
              <a:rPr lang="fr-FR" sz="2000" b="1" dirty="0"/>
              <a:t>des tourbières boisées</a:t>
            </a:r>
            <a:br>
              <a:rPr lang="fr-FR" sz="2000" b="1" dirty="0"/>
            </a:br>
            <a:r>
              <a:rPr lang="fr-FR" sz="1600" dirty="0"/>
              <a:t>(niveau élevé de la nappe d'eau)</a:t>
            </a:r>
          </a:p>
        </p:txBody>
      </p:sp>
      <p:sp>
        <p:nvSpPr>
          <p:cNvPr id="14" name="ZoneTexte 13">
            <a:extLst>
              <a:ext uri="{FF2B5EF4-FFF2-40B4-BE49-F238E27FC236}">
                <a16:creationId xmlns:a16="http://schemas.microsoft.com/office/drawing/2014/main" id="{9A237FE7-5566-43F0-23CD-5D6FAD5ADE43}"/>
              </a:ext>
            </a:extLst>
          </p:cNvPr>
          <p:cNvSpPr txBox="1"/>
          <p:nvPr/>
        </p:nvSpPr>
        <p:spPr>
          <a:xfrm>
            <a:off x="1141941" y="9590191"/>
            <a:ext cx="4330161" cy="402291"/>
          </a:xfrm>
          <a:prstGeom prst="rect">
            <a:avLst/>
          </a:prstGeom>
          <a:noFill/>
        </p:spPr>
        <p:txBody>
          <a:bodyPr wrap="none" lIns="46800" tIns="46800" rIns="46800" bIns="46800" rtlCol="0">
            <a:spAutoFit/>
          </a:bodyPr>
          <a:lstStyle/>
          <a:p>
            <a:pPr algn="l"/>
            <a:r>
              <a:rPr lang="fr-FR" sz="2000" b="1" spc="-100" dirty="0"/>
              <a:t>2. Gestion des peuplements forestiers</a:t>
            </a:r>
          </a:p>
        </p:txBody>
      </p:sp>
      <p:sp>
        <p:nvSpPr>
          <p:cNvPr id="15" name="ZoneTexte 14">
            <a:extLst>
              <a:ext uri="{FF2B5EF4-FFF2-40B4-BE49-F238E27FC236}">
                <a16:creationId xmlns:a16="http://schemas.microsoft.com/office/drawing/2014/main" id="{CF3152F9-06B7-248B-BEFD-C9F0AE0244DB}"/>
              </a:ext>
            </a:extLst>
          </p:cNvPr>
          <p:cNvSpPr txBox="1"/>
          <p:nvPr/>
        </p:nvSpPr>
        <p:spPr>
          <a:xfrm>
            <a:off x="7431827" y="10912139"/>
            <a:ext cx="2001959" cy="402291"/>
          </a:xfrm>
          <a:prstGeom prst="rect">
            <a:avLst/>
          </a:prstGeom>
          <a:noFill/>
        </p:spPr>
        <p:txBody>
          <a:bodyPr wrap="none" lIns="46800" tIns="46800" rIns="46800" bIns="46800" rtlCol="0">
            <a:spAutoFit/>
          </a:bodyPr>
          <a:lstStyle/>
          <a:p>
            <a:pPr algn="l"/>
            <a:r>
              <a:rPr lang="fr-FR" sz="2000" b="1" dirty="0"/>
              <a:t>3. Travail du sol</a:t>
            </a:r>
          </a:p>
        </p:txBody>
      </p:sp>
      <p:sp>
        <p:nvSpPr>
          <p:cNvPr id="19" name="ZoneTexte 18">
            <a:extLst>
              <a:ext uri="{FF2B5EF4-FFF2-40B4-BE49-F238E27FC236}">
                <a16:creationId xmlns:a16="http://schemas.microsoft.com/office/drawing/2014/main" id="{D6613DDF-687C-85F2-08C6-F4B789F062AF}"/>
              </a:ext>
            </a:extLst>
          </p:cNvPr>
          <p:cNvSpPr txBox="1"/>
          <p:nvPr/>
        </p:nvSpPr>
        <p:spPr>
          <a:xfrm>
            <a:off x="11779419" y="10413758"/>
            <a:ext cx="3571556" cy="402291"/>
          </a:xfrm>
          <a:prstGeom prst="rect">
            <a:avLst/>
          </a:prstGeom>
          <a:noFill/>
        </p:spPr>
        <p:txBody>
          <a:bodyPr wrap="none" lIns="46800" tIns="46800" rIns="46800" bIns="46800" rtlCol="0">
            <a:spAutoFit/>
          </a:bodyPr>
          <a:lstStyle/>
          <a:p>
            <a:pPr algn="l"/>
            <a:r>
              <a:rPr lang="fr-FR" sz="2000" b="1" dirty="0"/>
              <a:t>5. Gestion de la biodiversité</a:t>
            </a:r>
          </a:p>
        </p:txBody>
      </p:sp>
      <p:grpSp>
        <p:nvGrpSpPr>
          <p:cNvPr id="27" name="Groupe 26">
            <a:extLst>
              <a:ext uri="{FF2B5EF4-FFF2-40B4-BE49-F238E27FC236}">
                <a16:creationId xmlns:a16="http://schemas.microsoft.com/office/drawing/2014/main" id="{795D58C1-194C-5A4A-7899-D815021DAB8D}"/>
              </a:ext>
            </a:extLst>
          </p:cNvPr>
          <p:cNvGrpSpPr/>
          <p:nvPr/>
        </p:nvGrpSpPr>
        <p:grpSpPr>
          <a:xfrm>
            <a:off x="1453880" y="10290647"/>
            <a:ext cx="3822642" cy="648512"/>
            <a:chOff x="1310920" y="4191806"/>
            <a:chExt cx="3822642" cy="648512"/>
          </a:xfrm>
        </p:grpSpPr>
        <p:sp>
          <p:nvSpPr>
            <p:cNvPr id="28" name="ZoneTexte 27">
              <a:extLst>
                <a:ext uri="{FF2B5EF4-FFF2-40B4-BE49-F238E27FC236}">
                  <a16:creationId xmlns:a16="http://schemas.microsoft.com/office/drawing/2014/main" id="{D7E05654-5867-6AB9-F5B2-352C7CE61088}"/>
                </a:ext>
              </a:extLst>
            </p:cNvPr>
            <p:cNvSpPr txBox="1"/>
            <p:nvPr/>
          </p:nvSpPr>
          <p:spPr>
            <a:xfrm>
              <a:off x="3480929" y="4191806"/>
              <a:ext cx="1652633" cy="648512"/>
            </a:xfrm>
            <a:prstGeom prst="rect">
              <a:avLst/>
            </a:prstGeom>
            <a:noFill/>
          </p:spPr>
          <p:txBody>
            <a:bodyPr wrap="none" lIns="46800" tIns="46800" rIns="46800" bIns="46800" rtlCol="0">
              <a:spAutoFit/>
            </a:bodyPr>
            <a:lstStyle/>
            <a:p>
              <a:pPr algn="ctr">
                <a:tabLst>
                  <a:tab pos="539750" algn="l"/>
                  <a:tab pos="1079500" algn="l"/>
                </a:tabLst>
              </a:pPr>
              <a:r>
                <a:rPr lang="fr-FR" sz="1800" i="1" dirty="0"/>
                <a:t>émissions</a:t>
              </a:r>
            </a:p>
            <a:p>
              <a:pPr algn="l">
                <a:tabLst>
                  <a:tab pos="539750" algn="l"/>
                  <a:tab pos="1079500" algn="l"/>
                </a:tabLst>
              </a:pPr>
              <a:r>
                <a:rPr lang="fr-FR" b="1" i="1" dirty="0"/>
                <a:t>CO</a:t>
              </a:r>
              <a:r>
                <a:rPr lang="fr-FR" b="1" i="1" baseline="-25000" dirty="0"/>
                <a:t>2	</a:t>
              </a:r>
              <a:r>
                <a:rPr lang="fr-FR" b="1" i="1" dirty="0"/>
                <a:t>CH</a:t>
              </a:r>
              <a:r>
                <a:rPr lang="fr-FR" b="1" i="1" baseline="-25000" dirty="0"/>
                <a:t>4	</a:t>
              </a:r>
              <a:r>
                <a:rPr lang="fr-FR" b="1" i="1" dirty="0"/>
                <a:t>N</a:t>
              </a:r>
              <a:r>
                <a:rPr lang="fr-FR" b="1" i="1" baseline="-25000" dirty="0"/>
                <a:t>2</a:t>
              </a:r>
              <a:r>
                <a:rPr lang="fr-FR" b="1" i="1" dirty="0"/>
                <a:t>O</a:t>
              </a:r>
            </a:p>
          </p:txBody>
        </p:sp>
        <p:sp>
          <p:nvSpPr>
            <p:cNvPr id="29" name="ZoneTexte 28">
              <a:extLst>
                <a:ext uri="{FF2B5EF4-FFF2-40B4-BE49-F238E27FC236}">
                  <a16:creationId xmlns:a16="http://schemas.microsoft.com/office/drawing/2014/main" id="{7003FEAF-87C8-27B4-3E9E-71CA4ECA0A97}"/>
                </a:ext>
              </a:extLst>
            </p:cNvPr>
            <p:cNvSpPr txBox="1"/>
            <p:nvPr/>
          </p:nvSpPr>
          <p:spPr>
            <a:xfrm>
              <a:off x="1310920" y="4191806"/>
              <a:ext cx="2054281" cy="648512"/>
            </a:xfrm>
            <a:prstGeom prst="rect">
              <a:avLst/>
            </a:prstGeom>
            <a:noFill/>
          </p:spPr>
          <p:txBody>
            <a:bodyPr wrap="none" lIns="46800" tIns="46800" rIns="46800" bIns="46800" rtlCol="0">
              <a:spAutoFit/>
            </a:bodyPr>
            <a:lstStyle/>
            <a:p>
              <a:pPr algn="r"/>
              <a:r>
                <a:rPr lang="fr-FR" b="1" dirty="0"/>
                <a:t>Stock de carbone</a:t>
              </a:r>
              <a:br>
                <a:rPr lang="fr-FR" b="1" dirty="0"/>
              </a:br>
              <a:r>
                <a:rPr lang="fr-FR" b="1" dirty="0"/>
                <a:t>dans le sol</a:t>
              </a:r>
            </a:p>
          </p:txBody>
        </p:sp>
      </p:grpSp>
      <p:grpSp>
        <p:nvGrpSpPr>
          <p:cNvPr id="30" name="Groupe 29">
            <a:extLst>
              <a:ext uri="{FF2B5EF4-FFF2-40B4-BE49-F238E27FC236}">
                <a16:creationId xmlns:a16="http://schemas.microsoft.com/office/drawing/2014/main" id="{AAC40FDA-0224-A697-6A92-9795EEE66096}"/>
              </a:ext>
            </a:extLst>
          </p:cNvPr>
          <p:cNvGrpSpPr/>
          <p:nvPr/>
        </p:nvGrpSpPr>
        <p:grpSpPr>
          <a:xfrm>
            <a:off x="11575958" y="4739626"/>
            <a:ext cx="3848033" cy="648512"/>
            <a:chOff x="1310920" y="4191806"/>
            <a:chExt cx="3848033" cy="648512"/>
          </a:xfrm>
        </p:grpSpPr>
        <p:sp>
          <p:nvSpPr>
            <p:cNvPr id="31" name="ZoneTexte 30">
              <a:extLst>
                <a:ext uri="{FF2B5EF4-FFF2-40B4-BE49-F238E27FC236}">
                  <a16:creationId xmlns:a16="http://schemas.microsoft.com/office/drawing/2014/main" id="{72C2DC3F-990A-D1FE-78D4-5F7AEB42BF1B}"/>
                </a:ext>
              </a:extLst>
            </p:cNvPr>
            <p:cNvSpPr txBox="1"/>
            <p:nvPr/>
          </p:nvSpPr>
          <p:spPr>
            <a:xfrm>
              <a:off x="3480929" y="4191806"/>
              <a:ext cx="1678024" cy="648512"/>
            </a:xfrm>
            <a:prstGeom prst="rect">
              <a:avLst/>
            </a:prstGeom>
            <a:noFill/>
          </p:spPr>
          <p:txBody>
            <a:bodyPr wrap="none" lIns="46800" tIns="46800" rIns="46800" bIns="46800" rtlCol="0">
              <a:spAutoFit/>
            </a:bodyPr>
            <a:lstStyle/>
            <a:p>
              <a:pPr algn="ctr">
                <a:tabLst>
                  <a:tab pos="539750" algn="l"/>
                  <a:tab pos="1079500" algn="l"/>
                </a:tabLst>
              </a:pPr>
              <a:r>
                <a:rPr lang="fr-FR" sz="1800" i="1" dirty="0"/>
                <a:t>émissions</a:t>
              </a:r>
              <a:endParaRPr lang="fr-FR" b="1" i="1" dirty="0"/>
            </a:p>
            <a:p>
              <a:pPr algn="l">
                <a:tabLst>
                  <a:tab pos="539750" algn="l"/>
                  <a:tab pos="1079500" algn="l"/>
                </a:tabLst>
              </a:pPr>
              <a:r>
                <a:rPr lang="fr-FR" b="1" i="1" dirty="0"/>
                <a:t>CO</a:t>
              </a:r>
              <a:r>
                <a:rPr lang="fr-FR" b="1" i="1" baseline="-25000" dirty="0"/>
                <a:t>2	</a:t>
              </a:r>
              <a:r>
                <a:rPr lang="fr-FR" b="1" i="1" dirty="0"/>
                <a:t>CH</a:t>
              </a:r>
              <a:r>
                <a:rPr lang="fr-FR" b="1" i="1" baseline="-25000" dirty="0"/>
                <a:t>4	</a:t>
              </a:r>
              <a:r>
                <a:rPr lang="fr-FR" b="1" i="1" dirty="0"/>
                <a:t>N</a:t>
              </a:r>
              <a:r>
                <a:rPr lang="fr-FR" b="1" i="1" baseline="-25000" dirty="0"/>
                <a:t>2</a:t>
              </a:r>
              <a:r>
                <a:rPr lang="fr-FR" b="1" i="1" dirty="0"/>
                <a:t>O</a:t>
              </a:r>
            </a:p>
          </p:txBody>
        </p:sp>
        <p:sp>
          <p:nvSpPr>
            <p:cNvPr id="32" name="ZoneTexte 31">
              <a:extLst>
                <a:ext uri="{FF2B5EF4-FFF2-40B4-BE49-F238E27FC236}">
                  <a16:creationId xmlns:a16="http://schemas.microsoft.com/office/drawing/2014/main" id="{760AAACF-C326-E342-4D24-DA80B7B70F56}"/>
                </a:ext>
              </a:extLst>
            </p:cNvPr>
            <p:cNvSpPr txBox="1"/>
            <p:nvPr/>
          </p:nvSpPr>
          <p:spPr>
            <a:xfrm>
              <a:off x="1310920" y="4191806"/>
              <a:ext cx="2054281" cy="648512"/>
            </a:xfrm>
            <a:prstGeom prst="rect">
              <a:avLst/>
            </a:prstGeom>
            <a:noFill/>
          </p:spPr>
          <p:txBody>
            <a:bodyPr wrap="none" lIns="46800" tIns="46800" rIns="46800" bIns="46800" rtlCol="0">
              <a:spAutoFit/>
            </a:bodyPr>
            <a:lstStyle/>
            <a:p>
              <a:pPr algn="r"/>
              <a:r>
                <a:rPr lang="fr-FR" b="1" dirty="0"/>
                <a:t>Stock de carbone</a:t>
              </a:r>
              <a:br>
                <a:rPr lang="fr-FR" b="1" dirty="0"/>
              </a:br>
              <a:r>
                <a:rPr lang="fr-FR" b="1" dirty="0"/>
                <a:t>dans le sol</a:t>
              </a:r>
            </a:p>
          </p:txBody>
        </p:sp>
      </p:grpSp>
      <p:grpSp>
        <p:nvGrpSpPr>
          <p:cNvPr id="33" name="Groupe 32">
            <a:extLst>
              <a:ext uri="{FF2B5EF4-FFF2-40B4-BE49-F238E27FC236}">
                <a16:creationId xmlns:a16="http://schemas.microsoft.com/office/drawing/2014/main" id="{0538AA1C-4448-C776-7FC3-6E64971385E6}"/>
              </a:ext>
            </a:extLst>
          </p:cNvPr>
          <p:cNvGrpSpPr/>
          <p:nvPr/>
        </p:nvGrpSpPr>
        <p:grpSpPr>
          <a:xfrm>
            <a:off x="6559585" y="11596511"/>
            <a:ext cx="3822642" cy="648512"/>
            <a:chOff x="1310920" y="4191806"/>
            <a:chExt cx="3822642" cy="648512"/>
          </a:xfrm>
        </p:grpSpPr>
        <p:sp>
          <p:nvSpPr>
            <p:cNvPr id="34" name="ZoneTexte 33">
              <a:extLst>
                <a:ext uri="{FF2B5EF4-FFF2-40B4-BE49-F238E27FC236}">
                  <a16:creationId xmlns:a16="http://schemas.microsoft.com/office/drawing/2014/main" id="{D995D023-294B-87BD-5915-49FBE601D813}"/>
                </a:ext>
              </a:extLst>
            </p:cNvPr>
            <p:cNvSpPr txBox="1"/>
            <p:nvPr/>
          </p:nvSpPr>
          <p:spPr>
            <a:xfrm>
              <a:off x="3480929" y="4191806"/>
              <a:ext cx="1652633" cy="648512"/>
            </a:xfrm>
            <a:prstGeom prst="rect">
              <a:avLst/>
            </a:prstGeom>
            <a:noFill/>
          </p:spPr>
          <p:txBody>
            <a:bodyPr wrap="none" lIns="46800" tIns="46800" rIns="46800" bIns="46800" rtlCol="0">
              <a:spAutoFit/>
            </a:bodyPr>
            <a:lstStyle/>
            <a:p>
              <a:pPr algn="ctr">
                <a:tabLst>
                  <a:tab pos="539750" algn="l"/>
                  <a:tab pos="1079500" algn="l"/>
                </a:tabLst>
              </a:pPr>
              <a:r>
                <a:rPr lang="fr-FR" sz="1800" i="1" dirty="0"/>
                <a:t>émissions</a:t>
              </a:r>
              <a:endParaRPr lang="fr-FR" b="1" i="1" dirty="0"/>
            </a:p>
            <a:p>
              <a:pPr algn="l">
                <a:tabLst>
                  <a:tab pos="539750" algn="l"/>
                  <a:tab pos="1079500" algn="l"/>
                </a:tabLst>
              </a:pPr>
              <a:r>
                <a:rPr lang="fr-FR" b="1" i="1" dirty="0"/>
                <a:t>CO</a:t>
              </a:r>
              <a:r>
                <a:rPr lang="fr-FR" b="1" i="1" baseline="-25000" dirty="0"/>
                <a:t>2	</a:t>
              </a:r>
              <a:r>
                <a:rPr lang="fr-FR" b="1" i="1" dirty="0"/>
                <a:t>CH</a:t>
              </a:r>
              <a:r>
                <a:rPr lang="fr-FR" b="1" i="1" baseline="-25000" dirty="0"/>
                <a:t>4	</a:t>
              </a:r>
              <a:r>
                <a:rPr lang="fr-FR" b="1" i="1" dirty="0"/>
                <a:t>N</a:t>
              </a:r>
              <a:r>
                <a:rPr lang="fr-FR" b="1" i="1" baseline="-25000" dirty="0"/>
                <a:t>2</a:t>
              </a:r>
              <a:r>
                <a:rPr lang="fr-FR" b="1" i="1" dirty="0"/>
                <a:t>O</a:t>
              </a:r>
            </a:p>
          </p:txBody>
        </p:sp>
        <p:sp>
          <p:nvSpPr>
            <p:cNvPr id="35" name="ZoneTexte 34">
              <a:extLst>
                <a:ext uri="{FF2B5EF4-FFF2-40B4-BE49-F238E27FC236}">
                  <a16:creationId xmlns:a16="http://schemas.microsoft.com/office/drawing/2014/main" id="{C9C6EE9B-6200-B921-9731-399F9B68827F}"/>
                </a:ext>
              </a:extLst>
            </p:cNvPr>
            <p:cNvSpPr txBox="1"/>
            <p:nvPr/>
          </p:nvSpPr>
          <p:spPr>
            <a:xfrm>
              <a:off x="1310920" y="4191806"/>
              <a:ext cx="2054281" cy="648512"/>
            </a:xfrm>
            <a:prstGeom prst="rect">
              <a:avLst/>
            </a:prstGeom>
            <a:noFill/>
          </p:spPr>
          <p:txBody>
            <a:bodyPr wrap="none" lIns="46800" tIns="46800" rIns="46800" bIns="46800" rtlCol="0">
              <a:spAutoFit/>
            </a:bodyPr>
            <a:lstStyle/>
            <a:p>
              <a:pPr algn="r"/>
              <a:r>
                <a:rPr lang="fr-FR" b="1" dirty="0"/>
                <a:t>Stock de carbone</a:t>
              </a:r>
              <a:br>
                <a:rPr lang="fr-FR" b="1" dirty="0"/>
              </a:br>
              <a:r>
                <a:rPr lang="fr-FR" b="1" dirty="0"/>
                <a:t>dans le sol</a:t>
              </a:r>
            </a:p>
          </p:txBody>
        </p:sp>
      </p:grpSp>
      <p:grpSp>
        <p:nvGrpSpPr>
          <p:cNvPr id="46" name="Groupe 45">
            <a:extLst>
              <a:ext uri="{FF2B5EF4-FFF2-40B4-BE49-F238E27FC236}">
                <a16:creationId xmlns:a16="http://schemas.microsoft.com/office/drawing/2014/main" id="{CCE1191E-A762-0656-15B5-FDE7C4C34617}"/>
              </a:ext>
            </a:extLst>
          </p:cNvPr>
          <p:cNvGrpSpPr/>
          <p:nvPr/>
        </p:nvGrpSpPr>
        <p:grpSpPr>
          <a:xfrm>
            <a:off x="11610907" y="11100584"/>
            <a:ext cx="3822642" cy="648512"/>
            <a:chOff x="1310920" y="4191806"/>
            <a:chExt cx="3822642" cy="648512"/>
          </a:xfrm>
        </p:grpSpPr>
        <p:sp>
          <p:nvSpPr>
            <p:cNvPr id="49" name="ZoneTexte 48">
              <a:extLst>
                <a:ext uri="{FF2B5EF4-FFF2-40B4-BE49-F238E27FC236}">
                  <a16:creationId xmlns:a16="http://schemas.microsoft.com/office/drawing/2014/main" id="{AB7BDBB6-0DBB-558A-F48A-B39C2B9ED570}"/>
                </a:ext>
              </a:extLst>
            </p:cNvPr>
            <p:cNvSpPr txBox="1"/>
            <p:nvPr/>
          </p:nvSpPr>
          <p:spPr>
            <a:xfrm>
              <a:off x="3480929" y="4191806"/>
              <a:ext cx="1652633" cy="648512"/>
            </a:xfrm>
            <a:prstGeom prst="rect">
              <a:avLst/>
            </a:prstGeom>
            <a:noFill/>
          </p:spPr>
          <p:txBody>
            <a:bodyPr wrap="none" lIns="46800" tIns="46800" rIns="46800" bIns="46800" rtlCol="0">
              <a:spAutoFit/>
            </a:bodyPr>
            <a:lstStyle/>
            <a:p>
              <a:pPr algn="ctr">
                <a:tabLst>
                  <a:tab pos="539750" algn="l"/>
                  <a:tab pos="1079500" algn="l"/>
                </a:tabLst>
              </a:pPr>
              <a:r>
                <a:rPr lang="fr-FR" sz="1800" i="1" dirty="0"/>
                <a:t>émissions</a:t>
              </a:r>
              <a:endParaRPr lang="fr-FR" b="1" i="1" dirty="0"/>
            </a:p>
            <a:p>
              <a:pPr algn="l">
                <a:tabLst>
                  <a:tab pos="539750" algn="l"/>
                  <a:tab pos="1079500" algn="l"/>
                </a:tabLst>
              </a:pPr>
              <a:r>
                <a:rPr lang="fr-FR" b="1" i="1" dirty="0"/>
                <a:t>CO</a:t>
              </a:r>
              <a:r>
                <a:rPr lang="fr-FR" b="1" i="1" baseline="-25000" dirty="0"/>
                <a:t>2	</a:t>
              </a:r>
              <a:r>
                <a:rPr lang="fr-FR" b="1" i="1" dirty="0"/>
                <a:t>CH</a:t>
              </a:r>
              <a:r>
                <a:rPr lang="fr-FR" b="1" i="1" baseline="-25000" dirty="0"/>
                <a:t>4	</a:t>
              </a:r>
              <a:r>
                <a:rPr lang="fr-FR" b="1" i="1" dirty="0"/>
                <a:t>N</a:t>
              </a:r>
              <a:r>
                <a:rPr lang="fr-FR" b="1" i="1" baseline="-25000" dirty="0"/>
                <a:t>2</a:t>
              </a:r>
              <a:r>
                <a:rPr lang="fr-FR" b="1" i="1" dirty="0"/>
                <a:t>O</a:t>
              </a:r>
            </a:p>
          </p:txBody>
        </p:sp>
        <p:sp>
          <p:nvSpPr>
            <p:cNvPr id="51" name="ZoneTexte 50">
              <a:extLst>
                <a:ext uri="{FF2B5EF4-FFF2-40B4-BE49-F238E27FC236}">
                  <a16:creationId xmlns:a16="http://schemas.microsoft.com/office/drawing/2014/main" id="{127C5ECF-A8CF-63F7-F73B-FC096FA3CE86}"/>
                </a:ext>
              </a:extLst>
            </p:cNvPr>
            <p:cNvSpPr txBox="1"/>
            <p:nvPr/>
          </p:nvSpPr>
          <p:spPr>
            <a:xfrm>
              <a:off x="1310920" y="4191806"/>
              <a:ext cx="2054281" cy="648512"/>
            </a:xfrm>
            <a:prstGeom prst="rect">
              <a:avLst/>
            </a:prstGeom>
            <a:noFill/>
          </p:spPr>
          <p:txBody>
            <a:bodyPr wrap="none" lIns="46800" tIns="46800" rIns="46800" bIns="46800" rtlCol="0">
              <a:spAutoFit/>
            </a:bodyPr>
            <a:lstStyle/>
            <a:p>
              <a:pPr algn="r"/>
              <a:r>
                <a:rPr lang="fr-FR" b="1" dirty="0"/>
                <a:t>Stock de carbone</a:t>
              </a:r>
              <a:br>
                <a:rPr lang="fr-FR" b="1" dirty="0"/>
              </a:br>
              <a:r>
                <a:rPr lang="fr-FR" b="1" dirty="0"/>
                <a:t>dans le sol</a:t>
              </a:r>
            </a:p>
          </p:txBody>
        </p:sp>
      </p:grpSp>
      <p:cxnSp>
        <p:nvCxnSpPr>
          <p:cNvPr id="55" name="Connecteur droit avec flèche 54">
            <a:extLst>
              <a:ext uri="{FF2B5EF4-FFF2-40B4-BE49-F238E27FC236}">
                <a16:creationId xmlns:a16="http://schemas.microsoft.com/office/drawing/2014/main" id="{CBFF6987-B376-1389-0553-602F1720DAEF}"/>
              </a:ext>
            </a:extLst>
          </p:cNvPr>
          <p:cNvCxnSpPr>
            <a:cxnSpLocks/>
          </p:cNvCxnSpPr>
          <p:nvPr/>
        </p:nvCxnSpPr>
        <p:spPr>
          <a:xfrm>
            <a:off x="3623889" y="4942796"/>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9FC4FDA7-46B1-AD8E-7C65-DA9BB3AA4911}"/>
              </a:ext>
            </a:extLst>
          </p:cNvPr>
          <p:cNvCxnSpPr>
            <a:cxnSpLocks/>
          </p:cNvCxnSpPr>
          <p:nvPr/>
        </p:nvCxnSpPr>
        <p:spPr>
          <a:xfrm>
            <a:off x="4133125" y="4939880"/>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7422632F-432E-BE24-0043-68CC958F8850}"/>
              </a:ext>
            </a:extLst>
          </p:cNvPr>
          <p:cNvCxnSpPr>
            <a:cxnSpLocks/>
          </p:cNvCxnSpPr>
          <p:nvPr/>
        </p:nvCxnSpPr>
        <p:spPr>
          <a:xfrm flipV="1">
            <a:off x="4642361" y="4916910"/>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60" name="Ellipse 59">
            <a:extLst>
              <a:ext uri="{FF2B5EF4-FFF2-40B4-BE49-F238E27FC236}">
                <a16:creationId xmlns:a16="http://schemas.microsoft.com/office/drawing/2014/main" id="{22FB4B8D-E8CF-29B7-6321-B4082D28083C}"/>
              </a:ext>
            </a:extLst>
          </p:cNvPr>
          <p:cNvSpPr/>
          <p:nvPr/>
        </p:nvSpPr>
        <p:spPr>
          <a:xfrm>
            <a:off x="3043563" y="6055633"/>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1" name="Connecteur droit avec flèche 60">
            <a:extLst>
              <a:ext uri="{FF2B5EF4-FFF2-40B4-BE49-F238E27FC236}">
                <a16:creationId xmlns:a16="http://schemas.microsoft.com/office/drawing/2014/main" id="{352B3EDF-17C8-4D5C-437E-854FCF69AA26}"/>
              </a:ext>
            </a:extLst>
          </p:cNvPr>
          <p:cNvCxnSpPr>
            <a:cxnSpLocks/>
          </p:cNvCxnSpPr>
          <p:nvPr/>
        </p:nvCxnSpPr>
        <p:spPr>
          <a:xfrm flipV="1">
            <a:off x="3623889" y="5785776"/>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9A99ABA7-DBB6-3CAE-CECB-CE944DD3295E}"/>
              </a:ext>
            </a:extLst>
          </p:cNvPr>
          <p:cNvCxnSpPr>
            <a:cxnSpLocks/>
          </p:cNvCxnSpPr>
          <p:nvPr/>
        </p:nvCxnSpPr>
        <p:spPr>
          <a:xfrm>
            <a:off x="4125858" y="5795593"/>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3CF95591-A4AD-5534-EDBE-988A8A89AA98}"/>
              </a:ext>
            </a:extLst>
          </p:cNvPr>
          <p:cNvCxnSpPr>
            <a:cxnSpLocks/>
          </p:cNvCxnSpPr>
          <p:nvPr/>
        </p:nvCxnSpPr>
        <p:spPr>
          <a:xfrm>
            <a:off x="4635094" y="5792677"/>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5B60B214-A5F8-0946-FD48-B2FA80684586}"/>
              </a:ext>
            </a:extLst>
          </p:cNvPr>
          <p:cNvCxnSpPr>
            <a:cxnSpLocks/>
          </p:cNvCxnSpPr>
          <p:nvPr/>
        </p:nvCxnSpPr>
        <p:spPr>
          <a:xfrm flipV="1">
            <a:off x="3110238" y="10975364"/>
            <a:ext cx="329511" cy="641147"/>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sp>
        <p:nvSpPr>
          <p:cNvPr id="65" name="Ellipse 64">
            <a:extLst>
              <a:ext uri="{FF2B5EF4-FFF2-40B4-BE49-F238E27FC236}">
                <a16:creationId xmlns:a16="http://schemas.microsoft.com/office/drawing/2014/main" id="{EC60F8DD-821C-BF02-9A32-1A29C067C903}"/>
              </a:ext>
            </a:extLst>
          </p:cNvPr>
          <p:cNvSpPr/>
          <p:nvPr/>
        </p:nvSpPr>
        <p:spPr>
          <a:xfrm>
            <a:off x="3820050" y="11247755"/>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 name="Ellipse 65">
            <a:extLst>
              <a:ext uri="{FF2B5EF4-FFF2-40B4-BE49-F238E27FC236}">
                <a16:creationId xmlns:a16="http://schemas.microsoft.com/office/drawing/2014/main" id="{22F6E5EC-05BF-7DD5-A95F-A2B829341FF6}"/>
              </a:ext>
            </a:extLst>
          </p:cNvPr>
          <p:cNvSpPr/>
          <p:nvPr/>
        </p:nvSpPr>
        <p:spPr>
          <a:xfrm>
            <a:off x="4353749" y="11247755"/>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Ellipse 66">
            <a:extLst>
              <a:ext uri="{FF2B5EF4-FFF2-40B4-BE49-F238E27FC236}">
                <a16:creationId xmlns:a16="http://schemas.microsoft.com/office/drawing/2014/main" id="{46CBDE03-E0EA-9C1E-03EE-9038E5B5A813}"/>
              </a:ext>
            </a:extLst>
          </p:cNvPr>
          <p:cNvSpPr/>
          <p:nvPr/>
        </p:nvSpPr>
        <p:spPr>
          <a:xfrm>
            <a:off x="4932992" y="11247755"/>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8" name="Connecteur droit avec flèche 67">
            <a:extLst>
              <a:ext uri="{FF2B5EF4-FFF2-40B4-BE49-F238E27FC236}">
                <a16:creationId xmlns:a16="http://schemas.microsoft.com/office/drawing/2014/main" id="{B63E3B46-A012-D136-FFE8-79A1D3D35540}"/>
              </a:ext>
            </a:extLst>
          </p:cNvPr>
          <p:cNvCxnSpPr>
            <a:cxnSpLocks/>
          </p:cNvCxnSpPr>
          <p:nvPr/>
        </p:nvCxnSpPr>
        <p:spPr>
          <a:xfrm flipV="1">
            <a:off x="3721969" y="11892196"/>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id="{EB69B50F-FBD3-F9E7-A569-196D69D20FD2}"/>
              </a:ext>
            </a:extLst>
          </p:cNvPr>
          <p:cNvCxnSpPr>
            <a:cxnSpLocks/>
          </p:cNvCxnSpPr>
          <p:nvPr/>
        </p:nvCxnSpPr>
        <p:spPr>
          <a:xfrm flipV="1">
            <a:off x="4247349" y="11892195"/>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C461AB6F-582B-AE82-6CCA-770111935660}"/>
              </a:ext>
            </a:extLst>
          </p:cNvPr>
          <p:cNvCxnSpPr>
            <a:cxnSpLocks/>
          </p:cNvCxnSpPr>
          <p:nvPr/>
        </p:nvCxnSpPr>
        <p:spPr>
          <a:xfrm flipV="1">
            <a:off x="4773312" y="11892194"/>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809B252B-7745-C776-DDE3-BB26B39D49E5}"/>
              </a:ext>
            </a:extLst>
          </p:cNvPr>
          <p:cNvCxnSpPr>
            <a:cxnSpLocks/>
          </p:cNvCxnSpPr>
          <p:nvPr/>
        </p:nvCxnSpPr>
        <p:spPr>
          <a:xfrm>
            <a:off x="3103365" y="11918792"/>
            <a:ext cx="317080" cy="652462"/>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Connecteur droit avec flèche 71">
            <a:extLst>
              <a:ext uri="{FF2B5EF4-FFF2-40B4-BE49-F238E27FC236}">
                <a16:creationId xmlns:a16="http://schemas.microsoft.com/office/drawing/2014/main" id="{CFB7ACC2-0039-30CB-5169-19AECF3E23EB}"/>
              </a:ext>
            </a:extLst>
          </p:cNvPr>
          <p:cNvCxnSpPr>
            <a:cxnSpLocks/>
          </p:cNvCxnSpPr>
          <p:nvPr/>
        </p:nvCxnSpPr>
        <p:spPr>
          <a:xfrm flipV="1">
            <a:off x="13127985" y="11865595"/>
            <a:ext cx="329511" cy="641147"/>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5A151FF0-5F4F-FDA9-1641-11C9ECC891EF}"/>
              </a:ext>
            </a:extLst>
          </p:cNvPr>
          <p:cNvCxnSpPr>
            <a:cxnSpLocks/>
          </p:cNvCxnSpPr>
          <p:nvPr/>
        </p:nvCxnSpPr>
        <p:spPr>
          <a:xfrm>
            <a:off x="13923589" y="11899443"/>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sp>
        <p:nvSpPr>
          <p:cNvPr id="74" name="Ellipse 73">
            <a:extLst>
              <a:ext uri="{FF2B5EF4-FFF2-40B4-BE49-F238E27FC236}">
                <a16:creationId xmlns:a16="http://schemas.microsoft.com/office/drawing/2014/main" id="{E7AF56FF-FF2E-4135-66DC-6E023E006643}"/>
              </a:ext>
            </a:extLst>
          </p:cNvPr>
          <p:cNvSpPr/>
          <p:nvPr/>
        </p:nvSpPr>
        <p:spPr>
          <a:xfrm>
            <a:off x="14497177" y="12111673"/>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5" name="Ellipse 74">
            <a:extLst>
              <a:ext uri="{FF2B5EF4-FFF2-40B4-BE49-F238E27FC236}">
                <a16:creationId xmlns:a16="http://schemas.microsoft.com/office/drawing/2014/main" id="{CA8C25DE-465C-99C0-65A0-0234D0ED51A3}"/>
              </a:ext>
            </a:extLst>
          </p:cNvPr>
          <p:cNvSpPr/>
          <p:nvPr/>
        </p:nvSpPr>
        <p:spPr>
          <a:xfrm>
            <a:off x="15094077" y="12111673"/>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6" name="Connecteur droit avec flèche 75">
            <a:extLst>
              <a:ext uri="{FF2B5EF4-FFF2-40B4-BE49-F238E27FC236}">
                <a16:creationId xmlns:a16="http://schemas.microsoft.com/office/drawing/2014/main" id="{AF10DE10-FFEE-F2B3-8176-F929BFF72F22}"/>
              </a:ext>
            </a:extLst>
          </p:cNvPr>
          <p:cNvCxnSpPr>
            <a:cxnSpLocks/>
          </p:cNvCxnSpPr>
          <p:nvPr/>
        </p:nvCxnSpPr>
        <p:spPr>
          <a:xfrm flipV="1">
            <a:off x="13119617" y="5504927"/>
            <a:ext cx="329511" cy="641147"/>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3BC9864E-DDA1-5B6E-8D61-E88E1C36701D}"/>
              </a:ext>
            </a:extLst>
          </p:cNvPr>
          <p:cNvCxnSpPr>
            <a:cxnSpLocks/>
          </p:cNvCxnSpPr>
          <p:nvPr/>
        </p:nvCxnSpPr>
        <p:spPr>
          <a:xfrm>
            <a:off x="13915221" y="5538775"/>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8E0D085B-E35B-F1FE-52D5-E9DFEF06176B}"/>
              </a:ext>
            </a:extLst>
          </p:cNvPr>
          <p:cNvCxnSpPr>
            <a:cxnSpLocks/>
          </p:cNvCxnSpPr>
          <p:nvPr/>
        </p:nvCxnSpPr>
        <p:spPr>
          <a:xfrm flipV="1">
            <a:off x="14457625" y="5511449"/>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02DFB4B6-6FDE-B3BA-EDA0-B3A380DB051D}"/>
              </a:ext>
            </a:extLst>
          </p:cNvPr>
          <p:cNvCxnSpPr>
            <a:cxnSpLocks/>
          </p:cNvCxnSpPr>
          <p:nvPr/>
        </p:nvCxnSpPr>
        <p:spPr>
          <a:xfrm flipV="1">
            <a:off x="14963955" y="5511448"/>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92CDA7C2-A2D4-AD00-AD73-6928E47CAFE5}"/>
              </a:ext>
            </a:extLst>
          </p:cNvPr>
          <p:cNvSpPr/>
          <p:nvPr/>
        </p:nvSpPr>
        <p:spPr>
          <a:xfrm>
            <a:off x="8260698" y="12385391"/>
            <a:ext cx="246317" cy="928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Rectangle 81">
            <a:extLst>
              <a:ext uri="{FF2B5EF4-FFF2-40B4-BE49-F238E27FC236}">
                <a16:creationId xmlns:a16="http://schemas.microsoft.com/office/drawing/2014/main" id="{91548D3B-9232-ABC2-44B2-965732D0EE9B}"/>
              </a:ext>
            </a:extLst>
          </p:cNvPr>
          <p:cNvSpPr/>
          <p:nvPr/>
        </p:nvSpPr>
        <p:spPr>
          <a:xfrm>
            <a:off x="8848867" y="12385391"/>
            <a:ext cx="246317" cy="928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3" name="Rectangle 82">
            <a:extLst>
              <a:ext uri="{FF2B5EF4-FFF2-40B4-BE49-F238E27FC236}">
                <a16:creationId xmlns:a16="http://schemas.microsoft.com/office/drawing/2014/main" id="{5BB370B2-69E4-8458-EE29-A275968321B9}"/>
              </a:ext>
            </a:extLst>
          </p:cNvPr>
          <p:cNvSpPr/>
          <p:nvPr/>
        </p:nvSpPr>
        <p:spPr>
          <a:xfrm>
            <a:off x="9417985" y="12385391"/>
            <a:ext cx="246317" cy="928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Rectangle 83">
            <a:extLst>
              <a:ext uri="{FF2B5EF4-FFF2-40B4-BE49-F238E27FC236}">
                <a16:creationId xmlns:a16="http://schemas.microsoft.com/office/drawing/2014/main" id="{33377E1D-8DAD-1567-8A54-CF12736EA734}"/>
              </a:ext>
            </a:extLst>
          </p:cNvPr>
          <p:cNvSpPr/>
          <p:nvPr/>
        </p:nvSpPr>
        <p:spPr>
          <a:xfrm>
            <a:off x="9989937" y="12389979"/>
            <a:ext cx="246317" cy="928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ZoneTexte 85">
            <a:extLst>
              <a:ext uri="{FF2B5EF4-FFF2-40B4-BE49-F238E27FC236}">
                <a16:creationId xmlns:a16="http://schemas.microsoft.com/office/drawing/2014/main" id="{235F99FA-F44A-8902-097B-80AC2F44CF38}"/>
              </a:ext>
            </a:extLst>
          </p:cNvPr>
          <p:cNvSpPr txBox="1"/>
          <p:nvPr/>
        </p:nvSpPr>
        <p:spPr>
          <a:xfrm>
            <a:off x="1073379" y="4869291"/>
            <a:ext cx="1700979" cy="1582101"/>
          </a:xfrm>
          <a:prstGeom prst="rect">
            <a:avLst/>
          </a:prstGeom>
          <a:noFill/>
        </p:spPr>
        <p:txBody>
          <a:bodyPr wrap="none" lIns="46800" tIns="46800" rIns="46800" bIns="46800" rtlCol="0">
            <a:spAutoFit/>
          </a:bodyPr>
          <a:lstStyle/>
          <a:p>
            <a:pPr algn="l"/>
            <a:r>
              <a:rPr lang="fr-FR" sz="1600" b="1" spc="-120" dirty="0"/>
              <a:t>Fertilisation azotée</a:t>
            </a:r>
            <a:br>
              <a:rPr lang="fr-FR" sz="1600" b="1" spc="-120" dirty="0"/>
            </a:br>
            <a:r>
              <a:rPr lang="fr-FR" sz="1600" b="1" spc="-120" dirty="0"/>
              <a:t>dans les forêts</a:t>
            </a:r>
            <a:br>
              <a:rPr lang="fr-FR" sz="1600" b="1" spc="-120" dirty="0"/>
            </a:br>
            <a:r>
              <a:rPr lang="fr-FR" sz="1600" b="1" spc="-120" dirty="0"/>
              <a:t>boréales</a:t>
            </a:r>
          </a:p>
          <a:p>
            <a:pPr algn="l">
              <a:spcBef>
                <a:spcPts val="2000"/>
              </a:spcBef>
            </a:pPr>
            <a:r>
              <a:rPr lang="fr-FR" sz="1600" b="1" spc="-120" dirty="0"/>
              <a:t>Fertilisation à base</a:t>
            </a:r>
            <a:br>
              <a:rPr lang="fr-FR" sz="1600" b="1" spc="-120" dirty="0"/>
            </a:br>
            <a:r>
              <a:rPr lang="fr-FR" sz="1600" b="1" spc="-120" dirty="0"/>
              <a:t>de cendres de bois</a:t>
            </a:r>
          </a:p>
        </p:txBody>
      </p:sp>
      <p:sp>
        <p:nvSpPr>
          <p:cNvPr id="87" name="ZoneTexte 86">
            <a:extLst>
              <a:ext uri="{FF2B5EF4-FFF2-40B4-BE49-F238E27FC236}">
                <a16:creationId xmlns:a16="http://schemas.microsoft.com/office/drawing/2014/main" id="{3349D291-3058-4FAD-C69E-5613CA34B417}"/>
              </a:ext>
            </a:extLst>
          </p:cNvPr>
          <p:cNvSpPr txBox="1"/>
          <p:nvPr/>
        </p:nvSpPr>
        <p:spPr>
          <a:xfrm>
            <a:off x="1077251" y="11049511"/>
            <a:ext cx="1631602" cy="1464120"/>
          </a:xfrm>
          <a:prstGeom prst="rect">
            <a:avLst/>
          </a:prstGeom>
          <a:noFill/>
        </p:spPr>
        <p:txBody>
          <a:bodyPr wrap="none" lIns="46800" tIns="46800" rIns="46800" bIns="46800" rtlCol="0">
            <a:spAutoFit/>
          </a:bodyPr>
          <a:lstStyle/>
          <a:p>
            <a:pPr algn="l"/>
            <a:r>
              <a:rPr lang="fr-FR" sz="1600" b="1" spc="-120" dirty="0"/>
              <a:t>Sélection des</a:t>
            </a:r>
            <a:br>
              <a:rPr lang="fr-FR" sz="1600" b="1" spc="-120" dirty="0"/>
            </a:br>
            <a:r>
              <a:rPr lang="fr-FR" sz="1600" b="1" spc="-120" dirty="0"/>
              <a:t>essences d'arbres</a:t>
            </a:r>
          </a:p>
          <a:p>
            <a:pPr algn="l">
              <a:spcBef>
                <a:spcPts val="3000"/>
              </a:spcBef>
            </a:pPr>
            <a:r>
              <a:rPr lang="fr-FR" sz="1600" b="1" spc="-120" dirty="0"/>
              <a:t>Éclaircie et récolte</a:t>
            </a:r>
            <a:br>
              <a:rPr lang="fr-FR" sz="1600" b="1" spc="-120" dirty="0"/>
            </a:br>
            <a:r>
              <a:rPr lang="fr-FR" sz="1600" b="1" spc="-120" dirty="0"/>
              <a:t>de bois</a:t>
            </a:r>
          </a:p>
        </p:txBody>
      </p:sp>
      <p:grpSp>
        <p:nvGrpSpPr>
          <p:cNvPr id="122" name="Groupe 121">
            <a:extLst>
              <a:ext uri="{FF2B5EF4-FFF2-40B4-BE49-F238E27FC236}">
                <a16:creationId xmlns:a16="http://schemas.microsoft.com/office/drawing/2014/main" id="{4360A1CD-4106-015B-763C-346923F68807}"/>
              </a:ext>
            </a:extLst>
          </p:cNvPr>
          <p:cNvGrpSpPr/>
          <p:nvPr/>
        </p:nvGrpSpPr>
        <p:grpSpPr>
          <a:xfrm>
            <a:off x="19393768" y="10699936"/>
            <a:ext cx="2034171" cy="371513"/>
            <a:chOff x="7787496" y="13003560"/>
            <a:chExt cx="2034171" cy="371513"/>
          </a:xfrm>
        </p:grpSpPr>
        <p:sp>
          <p:nvSpPr>
            <p:cNvPr id="91" name="Ellipse 90">
              <a:extLst>
                <a:ext uri="{FF2B5EF4-FFF2-40B4-BE49-F238E27FC236}">
                  <a16:creationId xmlns:a16="http://schemas.microsoft.com/office/drawing/2014/main" id="{732BBE87-B15F-F010-C345-32AE0D919B64}"/>
                </a:ext>
              </a:extLst>
            </p:cNvPr>
            <p:cNvSpPr/>
            <p:nvPr/>
          </p:nvSpPr>
          <p:spPr>
            <a:xfrm>
              <a:off x="7787496" y="13121398"/>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2" name="ZoneTexte 91">
              <a:extLst>
                <a:ext uri="{FF2B5EF4-FFF2-40B4-BE49-F238E27FC236}">
                  <a16:creationId xmlns:a16="http://schemas.microsoft.com/office/drawing/2014/main" id="{72B90E0A-11C6-826F-29C3-39E6FDE15E3B}"/>
                </a:ext>
              </a:extLst>
            </p:cNvPr>
            <p:cNvSpPr txBox="1"/>
            <p:nvPr/>
          </p:nvSpPr>
          <p:spPr>
            <a:xfrm>
              <a:off x="7998666" y="13003560"/>
              <a:ext cx="1823001" cy="371513"/>
            </a:xfrm>
            <a:prstGeom prst="rect">
              <a:avLst/>
            </a:prstGeom>
            <a:noFill/>
          </p:spPr>
          <p:txBody>
            <a:bodyPr wrap="none" lIns="46800" tIns="46800" rIns="46800" bIns="46800" rtlCol="0">
              <a:spAutoFit/>
            </a:bodyPr>
            <a:lstStyle/>
            <a:p>
              <a:pPr algn="l"/>
              <a:r>
                <a:rPr lang="fr-FR" dirty="0"/>
                <a:t>Pas de données</a:t>
              </a:r>
            </a:p>
          </p:txBody>
        </p:sp>
      </p:grpSp>
      <p:grpSp>
        <p:nvGrpSpPr>
          <p:cNvPr id="121" name="Groupe 120">
            <a:extLst>
              <a:ext uri="{FF2B5EF4-FFF2-40B4-BE49-F238E27FC236}">
                <a16:creationId xmlns:a16="http://schemas.microsoft.com/office/drawing/2014/main" id="{011E380F-8E28-98CF-3C9E-39580D751DAD}"/>
              </a:ext>
            </a:extLst>
          </p:cNvPr>
          <p:cNvGrpSpPr/>
          <p:nvPr/>
        </p:nvGrpSpPr>
        <p:grpSpPr>
          <a:xfrm>
            <a:off x="16880353" y="10699937"/>
            <a:ext cx="2043880" cy="371513"/>
            <a:chOff x="5491236" y="13003560"/>
            <a:chExt cx="2043880" cy="371513"/>
          </a:xfrm>
        </p:grpSpPr>
        <p:sp>
          <p:nvSpPr>
            <p:cNvPr id="90" name="Rectangle 89">
              <a:extLst>
                <a:ext uri="{FF2B5EF4-FFF2-40B4-BE49-F238E27FC236}">
                  <a16:creationId xmlns:a16="http://schemas.microsoft.com/office/drawing/2014/main" id="{88080ECB-FC69-16A3-7280-8A563588A0C2}"/>
                </a:ext>
              </a:extLst>
            </p:cNvPr>
            <p:cNvSpPr/>
            <p:nvPr/>
          </p:nvSpPr>
          <p:spPr>
            <a:xfrm>
              <a:off x="5491236" y="13131906"/>
              <a:ext cx="246317" cy="928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3" name="ZoneTexte 92">
              <a:extLst>
                <a:ext uri="{FF2B5EF4-FFF2-40B4-BE49-F238E27FC236}">
                  <a16:creationId xmlns:a16="http://schemas.microsoft.com/office/drawing/2014/main" id="{CB31FBEA-0633-1898-753D-1DA9314AC82E}"/>
                </a:ext>
              </a:extLst>
            </p:cNvPr>
            <p:cNvSpPr txBox="1"/>
            <p:nvPr/>
          </p:nvSpPr>
          <p:spPr>
            <a:xfrm>
              <a:off x="5836893" y="13003560"/>
              <a:ext cx="1698223" cy="371513"/>
            </a:xfrm>
            <a:prstGeom prst="rect">
              <a:avLst/>
            </a:prstGeom>
            <a:noFill/>
          </p:spPr>
          <p:txBody>
            <a:bodyPr wrap="none" lIns="46800" tIns="46800" rIns="46800" bIns="46800" rtlCol="0">
              <a:spAutoFit/>
            </a:bodyPr>
            <a:lstStyle/>
            <a:p>
              <a:pPr algn="l"/>
              <a:r>
                <a:rPr lang="fr-FR" dirty="0"/>
                <a:t>Pas d'effet net</a:t>
              </a:r>
            </a:p>
          </p:txBody>
        </p:sp>
      </p:grpSp>
      <p:grpSp>
        <p:nvGrpSpPr>
          <p:cNvPr id="120" name="Groupe 119">
            <a:extLst>
              <a:ext uri="{FF2B5EF4-FFF2-40B4-BE49-F238E27FC236}">
                <a16:creationId xmlns:a16="http://schemas.microsoft.com/office/drawing/2014/main" id="{EDEE2A17-258D-E6DB-7EFF-81527ACD225C}"/>
              </a:ext>
            </a:extLst>
          </p:cNvPr>
          <p:cNvGrpSpPr/>
          <p:nvPr/>
        </p:nvGrpSpPr>
        <p:grpSpPr>
          <a:xfrm>
            <a:off x="19193501" y="9848381"/>
            <a:ext cx="1761245" cy="652462"/>
            <a:chOff x="3516581" y="12864743"/>
            <a:chExt cx="1761245" cy="652462"/>
          </a:xfrm>
        </p:grpSpPr>
        <p:cxnSp>
          <p:nvCxnSpPr>
            <p:cNvPr id="89" name="Connecteur droit avec flèche 88">
              <a:extLst>
                <a:ext uri="{FF2B5EF4-FFF2-40B4-BE49-F238E27FC236}">
                  <a16:creationId xmlns:a16="http://schemas.microsoft.com/office/drawing/2014/main" id="{97C262C8-C9DD-B5E7-A9D3-C3D22FB29A33}"/>
                </a:ext>
              </a:extLst>
            </p:cNvPr>
            <p:cNvCxnSpPr>
              <a:cxnSpLocks/>
            </p:cNvCxnSpPr>
            <p:nvPr/>
          </p:nvCxnSpPr>
          <p:spPr>
            <a:xfrm>
              <a:off x="3516581" y="12864743"/>
              <a:ext cx="317080" cy="652462"/>
            </a:xfrm>
            <a:prstGeom prst="straightConnector1">
              <a:avLst/>
            </a:prstGeom>
            <a:ln w="1111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94" name="ZoneTexte 93">
              <a:extLst>
                <a:ext uri="{FF2B5EF4-FFF2-40B4-BE49-F238E27FC236}">
                  <a16:creationId xmlns:a16="http://schemas.microsoft.com/office/drawing/2014/main" id="{2A4905BF-59D1-E3AA-0B1A-D24451748927}"/>
                </a:ext>
              </a:extLst>
            </p:cNvPr>
            <p:cNvSpPr txBox="1"/>
            <p:nvPr/>
          </p:nvSpPr>
          <p:spPr>
            <a:xfrm>
              <a:off x="3928866" y="13003560"/>
              <a:ext cx="1348960" cy="371513"/>
            </a:xfrm>
            <a:prstGeom prst="rect">
              <a:avLst/>
            </a:prstGeom>
            <a:noFill/>
          </p:spPr>
          <p:txBody>
            <a:bodyPr wrap="none" lIns="46800" tIns="46800" rIns="46800" bIns="46800" rtlCol="0">
              <a:spAutoFit/>
            </a:bodyPr>
            <a:lstStyle/>
            <a:p>
              <a:pPr algn="l"/>
              <a:r>
                <a:rPr lang="fr-FR" dirty="0"/>
                <a:t>Diminution</a:t>
              </a:r>
            </a:p>
          </p:txBody>
        </p:sp>
      </p:grpSp>
      <p:grpSp>
        <p:nvGrpSpPr>
          <p:cNvPr id="119" name="Groupe 118">
            <a:extLst>
              <a:ext uri="{FF2B5EF4-FFF2-40B4-BE49-F238E27FC236}">
                <a16:creationId xmlns:a16="http://schemas.microsoft.com/office/drawing/2014/main" id="{AD322120-B0CC-439F-49F7-2CD8CDE83152}"/>
              </a:ext>
            </a:extLst>
          </p:cNvPr>
          <p:cNvGrpSpPr/>
          <p:nvPr/>
        </p:nvGrpSpPr>
        <p:grpSpPr>
          <a:xfrm>
            <a:off x="16826468" y="9848381"/>
            <a:ext cx="2122939" cy="641147"/>
            <a:chOff x="1187072" y="12857402"/>
            <a:chExt cx="2122939" cy="641147"/>
          </a:xfrm>
        </p:grpSpPr>
        <p:cxnSp>
          <p:nvCxnSpPr>
            <p:cNvPr id="88" name="Connecteur droit avec flèche 87">
              <a:extLst>
                <a:ext uri="{FF2B5EF4-FFF2-40B4-BE49-F238E27FC236}">
                  <a16:creationId xmlns:a16="http://schemas.microsoft.com/office/drawing/2014/main" id="{BC0A53B0-8DB8-38DD-C96C-CDCFA2E12B8F}"/>
                </a:ext>
              </a:extLst>
            </p:cNvPr>
            <p:cNvCxnSpPr>
              <a:cxnSpLocks/>
            </p:cNvCxnSpPr>
            <p:nvPr/>
          </p:nvCxnSpPr>
          <p:spPr>
            <a:xfrm flipV="1">
              <a:off x="1187072" y="12857402"/>
              <a:ext cx="329511" cy="641147"/>
            </a:xfrm>
            <a:prstGeom prst="straightConnector1">
              <a:avLst/>
            </a:prstGeom>
            <a:ln w="1111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95" name="ZoneTexte 94">
              <a:extLst>
                <a:ext uri="{FF2B5EF4-FFF2-40B4-BE49-F238E27FC236}">
                  <a16:creationId xmlns:a16="http://schemas.microsoft.com/office/drawing/2014/main" id="{928770E2-0692-85C8-0C03-ABB896183744}"/>
                </a:ext>
              </a:extLst>
            </p:cNvPr>
            <p:cNvSpPr txBox="1"/>
            <p:nvPr/>
          </p:nvSpPr>
          <p:spPr>
            <a:xfrm>
              <a:off x="1611788" y="13003560"/>
              <a:ext cx="1698223" cy="371513"/>
            </a:xfrm>
            <a:prstGeom prst="rect">
              <a:avLst/>
            </a:prstGeom>
            <a:noFill/>
          </p:spPr>
          <p:txBody>
            <a:bodyPr wrap="none" lIns="46800" tIns="46800" rIns="46800" bIns="46800" rtlCol="0">
              <a:spAutoFit/>
            </a:bodyPr>
            <a:lstStyle/>
            <a:p>
              <a:pPr algn="l"/>
              <a:r>
                <a:rPr lang="fr-FR" dirty="0"/>
                <a:t>Augmentation</a:t>
              </a:r>
            </a:p>
          </p:txBody>
        </p:sp>
      </p:grpSp>
      <p:cxnSp>
        <p:nvCxnSpPr>
          <p:cNvPr id="108" name="Connecteur droit 107">
            <a:extLst>
              <a:ext uri="{FF2B5EF4-FFF2-40B4-BE49-F238E27FC236}">
                <a16:creationId xmlns:a16="http://schemas.microsoft.com/office/drawing/2014/main" id="{3353CF58-6861-D359-4A7E-B1680EA3223E}"/>
              </a:ext>
            </a:extLst>
          </p:cNvPr>
          <p:cNvCxnSpPr/>
          <p:nvPr/>
        </p:nvCxnSpPr>
        <p:spPr>
          <a:xfrm>
            <a:off x="11752431" y="4522108"/>
            <a:ext cx="35986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A40C2E54-BF6A-34C1-E288-7528ACE33239}"/>
              </a:ext>
            </a:extLst>
          </p:cNvPr>
          <p:cNvCxnSpPr/>
          <p:nvPr/>
        </p:nvCxnSpPr>
        <p:spPr>
          <a:xfrm>
            <a:off x="11752353" y="10912139"/>
            <a:ext cx="35986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a:extLst>
              <a:ext uri="{FF2B5EF4-FFF2-40B4-BE49-F238E27FC236}">
                <a16:creationId xmlns:a16="http://schemas.microsoft.com/office/drawing/2014/main" id="{9368292F-0023-EC9A-52D4-0AEA03E50488}"/>
              </a:ext>
            </a:extLst>
          </p:cNvPr>
          <p:cNvCxnSpPr>
            <a:cxnSpLocks/>
          </p:cNvCxnSpPr>
          <p:nvPr/>
        </p:nvCxnSpPr>
        <p:spPr>
          <a:xfrm>
            <a:off x="6686550" y="11401152"/>
            <a:ext cx="35624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8BA8E4FE-5431-D13B-3539-3A3285F85A16}"/>
              </a:ext>
            </a:extLst>
          </p:cNvPr>
          <p:cNvCxnSpPr>
            <a:cxnSpLocks/>
          </p:cNvCxnSpPr>
          <p:nvPr/>
        </p:nvCxnSpPr>
        <p:spPr>
          <a:xfrm>
            <a:off x="1141941" y="10105689"/>
            <a:ext cx="43301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0C8299C5-C6DB-8A33-F757-3B43F813E304}"/>
              </a:ext>
            </a:extLst>
          </p:cNvPr>
          <p:cNvCxnSpPr>
            <a:cxnSpLocks/>
          </p:cNvCxnSpPr>
          <p:nvPr/>
        </p:nvCxnSpPr>
        <p:spPr>
          <a:xfrm>
            <a:off x="1141941" y="3958889"/>
            <a:ext cx="38299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ZoneTexte 114">
            <a:extLst>
              <a:ext uri="{FF2B5EF4-FFF2-40B4-BE49-F238E27FC236}">
                <a16:creationId xmlns:a16="http://schemas.microsoft.com/office/drawing/2014/main" id="{8C474577-BA5C-43D2-31F3-666DC508DE01}"/>
              </a:ext>
            </a:extLst>
          </p:cNvPr>
          <p:cNvSpPr txBox="1"/>
          <p:nvPr/>
        </p:nvSpPr>
        <p:spPr>
          <a:xfrm>
            <a:off x="9451473" y="12885856"/>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a:t>
            </a:r>
            <a:r>
              <a:rPr lang="da-DK" sz="2400" cap="small" dirty="0">
                <a:solidFill>
                  <a:schemeClr val="bg1">
                    <a:lumMod val="65000"/>
                  </a:schemeClr>
                </a:solidFill>
                <a:latin typeface="+mj-lt"/>
                <a:cs typeface="Arial" panose="020B0604020202020204" pitchFamily="34" charset="0"/>
              </a:rPr>
              <a:t>Mäkipää</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2023)</a:t>
            </a:r>
          </a:p>
        </p:txBody>
      </p:sp>
    </p:spTree>
    <p:extLst>
      <p:ext uri="{BB962C8B-B14F-4D97-AF65-F5344CB8AC3E}">
        <p14:creationId xmlns:p14="http://schemas.microsoft.com/office/powerpoint/2010/main" val="29789666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D2B418-C247-777C-ABAF-FD23049A9800}"/>
              </a:ext>
            </a:extLst>
          </p:cNvPr>
          <p:cNvSpPr>
            <a:spLocks noGrp="1"/>
          </p:cNvSpPr>
          <p:nvPr>
            <p:ph type="title"/>
          </p:nvPr>
        </p:nvSpPr>
        <p:spPr/>
        <p:txBody>
          <a:bodyPr/>
          <a:lstStyle/>
          <a:p>
            <a:r>
              <a:rPr lang="fr-FR" dirty="0"/>
              <a:t>Plantation versus regénération naturelle d'une même essence</a:t>
            </a:r>
          </a:p>
        </p:txBody>
      </p:sp>
      <p:sp>
        <p:nvSpPr>
          <p:cNvPr id="7" name="ZoneTexte 6">
            <a:extLst>
              <a:ext uri="{FF2B5EF4-FFF2-40B4-BE49-F238E27FC236}">
                <a16:creationId xmlns:a16="http://schemas.microsoft.com/office/drawing/2014/main" id="{3F6FC393-C846-9CAA-4178-AFDFBF00EE72}"/>
              </a:ext>
            </a:extLst>
          </p:cNvPr>
          <p:cNvSpPr txBox="1"/>
          <p:nvPr/>
        </p:nvSpPr>
        <p:spPr>
          <a:xfrm>
            <a:off x="14711361" y="12249150"/>
            <a:ext cx="8587998"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(Expertise collective CRREF, 2023)</a:t>
            </a:r>
          </a:p>
        </p:txBody>
      </p:sp>
      <p:sp>
        <p:nvSpPr>
          <p:cNvPr id="11" name="ZoneTexte 10">
            <a:extLst>
              <a:ext uri="{FF2B5EF4-FFF2-40B4-BE49-F238E27FC236}">
                <a16:creationId xmlns:a16="http://schemas.microsoft.com/office/drawing/2014/main" id="{DD952A23-D70D-B7A6-892B-F70A3FFD5E7D}"/>
              </a:ext>
            </a:extLst>
          </p:cNvPr>
          <p:cNvSpPr txBox="1"/>
          <p:nvPr/>
        </p:nvSpPr>
        <p:spPr>
          <a:xfrm>
            <a:off x="720000" y="4537854"/>
            <a:ext cx="7233375" cy="3401007"/>
          </a:xfrm>
          <a:prstGeom prst="roundRect">
            <a:avLst>
              <a:gd name="adj" fmla="val 11643"/>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600" dirty="0"/>
              <a:t>Les plantations entraînent en général des diminutions de biodiversité, aux dépens des espèces autochtones notamment...</a:t>
            </a:r>
          </a:p>
        </p:txBody>
      </p:sp>
      <p:sp>
        <p:nvSpPr>
          <p:cNvPr id="4" name="ZoneTexte 3">
            <a:extLst>
              <a:ext uri="{FF2B5EF4-FFF2-40B4-BE49-F238E27FC236}">
                <a16:creationId xmlns:a16="http://schemas.microsoft.com/office/drawing/2014/main" id="{DC7BFDCF-8343-75EE-D2C0-9BF135219776}"/>
              </a:ext>
            </a:extLst>
          </p:cNvPr>
          <p:cNvSpPr txBox="1"/>
          <p:nvPr/>
        </p:nvSpPr>
        <p:spPr>
          <a:xfrm>
            <a:off x="10106025" y="2437236"/>
            <a:ext cx="6324602" cy="3468264"/>
          </a:xfrm>
          <a:prstGeom prst="roundRect">
            <a:avLst>
              <a:gd name="adj" fmla="val 9370"/>
            </a:avLst>
          </a:prstGeom>
          <a:noFill/>
          <a:ln w="63500" cap="rnd">
            <a:solidFill>
              <a:srgbClr val="8D533E"/>
            </a:solidFill>
            <a:prstDash val="sysDot"/>
          </a:ln>
        </p:spPr>
        <p:txBody>
          <a:bodyPr wrap="square" lIns="612000" tIns="288000" rIns="288000" bIns="288000" numCol="1" spcCol="540000" rtlCol="0">
            <a:noAutofit/>
          </a:bodyPr>
          <a:lstStyle/>
          <a:p>
            <a:pPr algn="l">
              <a:defRPr sz="4000">
                <a:solidFill>
                  <a:srgbClr val="000000"/>
                </a:solidFill>
              </a:defRPr>
            </a:pPr>
            <a:r>
              <a:rPr lang="fr-FR" sz="3600" dirty="0"/>
              <a:t>Quelles essences répondront le mieux aux contraintes climatiques futures et aux attentes sociales ?</a:t>
            </a:r>
          </a:p>
        </p:txBody>
      </p:sp>
      <p:sp>
        <p:nvSpPr>
          <p:cNvPr id="5" name="ZoneTexte 4">
            <a:extLst>
              <a:ext uri="{FF2B5EF4-FFF2-40B4-BE49-F238E27FC236}">
                <a16:creationId xmlns:a16="http://schemas.microsoft.com/office/drawing/2014/main" id="{1EB8F9C1-FBA5-79F6-130A-329262C8DB9A}"/>
              </a:ext>
            </a:extLst>
          </p:cNvPr>
          <p:cNvSpPr txBox="1"/>
          <p:nvPr/>
        </p:nvSpPr>
        <p:spPr>
          <a:xfrm>
            <a:off x="11087100" y="6952959"/>
            <a:ext cx="12449175" cy="5239041"/>
          </a:xfrm>
          <a:prstGeom prst="roundRect">
            <a:avLst>
              <a:gd name="adj" fmla="val 9540"/>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600" dirty="0"/>
              <a:t>Aspects controversés des différentes modalités de coupes de regénération en forêts, notamment concernant les coupes rases (augmentation du risque d'érosion des sols, tassement, perturbation de la fertilité chimique des sols, diminution des communautés fongiques, élimination de nombreux individus sains lors des coupes rases de parcelles contenant 20 % de tiges en mauvais état sanitaire...).</a:t>
            </a:r>
          </a:p>
        </p:txBody>
      </p:sp>
      <p:sp>
        <p:nvSpPr>
          <p:cNvPr id="6" name="ZoneTexte 5">
            <a:extLst>
              <a:ext uri="{FF2B5EF4-FFF2-40B4-BE49-F238E27FC236}">
                <a16:creationId xmlns:a16="http://schemas.microsoft.com/office/drawing/2014/main" id="{1F4637E1-1FC5-E1BF-EE41-45EE8E13B5A8}"/>
              </a:ext>
            </a:extLst>
          </p:cNvPr>
          <p:cNvSpPr txBox="1"/>
          <p:nvPr/>
        </p:nvSpPr>
        <p:spPr>
          <a:xfrm>
            <a:off x="4350543" y="7287212"/>
            <a:ext cx="6012657" cy="4499749"/>
          </a:xfrm>
          <a:prstGeom prst="roundRect">
            <a:avLst>
              <a:gd name="adj" fmla="val 0"/>
            </a:avLst>
          </a:prstGeom>
          <a:solidFill>
            <a:srgbClr val="E9F1EE"/>
          </a:solidFill>
          <a:ln w="63500" cap="rnd">
            <a:noFill/>
            <a:prstDash val="sysDot"/>
          </a:ln>
        </p:spPr>
        <p:txBody>
          <a:bodyPr wrap="square" lIns="288000" tIns="288000" rIns="288000" bIns="288000" numCol="1" spcCol="540000" rtlCol="0">
            <a:noAutofit/>
          </a:bodyPr>
          <a:lstStyle/>
          <a:p>
            <a:pPr algn="l">
              <a:defRPr sz="4000">
                <a:solidFill>
                  <a:srgbClr val="000000"/>
                </a:solidFill>
              </a:defRPr>
            </a:pPr>
            <a:r>
              <a:rPr lang="fr-FR" sz="3200" dirty="0"/>
              <a:t>... Mais il n'est pas toujours possible ni souhaitable de privilégier la dynamique de renouvellement spontané, notamment si on vise un changement d'essence pour réduire le risque de perturbation future.</a:t>
            </a:r>
          </a:p>
        </p:txBody>
      </p:sp>
      <p:sp>
        <p:nvSpPr>
          <p:cNvPr id="8" name="ZoneTexte 7">
            <a:extLst>
              <a:ext uri="{FF2B5EF4-FFF2-40B4-BE49-F238E27FC236}">
                <a16:creationId xmlns:a16="http://schemas.microsoft.com/office/drawing/2014/main" id="{81BE3097-E2CD-BF60-9E83-FCE67BDCFA26}"/>
              </a:ext>
            </a:extLst>
          </p:cNvPr>
          <p:cNvSpPr txBox="1"/>
          <p:nvPr/>
        </p:nvSpPr>
        <p:spPr>
          <a:xfrm>
            <a:off x="9386272" y="1069181"/>
            <a:ext cx="1610955" cy="3633945"/>
          </a:xfrm>
          <a:prstGeom prst="rect">
            <a:avLst/>
          </a:prstGeom>
          <a:noFill/>
        </p:spPr>
        <p:txBody>
          <a:bodyPr wrap="none" lIns="46800" tIns="46800" rIns="46800" bIns="46800" rtlCol="0">
            <a:spAutoFit/>
          </a:bodyPr>
          <a:lstStyle/>
          <a:p>
            <a:pPr algn="l"/>
            <a:r>
              <a:rPr lang="fr-FR" sz="23000" b="1" dirty="0">
                <a:solidFill>
                  <a:srgbClr val="AAC9BC"/>
                </a:solidFill>
                <a:latin typeface="+mj-lt"/>
                <a:cs typeface="Arial" panose="020B0604020202020204" pitchFamily="34" charset="0"/>
              </a:rPr>
              <a:t>?</a:t>
            </a:r>
          </a:p>
        </p:txBody>
      </p:sp>
      <p:pic>
        <p:nvPicPr>
          <p:cNvPr id="116" name="Image 115">
            <a:extLst>
              <a:ext uri="{FF2B5EF4-FFF2-40B4-BE49-F238E27FC236}">
                <a16:creationId xmlns:a16="http://schemas.microsoft.com/office/drawing/2014/main" id="{9C1A3011-39E7-C04A-1598-B272A52E872F}"/>
              </a:ext>
            </a:extLst>
          </p:cNvPr>
          <p:cNvPicPr>
            <a:picLocks noChangeAspect="1"/>
          </p:cNvPicPr>
          <p:nvPr/>
        </p:nvPicPr>
        <p:blipFill>
          <a:blip r:embed="rId3"/>
          <a:stretch>
            <a:fillRect/>
          </a:stretch>
        </p:blipFill>
        <p:spPr>
          <a:xfrm>
            <a:off x="17364074" y="1818508"/>
            <a:ext cx="5870222" cy="4944533"/>
          </a:xfrm>
          <a:prstGeom prst="rect">
            <a:avLst/>
          </a:prstGeom>
        </p:spPr>
      </p:pic>
      <p:grpSp>
        <p:nvGrpSpPr>
          <p:cNvPr id="121" name="Groupe 120">
            <a:extLst>
              <a:ext uri="{FF2B5EF4-FFF2-40B4-BE49-F238E27FC236}">
                <a16:creationId xmlns:a16="http://schemas.microsoft.com/office/drawing/2014/main" id="{CB7D7D8A-CC5C-1EF4-8987-97FC5526856C}"/>
              </a:ext>
            </a:extLst>
          </p:cNvPr>
          <p:cNvGrpSpPr/>
          <p:nvPr/>
        </p:nvGrpSpPr>
        <p:grpSpPr>
          <a:xfrm>
            <a:off x="1149704" y="1598328"/>
            <a:ext cx="1841146" cy="2657459"/>
            <a:chOff x="1149704" y="1633315"/>
            <a:chExt cx="1841146" cy="2657459"/>
          </a:xfrm>
        </p:grpSpPr>
        <p:pic>
          <p:nvPicPr>
            <p:cNvPr id="118" name="Image 117">
              <a:extLst>
                <a:ext uri="{FF2B5EF4-FFF2-40B4-BE49-F238E27FC236}">
                  <a16:creationId xmlns:a16="http://schemas.microsoft.com/office/drawing/2014/main" id="{0D5EE1ED-7A85-A40A-51CC-A4791AF6CADD}"/>
                </a:ext>
              </a:extLst>
            </p:cNvPr>
            <p:cNvPicPr>
              <a:picLocks noChangeAspect="1"/>
            </p:cNvPicPr>
            <p:nvPr/>
          </p:nvPicPr>
          <p:blipFill>
            <a:blip r:embed="rId4"/>
            <a:stretch>
              <a:fillRect/>
            </a:stretch>
          </p:blipFill>
          <p:spPr>
            <a:xfrm>
              <a:off x="2093712" y="1633315"/>
              <a:ext cx="897138" cy="2093325"/>
            </a:xfrm>
            <a:prstGeom prst="rect">
              <a:avLst/>
            </a:prstGeom>
          </p:spPr>
        </p:pic>
        <p:pic>
          <p:nvPicPr>
            <p:cNvPr id="119" name="Image 118">
              <a:extLst>
                <a:ext uri="{FF2B5EF4-FFF2-40B4-BE49-F238E27FC236}">
                  <a16:creationId xmlns:a16="http://schemas.microsoft.com/office/drawing/2014/main" id="{A962A4E9-A2D3-7246-C665-DB26BE121D59}"/>
                </a:ext>
              </a:extLst>
            </p:cNvPr>
            <p:cNvPicPr>
              <a:picLocks noChangeAspect="1"/>
            </p:cNvPicPr>
            <p:nvPr/>
          </p:nvPicPr>
          <p:blipFill>
            <a:blip r:embed="rId4"/>
            <a:stretch>
              <a:fillRect/>
            </a:stretch>
          </p:blipFill>
          <p:spPr>
            <a:xfrm>
              <a:off x="1621708" y="1915382"/>
              <a:ext cx="897138" cy="2093325"/>
            </a:xfrm>
            <a:prstGeom prst="rect">
              <a:avLst/>
            </a:prstGeom>
          </p:spPr>
        </p:pic>
        <p:pic>
          <p:nvPicPr>
            <p:cNvPr id="120" name="Image 119">
              <a:extLst>
                <a:ext uri="{FF2B5EF4-FFF2-40B4-BE49-F238E27FC236}">
                  <a16:creationId xmlns:a16="http://schemas.microsoft.com/office/drawing/2014/main" id="{CB6090F5-FDA5-BDFE-ED79-63AD005D91D9}"/>
                </a:ext>
              </a:extLst>
            </p:cNvPr>
            <p:cNvPicPr>
              <a:picLocks noChangeAspect="1"/>
            </p:cNvPicPr>
            <p:nvPr/>
          </p:nvPicPr>
          <p:blipFill>
            <a:blip r:embed="rId4"/>
            <a:stretch>
              <a:fillRect/>
            </a:stretch>
          </p:blipFill>
          <p:spPr>
            <a:xfrm>
              <a:off x="1149704" y="2197449"/>
              <a:ext cx="897138" cy="2093325"/>
            </a:xfrm>
            <a:prstGeom prst="rect">
              <a:avLst/>
            </a:prstGeom>
          </p:spPr>
        </p:pic>
      </p:grpSp>
      <p:grpSp>
        <p:nvGrpSpPr>
          <p:cNvPr id="122" name="Groupe 121">
            <a:extLst>
              <a:ext uri="{FF2B5EF4-FFF2-40B4-BE49-F238E27FC236}">
                <a16:creationId xmlns:a16="http://schemas.microsoft.com/office/drawing/2014/main" id="{22A1EE4A-1A54-F1CB-378E-A5709F805983}"/>
              </a:ext>
            </a:extLst>
          </p:cNvPr>
          <p:cNvGrpSpPr/>
          <p:nvPr/>
        </p:nvGrpSpPr>
        <p:grpSpPr>
          <a:xfrm>
            <a:off x="1904466" y="1598328"/>
            <a:ext cx="1841146" cy="2657459"/>
            <a:chOff x="1149704" y="1633315"/>
            <a:chExt cx="1841146" cy="2657459"/>
          </a:xfrm>
        </p:grpSpPr>
        <p:pic>
          <p:nvPicPr>
            <p:cNvPr id="123" name="Image 122">
              <a:extLst>
                <a:ext uri="{FF2B5EF4-FFF2-40B4-BE49-F238E27FC236}">
                  <a16:creationId xmlns:a16="http://schemas.microsoft.com/office/drawing/2014/main" id="{D1997861-7A95-7B63-3F10-1F442421E022}"/>
                </a:ext>
              </a:extLst>
            </p:cNvPr>
            <p:cNvPicPr>
              <a:picLocks noChangeAspect="1"/>
            </p:cNvPicPr>
            <p:nvPr/>
          </p:nvPicPr>
          <p:blipFill>
            <a:blip r:embed="rId4"/>
            <a:stretch>
              <a:fillRect/>
            </a:stretch>
          </p:blipFill>
          <p:spPr>
            <a:xfrm>
              <a:off x="2093712" y="1633315"/>
              <a:ext cx="897138" cy="2093325"/>
            </a:xfrm>
            <a:prstGeom prst="rect">
              <a:avLst/>
            </a:prstGeom>
          </p:spPr>
        </p:pic>
        <p:pic>
          <p:nvPicPr>
            <p:cNvPr id="124" name="Image 123">
              <a:extLst>
                <a:ext uri="{FF2B5EF4-FFF2-40B4-BE49-F238E27FC236}">
                  <a16:creationId xmlns:a16="http://schemas.microsoft.com/office/drawing/2014/main" id="{F0AEC60C-7EFD-F465-8F13-386C5943D0B9}"/>
                </a:ext>
              </a:extLst>
            </p:cNvPr>
            <p:cNvPicPr>
              <a:picLocks noChangeAspect="1"/>
            </p:cNvPicPr>
            <p:nvPr/>
          </p:nvPicPr>
          <p:blipFill>
            <a:blip r:embed="rId4"/>
            <a:stretch>
              <a:fillRect/>
            </a:stretch>
          </p:blipFill>
          <p:spPr>
            <a:xfrm>
              <a:off x="1621708" y="1915382"/>
              <a:ext cx="897138" cy="2093325"/>
            </a:xfrm>
            <a:prstGeom prst="rect">
              <a:avLst/>
            </a:prstGeom>
          </p:spPr>
        </p:pic>
        <p:pic>
          <p:nvPicPr>
            <p:cNvPr id="125" name="Image 124">
              <a:extLst>
                <a:ext uri="{FF2B5EF4-FFF2-40B4-BE49-F238E27FC236}">
                  <a16:creationId xmlns:a16="http://schemas.microsoft.com/office/drawing/2014/main" id="{C8CD2409-4FE4-CCB4-DEA0-2AEAA9D1901D}"/>
                </a:ext>
              </a:extLst>
            </p:cNvPr>
            <p:cNvPicPr>
              <a:picLocks noChangeAspect="1"/>
            </p:cNvPicPr>
            <p:nvPr/>
          </p:nvPicPr>
          <p:blipFill>
            <a:blip r:embed="rId4"/>
            <a:stretch>
              <a:fillRect/>
            </a:stretch>
          </p:blipFill>
          <p:spPr>
            <a:xfrm>
              <a:off x="1149704" y="2197449"/>
              <a:ext cx="897138" cy="2093325"/>
            </a:xfrm>
            <a:prstGeom prst="rect">
              <a:avLst/>
            </a:prstGeom>
          </p:spPr>
        </p:pic>
      </p:grpSp>
      <p:grpSp>
        <p:nvGrpSpPr>
          <p:cNvPr id="126" name="Groupe 125">
            <a:extLst>
              <a:ext uri="{FF2B5EF4-FFF2-40B4-BE49-F238E27FC236}">
                <a16:creationId xmlns:a16="http://schemas.microsoft.com/office/drawing/2014/main" id="{1F325955-C171-F994-3453-E1F241A200AB}"/>
              </a:ext>
            </a:extLst>
          </p:cNvPr>
          <p:cNvGrpSpPr/>
          <p:nvPr/>
        </p:nvGrpSpPr>
        <p:grpSpPr>
          <a:xfrm>
            <a:off x="2659228" y="1598328"/>
            <a:ext cx="1841146" cy="2657459"/>
            <a:chOff x="1149704" y="1633315"/>
            <a:chExt cx="1841146" cy="2657459"/>
          </a:xfrm>
        </p:grpSpPr>
        <p:pic>
          <p:nvPicPr>
            <p:cNvPr id="127" name="Image 126">
              <a:extLst>
                <a:ext uri="{FF2B5EF4-FFF2-40B4-BE49-F238E27FC236}">
                  <a16:creationId xmlns:a16="http://schemas.microsoft.com/office/drawing/2014/main" id="{1A2DD638-47C7-C6DC-4109-5F84EB261B6A}"/>
                </a:ext>
              </a:extLst>
            </p:cNvPr>
            <p:cNvPicPr>
              <a:picLocks noChangeAspect="1"/>
            </p:cNvPicPr>
            <p:nvPr/>
          </p:nvPicPr>
          <p:blipFill>
            <a:blip r:embed="rId4"/>
            <a:stretch>
              <a:fillRect/>
            </a:stretch>
          </p:blipFill>
          <p:spPr>
            <a:xfrm>
              <a:off x="2093712" y="1633315"/>
              <a:ext cx="897138" cy="2093325"/>
            </a:xfrm>
            <a:prstGeom prst="rect">
              <a:avLst/>
            </a:prstGeom>
          </p:spPr>
        </p:pic>
        <p:pic>
          <p:nvPicPr>
            <p:cNvPr id="128" name="Image 127">
              <a:extLst>
                <a:ext uri="{FF2B5EF4-FFF2-40B4-BE49-F238E27FC236}">
                  <a16:creationId xmlns:a16="http://schemas.microsoft.com/office/drawing/2014/main" id="{9E8BCE61-BBAA-4F12-C592-C09DD1EF832D}"/>
                </a:ext>
              </a:extLst>
            </p:cNvPr>
            <p:cNvPicPr>
              <a:picLocks noChangeAspect="1"/>
            </p:cNvPicPr>
            <p:nvPr/>
          </p:nvPicPr>
          <p:blipFill>
            <a:blip r:embed="rId4"/>
            <a:stretch>
              <a:fillRect/>
            </a:stretch>
          </p:blipFill>
          <p:spPr>
            <a:xfrm>
              <a:off x="1621708" y="1915382"/>
              <a:ext cx="897138" cy="2093325"/>
            </a:xfrm>
            <a:prstGeom prst="rect">
              <a:avLst/>
            </a:prstGeom>
          </p:spPr>
        </p:pic>
        <p:pic>
          <p:nvPicPr>
            <p:cNvPr id="129" name="Image 128">
              <a:extLst>
                <a:ext uri="{FF2B5EF4-FFF2-40B4-BE49-F238E27FC236}">
                  <a16:creationId xmlns:a16="http://schemas.microsoft.com/office/drawing/2014/main" id="{62CCA99F-D042-C06A-7E6F-239983F84444}"/>
                </a:ext>
              </a:extLst>
            </p:cNvPr>
            <p:cNvPicPr>
              <a:picLocks noChangeAspect="1"/>
            </p:cNvPicPr>
            <p:nvPr/>
          </p:nvPicPr>
          <p:blipFill>
            <a:blip r:embed="rId4"/>
            <a:stretch>
              <a:fillRect/>
            </a:stretch>
          </p:blipFill>
          <p:spPr>
            <a:xfrm>
              <a:off x="1149704" y="2197449"/>
              <a:ext cx="897138" cy="2093325"/>
            </a:xfrm>
            <a:prstGeom prst="rect">
              <a:avLst/>
            </a:prstGeom>
          </p:spPr>
        </p:pic>
      </p:grpSp>
      <p:grpSp>
        <p:nvGrpSpPr>
          <p:cNvPr id="130" name="Groupe 129">
            <a:extLst>
              <a:ext uri="{FF2B5EF4-FFF2-40B4-BE49-F238E27FC236}">
                <a16:creationId xmlns:a16="http://schemas.microsoft.com/office/drawing/2014/main" id="{E27DF610-DEAF-88E4-B825-6EA7A41E78A6}"/>
              </a:ext>
            </a:extLst>
          </p:cNvPr>
          <p:cNvGrpSpPr/>
          <p:nvPr/>
        </p:nvGrpSpPr>
        <p:grpSpPr>
          <a:xfrm>
            <a:off x="3413990" y="1598328"/>
            <a:ext cx="1841146" cy="2657459"/>
            <a:chOff x="1149704" y="1633315"/>
            <a:chExt cx="1841146" cy="2657459"/>
          </a:xfrm>
        </p:grpSpPr>
        <p:pic>
          <p:nvPicPr>
            <p:cNvPr id="131" name="Image 130">
              <a:extLst>
                <a:ext uri="{FF2B5EF4-FFF2-40B4-BE49-F238E27FC236}">
                  <a16:creationId xmlns:a16="http://schemas.microsoft.com/office/drawing/2014/main" id="{CA1C1E73-4FDF-A6E5-48A4-B311157FBE5A}"/>
                </a:ext>
              </a:extLst>
            </p:cNvPr>
            <p:cNvPicPr>
              <a:picLocks noChangeAspect="1"/>
            </p:cNvPicPr>
            <p:nvPr/>
          </p:nvPicPr>
          <p:blipFill>
            <a:blip r:embed="rId4"/>
            <a:stretch>
              <a:fillRect/>
            </a:stretch>
          </p:blipFill>
          <p:spPr>
            <a:xfrm>
              <a:off x="2093712" y="1633315"/>
              <a:ext cx="897138" cy="2093325"/>
            </a:xfrm>
            <a:prstGeom prst="rect">
              <a:avLst/>
            </a:prstGeom>
          </p:spPr>
        </p:pic>
        <p:pic>
          <p:nvPicPr>
            <p:cNvPr id="132" name="Image 131">
              <a:extLst>
                <a:ext uri="{FF2B5EF4-FFF2-40B4-BE49-F238E27FC236}">
                  <a16:creationId xmlns:a16="http://schemas.microsoft.com/office/drawing/2014/main" id="{5029DBDC-4113-316E-BDFE-27C928FE759B}"/>
                </a:ext>
              </a:extLst>
            </p:cNvPr>
            <p:cNvPicPr>
              <a:picLocks noChangeAspect="1"/>
            </p:cNvPicPr>
            <p:nvPr/>
          </p:nvPicPr>
          <p:blipFill>
            <a:blip r:embed="rId4"/>
            <a:stretch>
              <a:fillRect/>
            </a:stretch>
          </p:blipFill>
          <p:spPr>
            <a:xfrm>
              <a:off x="1621708" y="1915382"/>
              <a:ext cx="897138" cy="2093325"/>
            </a:xfrm>
            <a:prstGeom prst="rect">
              <a:avLst/>
            </a:prstGeom>
          </p:spPr>
        </p:pic>
        <p:pic>
          <p:nvPicPr>
            <p:cNvPr id="133" name="Image 132">
              <a:extLst>
                <a:ext uri="{FF2B5EF4-FFF2-40B4-BE49-F238E27FC236}">
                  <a16:creationId xmlns:a16="http://schemas.microsoft.com/office/drawing/2014/main" id="{23DA56A5-F94C-2EB7-204F-41F370B92642}"/>
                </a:ext>
              </a:extLst>
            </p:cNvPr>
            <p:cNvPicPr>
              <a:picLocks noChangeAspect="1"/>
            </p:cNvPicPr>
            <p:nvPr/>
          </p:nvPicPr>
          <p:blipFill>
            <a:blip r:embed="rId4"/>
            <a:stretch>
              <a:fillRect/>
            </a:stretch>
          </p:blipFill>
          <p:spPr>
            <a:xfrm>
              <a:off x="1149704" y="2197449"/>
              <a:ext cx="897138" cy="2093325"/>
            </a:xfrm>
            <a:prstGeom prst="rect">
              <a:avLst/>
            </a:prstGeom>
          </p:spPr>
        </p:pic>
      </p:grpSp>
      <p:grpSp>
        <p:nvGrpSpPr>
          <p:cNvPr id="134" name="Groupe 133">
            <a:extLst>
              <a:ext uri="{FF2B5EF4-FFF2-40B4-BE49-F238E27FC236}">
                <a16:creationId xmlns:a16="http://schemas.microsoft.com/office/drawing/2014/main" id="{061F8364-8B40-2E06-895C-37545942307F}"/>
              </a:ext>
            </a:extLst>
          </p:cNvPr>
          <p:cNvGrpSpPr/>
          <p:nvPr/>
        </p:nvGrpSpPr>
        <p:grpSpPr>
          <a:xfrm>
            <a:off x="4168753" y="1598328"/>
            <a:ext cx="1841146" cy="2657459"/>
            <a:chOff x="1149704" y="1633315"/>
            <a:chExt cx="1841146" cy="2657459"/>
          </a:xfrm>
        </p:grpSpPr>
        <p:pic>
          <p:nvPicPr>
            <p:cNvPr id="135" name="Image 134">
              <a:extLst>
                <a:ext uri="{FF2B5EF4-FFF2-40B4-BE49-F238E27FC236}">
                  <a16:creationId xmlns:a16="http://schemas.microsoft.com/office/drawing/2014/main" id="{07FCF6A9-FC35-DFAF-FB5F-AB5DC022D878}"/>
                </a:ext>
              </a:extLst>
            </p:cNvPr>
            <p:cNvPicPr>
              <a:picLocks noChangeAspect="1"/>
            </p:cNvPicPr>
            <p:nvPr/>
          </p:nvPicPr>
          <p:blipFill>
            <a:blip r:embed="rId4"/>
            <a:stretch>
              <a:fillRect/>
            </a:stretch>
          </p:blipFill>
          <p:spPr>
            <a:xfrm>
              <a:off x="2093712" y="1633315"/>
              <a:ext cx="897138" cy="2093325"/>
            </a:xfrm>
            <a:prstGeom prst="rect">
              <a:avLst/>
            </a:prstGeom>
          </p:spPr>
        </p:pic>
        <p:pic>
          <p:nvPicPr>
            <p:cNvPr id="136" name="Image 135">
              <a:extLst>
                <a:ext uri="{FF2B5EF4-FFF2-40B4-BE49-F238E27FC236}">
                  <a16:creationId xmlns:a16="http://schemas.microsoft.com/office/drawing/2014/main" id="{3B3B8D8B-E2AE-137F-8632-3C5E3351DDEF}"/>
                </a:ext>
              </a:extLst>
            </p:cNvPr>
            <p:cNvPicPr>
              <a:picLocks noChangeAspect="1"/>
            </p:cNvPicPr>
            <p:nvPr/>
          </p:nvPicPr>
          <p:blipFill>
            <a:blip r:embed="rId4"/>
            <a:stretch>
              <a:fillRect/>
            </a:stretch>
          </p:blipFill>
          <p:spPr>
            <a:xfrm>
              <a:off x="1621708" y="1915382"/>
              <a:ext cx="897138" cy="2093325"/>
            </a:xfrm>
            <a:prstGeom prst="rect">
              <a:avLst/>
            </a:prstGeom>
          </p:spPr>
        </p:pic>
        <p:pic>
          <p:nvPicPr>
            <p:cNvPr id="137" name="Image 136">
              <a:extLst>
                <a:ext uri="{FF2B5EF4-FFF2-40B4-BE49-F238E27FC236}">
                  <a16:creationId xmlns:a16="http://schemas.microsoft.com/office/drawing/2014/main" id="{5A5EDE7D-9E5F-164C-3F3E-6270B229365E}"/>
                </a:ext>
              </a:extLst>
            </p:cNvPr>
            <p:cNvPicPr>
              <a:picLocks noChangeAspect="1"/>
            </p:cNvPicPr>
            <p:nvPr/>
          </p:nvPicPr>
          <p:blipFill>
            <a:blip r:embed="rId4"/>
            <a:stretch>
              <a:fillRect/>
            </a:stretch>
          </p:blipFill>
          <p:spPr>
            <a:xfrm>
              <a:off x="1149704" y="2197449"/>
              <a:ext cx="897138" cy="2093325"/>
            </a:xfrm>
            <a:prstGeom prst="rect">
              <a:avLst/>
            </a:prstGeom>
          </p:spPr>
        </p:pic>
      </p:grpSp>
      <p:pic>
        <p:nvPicPr>
          <p:cNvPr id="13" name="Image 12">
            <a:extLst>
              <a:ext uri="{FF2B5EF4-FFF2-40B4-BE49-F238E27FC236}">
                <a16:creationId xmlns:a16="http://schemas.microsoft.com/office/drawing/2014/main" id="{81EDDA51-DAE4-352D-59E5-DB666E939000}"/>
              </a:ext>
            </a:extLst>
          </p:cNvPr>
          <p:cNvPicPr>
            <a:picLocks noChangeAspect="1"/>
          </p:cNvPicPr>
          <p:nvPr/>
        </p:nvPicPr>
        <p:blipFill>
          <a:blip r:embed="rId5"/>
          <a:stretch>
            <a:fillRect/>
          </a:stretch>
        </p:blipFill>
        <p:spPr>
          <a:xfrm>
            <a:off x="826293" y="8380113"/>
            <a:ext cx="3321028" cy="3471985"/>
          </a:xfrm>
          <a:prstGeom prst="rect">
            <a:avLst/>
          </a:prstGeom>
        </p:spPr>
      </p:pic>
    </p:spTree>
    <p:extLst>
      <p:ext uri="{BB962C8B-B14F-4D97-AF65-F5344CB8AC3E}">
        <p14:creationId xmlns:p14="http://schemas.microsoft.com/office/powerpoint/2010/main" val="380791237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90317-D439-744E-B182-E628A72C9399}"/>
              </a:ext>
            </a:extLst>
          </p:cNvPr>
          <p:cNvSpPr>
            <a:spLocks noGrp="1"/>
          </p:cNvSpPr>
          <p:nvPr>
            <p:ph type="title"/>
          </p:nvPr>
        </p:nvSpPr>
        <p:spPr>
          <a:xfrm>
            <a:off x="1905000" y="205650"/>
            <a:ext cx="21202650" cy="1625278"/>
          </a:xfrm>
        </p:spPr>
        <p:txBody>
          <a:bodyPr/>
          <a:lstStyle/>
          <a:p>
            <a:r>
              <a:rPr lang="fr-FR" dirty="0"/>
              <a:t>Le stockage de carbone dans les forêts n'est pas une simple question d'ordre biophysique ! </a:t>
            </a:r>
          </a:p>
        </p:txBody>
      </p:sp>
      <p:grpSp>
        <p:nvGrpSpPr>
          <p:cNvPr id="3" name="Groupe 2">
            <a:extLst>
              <a:ext uri="{FF2B5EF4-FFF2-40B4-BE49-F238E27FC236}">
                <a16:creationId xmlns:a16="http://schemas.microsoft.com/office/drawing/2014/main" id="{6E99AFB5-83A0-E833-4C5A-DD6351B49B18}"/>
              </a:ext>
            </a:extLst>
          </p:cNvPr>
          <p:cNvGrpSpPr/>
          <p:nvPr/>
        </p:nvGrpSpPr>
        <p:grpSpPr>
          <a:xfrm>
            <a:off x="720000" y="5293166"/>
            <a:ext cx="12786691" cy="2556000"/>
            <a:chOff x="872400" y="2918031"/>
            <a:chExt cx="12786691" cy="2556000"/>
          </a:xfrm>
        </p:grpSpPr>
        <p:sp>
          <p:nvSpPr>
            <p:cNvPr id="4" name="ZoneTexte 3">
              <a:extLst>
                <a:ext uri="{FF2B5EF4-FFF2-40B4-BE49-F238E27FC236}">
                  <a16:creationId xmlns:a16="http://schemas.microsoft.com/office/drawing/2014/main" id="{D7A1749C-C575-A8D1-B965-BA259EEB8491}"/>
                </a:ext>
              </a:extLst>
            </p:cNvPr>
            <p:cNvSpPr txBox="1"/>
            <p:nvPr/>
          </p:nvSpPr>
          <p:spPr>
            <a:xfrm>
              <a:off x="1412400" y="2918032"/>
              <a:ext cx="12246691"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200" b="1" i="0" spc="-20" dirty="0">
                  <a:cs typeface="Arial" panose="020B0604020202020204" pitchFamily="34" charset="0"/>
                </a:rPr>
                <a:t>Limites économiques </a:t>
              </a:r>
              <a:r>
                <a:rPr lang="fr-FR" sz="3200" b="0" i="0" spc="-20" dirty="0">
                  <a:cs typeface="Arial" panose="020B0604020202020204" pitchFamily="34" charset="0"/>
                </a:rPr>
                <a:t>: la mise en place de pratiques stockantes entraîne généralement un coût additionnel. S'il est prohibitif, ou qu'aucun accompagnement à la mise en place de pratiques </a:t>
              </a:r>
              <a:r>
                <a:rPr lang="fr-FR" sz="3200" b="0" i="0" spc="-20" dirty="0" err="1">
                  <a:cs typeface="Arial" panose="020B0604020202020204" pitchFamily="34" charset="0"/>
                </a:rPr>
                <a:t>stockantes</a:t>
              </a:r>
              <a:r>
                <a:rPr lang="fr-FR" sz="3200" b="0" i="0" spc="-20" dirty="0">
                  <a:cs typeface="Arial" panose="020B0604020202020204" pitchFamily="34" charset="0"/>
                </a:rPr>
                <a:t> n'est prévu, le potentiel économique de stockage peut être très éloigné du potentiel technique.</a:t>
              </a:r>
            </a:p>
          </p:txBody>
        </p:sp>
        <p:sp>
          <p:nvSpPr>
            <p:cNvPr id="5" name="Rectangle 4">
              <a:extLst>
                <a:ext uri="{FF2B5EF4-FFF2-40B4-BE49-F238E27FC236}">
                  <a16:creationId xmlns:a16="http://schemas.microsoft.com/office/drawing/2014/main" id="{D2B59493-4333-2C3F-0129-08C3A7FA6DC7}"/>
                </a:ext>
              </a:extLst>
            </p:cNvPr>
            <p:cNvSpPr/>
            <p:nvPr/>
          </p:nvSpPr>
          <p:spPr>
            <a:xfrm>
              <a:off x="872400" y="2918031"/>
              <a:ext cx="216000" cy="2556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grpSp>
        <p:nvGrpSpPr>
          <p:cNvPr id="6" name="Groupe 5">
            <a:extLst>
              <a:ext uri="{FF2B5EF4-FFF2-40B4-BE49-F238E27FC236}">
                <a16:creationId xmlns:a16="http://schemas.microsoft.com/office/drawing/2014/main" id="{BF5F1E72-5982-AEB1-3D70-92C965D5D677}"/>
              </a:ext>
            </a:extLst>
          </p:cNvPr>
          <p:cNvGrpSpPr/>
          <p:nvPr/>
        </p:nvGrpSpPr>
        <p:grpSpPr>
          <a:xfrm>
            <a:off x="720000" y="8152629"/>
            <a:ext cx="13091449" cy="1584000"/>
            <a:chOff x="872400" y="2918031"/>
            <a:chExt cx="13091449" cy="1584000"/>
          </a:xfrm>
        </p:grpSpPr>
        <p:sp>
          <p:nvSpPr>
            <p:cNvPr id="7" name="ZoneTexte 6">
              <a:extLst>
                <a:ext uri="{FF2B5EF4-FFF2-40B4-BE49-F238E27FC236}">
                  <a16:creationId xmlns:a16="http://schemas.microsoft.com/office/drawing/2014/main" id="{B6478511-CF6E-9664-A7E4-8FD8FFA751DE}"/>
                </a:ext>
              </a:extLst>
            </p:cNvPr>
            <p:cNvSpPr txBox="1"/>
            <p:nvPr/>
          </p:nvSpPr>
          <p:spPr>
            <a:xfrm>
              <a:off x="1412400" y="2918032"/>
              <a:ext cx="12551449"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200" b="1" i="0" dirty="0">
                  <a:cs typeface="Arial" panose="020B0604020202020204" pitchFamily="34" charset="0"/>
                </a:rPr>
                <a:t>Limites sociales </a:t>
              </a:r>
              <a:r>
                <a:rPr lang="fr-FR" sz="3200" b="0" i="0" dirty="0">
                  <a:cs typeface="Arial" panose="020B0604020202020204" pitchFamily="34" charset="0"/>
                </a:rPr>
                <a:t>: même avec un accompagnement économique adéquate, la mise en place de pratiques stockantes peuvent se heurter à des réticences.</a:t>
              </a:r>
            </a:p>
          </p:txBody>
        </p:sp>
        <p:sp>
          <p:nvSpPr>
            <p:cNvPr id="10" name="Rectangle 9">
              <a:extLst>
                <a:ext uri="{FF2B5EF4-FFF2-40B4-BE49-F238E27FC236}">
                  <a16:creationId xmlns:a16="http://schemas.microsoft.com/office/drawing/2014/main" id="{2FC00735-AEC1-4906-F353-77FF491D9D61}"/>
                </a:ext>
              </a:extLst>
            </p:cNvPr>
            <p:cNvSpPr/>
            <p:nvPr/>
          </p:nvSpPr>
          <p:spPr>
            <a:xfrm>
              <a:off x="872400" y="2918031"/>
              <a:ext cx="216000" cy="1584000"/>
            </a:xfrm>
            <a:prstGeom prst="rect">
              <a:avLst/>
            </a:prstGeom>
            <a:solidFill>
              <a:srgbClr val="F2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grpSp>
        <p:nvGrpSpPr>
          <p:cNvPr id="21" name="Groupe 20">
            <a:extLst>
              <a:ext uri="{FF2B5EF4-FFF2-40B4-BE49-F238E27FC236}">
                <a16:creationId xmlns:a16="http://schemas.microsoft.com/office/drawing/2014/main" id="{7EF44AA5-513B-42B3-D9EE-40FD886FF4C9}"/>
              </a:ext>
            </a:extLst>
          </p:cNvPr>
          <p:cNvGrpSpPr/>
          <p:nvPr/>
        </p:nvGrpSpPr>
        <p:grpSpPr>
          <a:xfrm>
            <a:off x="720000" y="2764800"/>
            <a:ext cx="12833911" cy="2160831"/>
            <a:chOff x="720000" y="2764800"/>
            <a:chExt cx="12833911" cy="2160831"/>
          </a:xfrm>
        </p:grpSpPr>
        <p:sp>
          <p:nvSpPr>
            <p:cNvPr id="22" name="Rectangle 21">
              <a:extLst>
                <a:ext uri="{FF2B5EF4-FFF2-40B4-BE49-F238E27FC236}">
                  <a16:creationId xmlns:a16="http://schemas.microsoft.com/office/drawing/2014/main" id="{7389BB4D-DE00-DA7A-6BB9-83AABA2D7312}"/>
                </a:ext>
              </a:extLst>
            </p:cNvPr>
            <p:cNvSpPr/>
            <p:nvPr/>
          </p:nvSpPr>
          <p:spPr>
            <a:xfrm>
              <a:off x="720000" y="2765631"/>
              <a:ext cx="216000" cy="2160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3" name="ZoneTexte 22">
              <a:extLst>
                <a:ext uri="{FF2B5EF4-FFF2-40B4-BE49-F238E27FC236}">
                  <a16:creationId xmlns:a16="http://schemas.microsoft.com/office/drawing/2014/main" id="{7126BB81-82F6-9E52-EFF1-E324586DFAA3}"/>
                </a:ext>
              </a:extLst>
            </p:cNvPr>
            <p:cNvSpPr txBox="1"/>
            <p:nvPr/>
          </p:nvSpPr>
          <p:spPr>
            <a:xfrm>
              <a:off x="1260000" y="2764800"/>
              <a:ext cx="12293911" cy="2064284"/>
            </a:xfrm>
            <a:prstGeom prst="rect">
              <a:avLst/>
            </a:prstGeom>
            <a:noFill/>
          </p:spPr>
          <p:txBody>
            <a:bodyPr wrap="square" lIns="46800" tIns="46800" rIns="46800" bIns="46800" rtlCol="0">
              <a:spAutoFit/>
            </a:bodyPr>
            <a:lstStyle/>
            <a:p>
              <a:pPr algn="l"/>
              <a:r>
                <a:rPr lang="fr-FR" sz="3200" b="1" spc="-40" dirty="0">
                  <a:cs typeface="Arial" panose="020B0604020202020204" pitchFamily="34" charset="0"/>
                </a:rPr>
                <a:t>Potentiel technique </a:t>
              </a:r>
              <a:r>
                <a:rPr lang="fr-FR" sz="3200" spc="-40" dirty="0">
                  <a:cs typeface="Arial" panose="020B0604020202020204" pitchFamily="34" charset="0"/>
                </a:rPr>
                <a:t>de stockage de carbone : niveau de stockage additionnel atteignable (tenant compte des limites biophysiques) en mettant en </a:t>
              </a:r>
              <a:r>
                <a:rPr lang="fr-FR" sz="3200" spc="-600" dirty="0" err="1">
                  <a:cs typeface="Arial" panose="020B0604020202020204" pitchFamily="34" charset="0"/>
                </a:rPr>
                <a:t>o</a:t>
              </a:r>
              <a:r>
                <a:rPr lang="fr-FR" sz="3200" dirty="0" err="1">
                  <a:cs typeface="Arial" panose="020B0604020202020204" pitchFamily="34" charset="0"/>
                </a:rPr>
                <a:t>euvre</a:t>
              </a:r>
              <a:r>
                <a:rPr lang="fr-FR" sz="3200" spc="-40" dirty="0">
                  <a:cs typeface="Arial" panose="020B0604020202020204" pitchFamily="34" charset="0"/>
                </a:rPr>
                <a:t> toutes les actions techniquement réalisables sur les forêts d'un territoire.</a:t>
              </a:r>
            </a:p>
          </p:txBody>
        </p:sp>
      </p:grpSp>
      <p:sp>
        <p:nvSpPr>
          <p:cNvPr id="24" name="ZoneTexte 23">
            <a:extLst>
              <a:ext uri="{FF2B5EF4-FFF2-40B4-BE49-F238E27FC236}">
                <a16:creationId xmlns:a16="http://schemas.microsoft.com/office/drawing/2014/main" id="{BF746A54-95A2-849A-0457-F3120D7CF566}"/>
              </a:ext>
            </a:extLst>
          </p:cNvPr>
          <p:cNvSpPr txBox="1"/>
          <p:nvPr/>
        </p:nvSpPr>
        <p:spPr>
          <a:xfrm>
            <a:off x="17757084" y="9663116"/>
            <a:ext cx="608912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(Inspiré de </a:t>
            </a:r>
            <a:r>
              <a:rPr lang="fr-FR" sz="2400" cap="small" dirty="0">
                <a:solidFill>
                  <a:schemeClr val="bg1">
                    <a:lumMod val="65000"/>
                  </a:schemeClr>
                </a:solidFill>
                <a:latin typeface="+mj-lt"/>
                <a:cs typeface="Arial" panose="020B0604020202020204" pitchFamily="34" charset="0"/>
              </a:rPr>
              <a:t>Amundson &amp; Biardeau </a:t>
            </a:r>
            <a:r>
              <a:rPr lang="fr-FR" sz="2400" dirty="0">
                <a:solidFill>
                  <a:schemeClr val="bg1">
                    <a:lumMod val="65000"/>
                  </a:schemeClr>
                </a:solidFill>
                <a:latin typeface="+mj-lt"/>
                <a:cs typeface="Arial" panose="020B0604020202020204" pitchFamily="34" charset="0"/>
              </a:rPr>
              <a:t>PNAS 2018)</a:t>
            </a:r>
          </a:p>
        </p:txBody>
      </p:sp>
      <p:sp>
        <p:nvSpPr>
          <p:cNvPr id="25" name="ZoneTexte 24">
            <a:extLst>
              <a:ext uri="{FF2B5EF4-FFF2-40B4-BE49-F238E27FC236}">
                <a16:creationId xmlns:a16="http://schemas.microsoft.com/office/drawing/2014/main" id="{D6C5024D-2766-65A1-14E2-47EC0DE2678C}"/>
              </a:ext>
            </a:extLst>
          </p:cNvPr>
          <p:cNvSpPr txBox="1"/>
          <p:nvPr/>
        </p:nvSpPr>
        <p:spPr>
          <a:xfrm>
            <a:off x="14547463" y="2781946"/>
            <a:ext cx="2102115" cy="1079398"/>
          </a:xfrm>
          <a:prstGeom prst="rect">
            <a:avLst/>
          </a:prstGeom>
          <a:noFill/>
        </p:spPr>
        <p:txBody>
          <a:bodyPr wrap="none" lIns="46800" tIns="46800" rIns="46800" bIns="46800" rtlCol="0">
            <a:spAutoFit/>
          </a:bodyPr>
          <a:lstStyle/>
          <a:p>
            <a:pPr algn="ctr"/>
            <a:r>
              <a:rPr lang="fr-FR" sz="3200" b="1" dirty="0">
                <a:solidFill>
                  <a:schemeClr val="accent6"/>
                </a:solidFill>
                <a:cs typeface="Arial" panose="020B0604020202020204" pitchFamily="34" charset="0"/>
              </a:rPr>
              <a:t>Potentiel</a:t>
            </a:r>
            <a:br>
              <a:rPr lang="fr-FR" sz="3200" b="1" dirty="0">
                <a:solidFill>
                  <a:schemeClr val="accent6"/>
                </a:solidFill>
                <a:cs typeface="Arial" panose="020B0604020202020204" pitchFamily="34" charset="0"/>
              </a:rPr>
            </a:br>
            <a:r>
              <a:rPr lang="fr-FR" sz="3200" b="1" dirty="0">
                <a:solidFill>
                  <a:schemeClr val="accent6"/>
                </a:solidFill>
                <a:cs typeface="Arial" panose="020B0604020202020204" pitchFamily="34" charset="0"/>
              </a:rPr>
              <a:t>technique</a:t>
            </a:r>
          </a:p>
        </p:txBody>
      </p:sp>
      <p:sp>
        <p:nvSpPr>
          <p:cNvPr id="26" name="ZoneTexte 25">
            <a:extLst>
              <a:ext uri="{FF2B5EF4-FFF2-40B4-BE49-F238E27FC236}">
                <a16:creationId xmlns:a16="http://schemas.microsoft.com/office/drawing/2014/main" id="{4B15FBCD-4191-713E-4E6D-BDBCBE1E2A51}"/>
              </a:ext>
            </a:extLst>
          </p:cNvPr>
          <p:cNvSpPr txBox="1"/>
          <p:nvPr/>
        </p:nvSpPr>
        <p:spPr>
          <a:xfrm>
            <a:off x="14316277" y="5193296"/>
            <a:ext cx="2564486" cy="1079398"/>
          </a:xfrm>
          <a:prstGeom prst="rect">
            <a:avLst/>
          </a:prstGeom>
          <a:noFill/>
        </p:spPr>
        <p:txBody>
          <a:bodyPr wrap="none" lIns="46800" tIns="46800" rIns="46800" bIns="46800" rtlCol="0">
            <a:spAutoFit/>
          </a:bodyPr>
          <a:lstStyle/>
          <a:p>
            <a:pPr algn="ctr"/>
            <a:r>
              <a:rPr lang="fr-FR" sz="3200" b="1" dirty="0">
                <a:solidFill>
                  <a:srgbClr val="00B0F0"/>
                </a:solidFill>
                <a:cs typeface="Arial" panose="020B0604020202020204" pitchFamily="34" charset="0"/>
              </a:rPr>
              <a:t>Limite</a:t>
            </a:r>
            <a:br>
              <a:rPr lang="fr-FR" sz="3200" b="1" dirty="0">
                <a:solidFill>
                  <a:srgbClr val="00B0F0"/>
                </a:solidFill>
                <a:cs typeface="Arial" panose="020B0604020202020204" pitchFamily="34" charset="0"/>
              </a:rPr>
            </a:br>
            <a:r>
              <a:rPr lang="fr-FR" sz="3200" b="1" dirty="0">
                <a:solidFill>
                  <a:srgbClr val="00B0F0"/>
                </a:solidFill>
                <a:cs typeface="Arial" panose="020B0604020202020204" pitchFamily="34" charset="0"/>
              </a:rPr>
              <a:t>économique</a:t>
            </a:r>
          </a:p>
        </p:txBody>
      </p:sp>
      <p:sp>
        <p:nvSpPr>
          <p:cNvPr id="27" name="ZoneTexte 26">
            <a:extLst>
              <a:ext uri="{FF2B5EF4-FFF2-40B4-BE49-F238E27FC236}">
                <a16:creationId xmlns:a16="http://schemas.microsoft.com/office/drawing/2014/main" id="{C129451B-DDD1-A724-1C17-622F8430E3F9}"/>
              </a:ext>
            </a:extLst>
          </p:cNvPr>
          <p:cNvSpPr txBox="1"/>
          <p:nvPr/>
        </p:nvSpPr>
        <p:spPr>
          <a:xfrm>
            <a:off x="14058739" y="7580969"/>
            <a:ext cx="3079562" cy="1079398"/>
          </a:xfrm>
          <a:prstGeom prst="rect">
            <a:avLst/>
          </a:prstGeom>
          <a:noFill/>
        </p:spPr>
        <p:txBody>
          <a:bodyPr wrap="none" lIns="46800" tIns="46800" rIns="46800" bIns="46800" rtlCol="0">
            <a:spAutoFit/>
          </a:bodyPr>
          <a:lstStyle/>
          <a:p>
            <a:pPr algn="ctr"/>
            <a:r>
              <a:rPr lang="fr-FR" sz="3200" b="1" dirty="0">
                <a:solidFill>
                  <a:srgbClr val="F29400"/>
                </a:solidFill>
                <a:cs typeface="Arial" panose="020B0604020202020204" pitchFamily="34" charset="0"/>
              </a:rPr>
              <a:t>Limite</a:t>
            </a:r>
            <a:br>
              <a:rPr lang="fr-FR" sz="3200" b="1" dirty="0">
                <a:solidFill>
                  <a:srgbClr val="F29400"/>
                </a:solidFill>
                <a:cs typeface="Arial" panose="020B0604020202020204" pitchFamily="34" charset="0"/>
              </a:rPr>
            </a:br>
            <a:r>
              <a:rPr lang="fr-FR" sz="3200" b="1" dirty="0">
                <a:solidFill>
                  <a:srgbClr val="F29400"/>
                </a:solidFill>
                <a:cs typeface="Arial" panose="020B0604020202020204" pitchFamily="34" charset="0"/>
              </a:rPr>
              <a:t>socio-politique</a:t>
            </a:r>
          </a:p>
        </p:txBody>
      </p:sp>
      <p:cxnSp>
        <p:nvCxnSpPr>
          <p:cNvPr id="28" name="Connecteur droit 27">
            <a:extLst>
              <a:ext uri="{FF2B5EF4-FFF2-40B4-BE49-F238E27FC236}">
                <a16:creationId xmlns:a16="http://schemas.microsoft.com/office/drawing/2014/main" id="{984E10CD-5716-32A6-8616-96B048FAD0CA}"/>
              </a:ext>
            </a:extLst>
          </p:cNvPr>
          <p:cNvCxnSpPr>
            <a:cxnSpLocks/>
          </p:cNvCxnSpPr>
          <p:nvPr/>
        </p:nvCxnSpPr>
        <p:spPr>
          <a:xfrm>
            <a:off x="17075496" y="9368055"/>
            <a:ext cx="576894"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65C1E043-2A8E-211E-AC44-F2C9589BC5DB}"/>
              </a:ext>
            </a:extLst>
          </p:cNvPr>
          <p:cNvSpPr txBox="1"/>
          <p:nvPr/>
        </p:nvSpPr>
        <p:spPr>
          <a:xfrm>
            <a:off x="16627931" y="9075836"/>
            <a:ext cx="341378" cy="586957"/>
          </a:xfrm>
          <a:prstGeom prst="rect">
            <a:avLst/>
          </a:prstGeom>
          <a:noFill/>
        </p:spPr>
        <p:txBody>
          <a:bodyPr wrap="none" lIns="46800" tIns="46800" rIns="46800" bIns="46800" rtlCol="0">
            <a:spAutoFit/>
          </a:bodyPr>
          <a:lstStyle/>
          <a:p>
            <a:pPr algn="ctr"/>
            <a:r>
              <a:rPr lang="fr-FR" sz="3200" b="1" dirty="0">
                <a:solidFill>
                  <a:schemeClr val="bg1">
                    <a:lumMod val="75000"/>
                  </a:schemeClr>
                </a:solidFill>
                <a:cs typeface="Arial" panose="020B0604020202020204" pitchFamily="34" charset="0"/>
              </a:rPr>
              <a:t>0</a:t>
            </a:r>
          </a:p>
        </p:txBody>
      </p:sp>
      <p:cxnSp>
        <p:nvCxnSpPr>
          <p:cNvPr id="30" name="Connecteur droit 29">
            <a:extLst>
              <a:ext uri="{FF2B5EF4-FFF2-40B4-BE49-F238E27FC236}">
                <a16:creationId xmlns:a16="http://schemas.microsoft.com/office/drawing/2014/main" id="{3A3C294A-E3AE-FA27-E84F-533293E5D37F}"/>
              </a:ext>
            </a:extLst>
          </p:cNvPr>
          <p:cNvCxnSpPr>
            <a:cxnSpLocks/>
          </p:cNvCxnSpPr>
          <p:nvPr/>
        </p:nvCxnSpPr>
        <p:spPr>
          <a:xfrm>
            <a:off x="16812558" y="3256814"/>
            <a:ext cx="3352427" cy="0"/>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427BBA6-B74B-8059-5CC6-BC727B73E189}"/>
              </a:ext>
            </a:extLst>
          </p:cNvPr>
          <p:cNvCxnSpPr>
            <a:cxnSpLocks/>
          </p:cNvCxnSpPr>
          <p:nvPr/>
        </p:nvCxnSpPr>
        <p:spPr>
          <a:xfrm>
            <a:off x="16812558" y="5679948"/>
            <a:ext cx="3352427" cy="0"/>
          </a:xfrm>
          <a:prstGeom prst="line">
            <a:avLst/>
          </a:prstGeom>
          <a:ln w="762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81020657-A44E-46CF-3B03-5AD86A2BFDEF}"/>
              </a:ext>
            </a:extLst>
          </p:cNvPr>
          <p:cNvCxnSpPr>
            <a:cxnSpLocks/>
          </p:cNvCxnSpPr>
          <p:nvPr/>
        </p:nvCxnSpPr>
        <p:spPr>
          <a:xfrm>
            <a:off x="16812558" y="8071702"/>
            <a:ext cx="3352427" cy="0"/>
          </a:xfrm>
          <a:prstGeom prst="line">
            <a:avLst/>
          </a:prstGeom>
          <a:ln w="76200">
            <a:solidFill>
              <a:srgbClr val="F294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AE0B3C2-CEC8-7E6C-C01E-4969DE8C4235}"/>
              </a:ext>
            </a:extLst>
          </p:cNvPr>
          <p:cNvCxnSpPr>
            <a:cxnSpLocks/>
          </p:cNvCxnSpPr>
          <p:nvPr/>
        </p:nvCxnSpPr>
        <p:spPr>
          <a:xfrm flipV="1">
            <a:off x="20521622" y="3256814"/>
            <a:ext cx="0" cy="4814888"/>
          </a:xfrm>
          <a:prstGeom prst="line">
            <a:avLst/>
          </a:prstGeom>
          <a:ln w="101600">
            <a:solidFill>
              <a:srgbClr val="8D533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90840E47-25F7-E5B7-6F59-D93ABD343EDD}"/>
              </a:ext>
            </a:extLst>
          </p:cNvPr>
          <p:cNvSpPr txBox="1"/>
          <p:nvPr/>
        </p:nvSpPr>
        <p:spPr>
          <a:xfrm>
            <a:off x="20726155" y="3689000"/>
            <a:ext cx="3162544" cy="3972499"/>
          </a:xfrm>
          <a:prstGeom prst="rect">
            <a:avLst/>
          </a:prstGeom>
          <a:noFill/>
        </p:spPr>
        <p:txBody>
          <a:bodyPr wrap="square" lIns="46800" tIns="46800" rIns="46800" bIns="46800" rtlCol="0">
            <a:spAutoFit/>
          </a:bodyPr>
          <a:lstStyle/>
          <a:p>
            <a:pPr algn="ctr"/>
            <a:r>
              <a:rPr lang="fr-FR" sz="2800" dirty="0">
                <a:solidFill>
                  <a:srgbClr val="8D533E"/>
                </a:solidFill>
                <a:cs typeface="Arial" panose="020B0604020202020204" pitchFamily="34" charset="0"/>
              </a:rPr>
              <a:t>Différence entre le stockage de carbone qui est techniquement réalisable, et le stockage qui est socio-politiquement réalisable</a:t>
            </a:r>
          </a:p>
        </p:txBody>
      </p:sp>
      <p:sp>
        <p:nvSpPr>
          <p:cNvPr id="35" name="Flèche : haut 34">
            <a:extLst>
              <a:ext uri="{FF2B5EF4-FFF2-40B4-BE49-F238E27FC236}">
                <a16:creationId xmlns:a16="http://schemas.microsoft.com/office/drawing/2014/main" id="{4DDDD169-EF38-E882-F39B-3B48FDB3252B}"/>
              </a:ext>
            </a:extLst>
          </p:cNvPr>
          <p:cNvSpPr/>
          <p:nvPr/>
        </p:nvSpPr>
        <p:spPr>
          <a:xfrm>
            <a:off x="17628919" y="3256815"/>
            <a:ext cx="2341738" cy="6111238"/>
          </a:xfrm>
          <a:prstGeom prst="upArrow">
            <a:avLst/>
          </a:prstGeom>
          <a:solidFill>
            <a:schemeClr val="bg1"/>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200" b="1" dirty="0">
                <a:solidFill>
                  <a:srgbClr val="FF0000"/>
                </a:solidFill>
                <a:cs typeface="Arial" panose="020B0604020202020204" pitchFamily="34" charset="0"/>
              </a:rPr>
              <a:t>Potentiel maximal de </a:t>
            </a:r>
            <a:br>
              <a:rPr lang="fr-FR" sz="3200" b="1" dirty="0">
                <a:solidFill>
                  <a:srgbClr val="FF0000"/>
                </a:solidFill>
                <a:cs typeface="Arial" panose="020B0604020202020204" pitchFamily="34" charset="0"/>
              </a:rPr>
            </a:br>
            <a:r>
              <a:rPr lang="fr-FR" sz="3200" b="1" dirty="0">
                <a:solidFill>
                  <a:srgbClr val="FF0000"/>
                </a:solidFill>
                <a:cs typeface="Arial" panose="020B0604020202020204" pitchFamily="34" charset="0"/>
              </a:rPr>
              <a:t>séquestration de carbone</a:t>
            </a:r>
          </a:p>
        </p:txBody>
      </p:sp>
      <p:cxnSp>
        <p:nvCxnSpPr>
          <p:cNvPr id="36" name="Connecteur droit avec flèche 35">
            <a:extLst>
              <a:ext uri="{FF2B5EF4-FFF2-40B4-BE49-F238E27FC236}">
                <a16:creationId xmlns:a16="http://schemas.microsoft.com/office/drawing/2014/main" id="{C807E534-E748-A253-A55F-94A689C62500}"/>
              </a:ext>
            </a:extLst>
          </p:cNvPr>
          <p:cNvCxnSpPr>
            <a:cxnSpLocks/>
          </p:cNvCxnSpPr>
          <p:nvPr/>
        </p:nvCxnSpPr>
        <p:spPr>
          <a:xfrm flipV="1">
            <a:off x="17363943" y="2343150"/>
            <a:ext cx="0" cy="7248525"/>
          </a:xfrm>
          <a:prstGeom prst="straightConnector1">
            <a:avLst/>
          </a:prstGeom>
          <a:ln w="1270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63D06489-36D4-9F0D-1741-6B480CDA5AC1}"/>
              </a:ext>
            </a:extLst>
          </p:cNvPr>
          <p:cNvSpPr txBox="1"/>
          <p:nvPr/>
        </p:nvSpPr>
        <p:spPr>
          <a:xfrm>
            <a:off x="836719" y="10594815"/>
            <a:ext cx="19470581" cy="2343483"/>
          </a:xfrm>
          <a:prstGeom prst="roundRect">
            <a:avLst>
              <a:gd name="adj" fmla="val 17480"/>
            </a:avLst>
          </a:prstGeom>
          <a:solidFill>
            <a:srgbClr val="8D533E">
              <a:alpha val="10000"/>
            </a:srgbClr>
          </a:solidFill>
          <a:ln w="63500" cap="rnd">
            <a:solidFill>
              <a:srgbClr val="8D533E"/>
            </a:solidFill>
            <a:prstDash val="sysDot"/>
          </a:ln>
        </p:spPr>
        <p:txBody>
          <a:bodyPr wrap="square" lIns="288000" tIns="216000" rIns="288000" bIns="288000" numCol="1" spcCol="540000" rtlCol="0">
            <a:noAutofit/>
          </a:bodyPr>
          <a:lstStyle/>
          <a:p>
            <a:r>
              <a:rPr lang="fr-FR" sz="3600" b="1" dirty="0">
                <a:cs typeface="Arial" panose="020B0604020202020204" pitchFamily="34" charset="0"/>
              </a:rPr>
              <a:t>Un équilibre à trouver entre enjeux énergétiques </a:t>
            </a:r>
            <a:r>
              <a:rPr lang="fr-FR" sz="3600" dirty="0">
                <a:cs typeface="Arial" panose="020B0604020202020204" pitchFamily="34" charset="0"/>
              </a:rPr>
              <a:t>(exploitation pour le bois énergie ; énergie utilisée pour récolter les arbres) </a:t>
            </a:r>
            <a:r>
              <a:rPr lang="fr-FR" sz="3600" b="1" dirty="0">
                <a:cs typeface="Arial" panose="020B0604020202020204" pitchFamily="34" charset="0"/>
              </a:rPr>
              <a:t>et durabilité</a:t>
            </a:r>
            <a:r>
              <a:rPr lang="fr-FR" sz="3600" dirty="0">
                <a:cs typeface="Arial" panose="020B0604020202020204" pitchFamily="34" charset="0"/>
              </a:rPr>
              <a:t> (exportation des nutriments du sol ; diminution du stockage de C, de la fertilité du sol et de la biodiversité du sol).</a:t>
            </a:r>
          </a:p>
        </p:txBody>
      </p:sp>
      <p:cxnSp>
        <p:nvCxnSpPr>
          <p:cNvPr id="38" name="Connecteur droit avec flèche 37">
            <a:extLst>
              <a:ext uri="{FF2B5EF4-FFF2-40B4-BE49-F238E27FC236}">
                <a16:creationId xmlns:a16="http://schemas.microsoft.com/office/drawing/2014/main" id="{B4D13368-6AC2-7D25-93DF-259F387BF3F7}"/>
              </a:ext>
            </a:extLst>
          </p:cNvPr>
          <p:cNvCxnSpPr>
            <a:cxnSpLocks/>
          </p:cNvCxnSpPr>
          <p:nvPr/>
        </p:nvCxnSpPr>
        <p:spPr>
          <a:xfrm flipH="1">
            <a:off x="402686" y="11249740"/>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34022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A8BE6-C2DD-F18F-0845-67A00F3B492F}"/>
              </a:ext>
            </a:extLst>
          </p:cNvPr>
          <p:cNvSpPr>
            <a:spLocks noGrp="1"/>
          </p:cNvSpPr>
          <p:nvPr>
            <p:ph type="title"/>
          </p:nvPr>
        </p:nvSpPr>
        <p:spPr>
          <a:xfrm>
            <a:off x="6081487" y="5989201"/>
            <a:ext cx="6110513" cy="1338614"/>
          </a:xfrm>
        </p:spPr>
        <p:txBody>
          <a:bodyPr wrap="square">
            <a:spAutoFit/>
          </a:bodyPr>
          <a:lstStyle/>
          <a:p>
            <a:pPr>
              <a:buFont typeface="+mj-lt"/>
              <a:buAutoNum type="arabicPeriod" startAt="6"/>
            </a:pPr>
            <a:r>
              <a:rPr lang="fr-FR" dirty="0"/>
              <a:t>Conclusions</a:t>
            </a:r>
          </a:p>
        </p:txBody>
      </p:sp>
    </p:spTree>
    <p:extLst>
      <p:ext uri="{BB962C8B-B14F-4D97-AF65-F5344CB8AC3E}">
        <p14:creationId xmlns:p14="http://schemas.microsoft.com/office/powerpoint/2010/main" val="134498825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028E9-7426-29FE-CADC-F0A25D68A021}"/>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cs typeface="Arial" panose="020B0604020202020204" pitchFamily="34" charset="0"/>
              </a:rPr>
              <a:t>@</a:t>
            </a:r>
          </a:p>
        </p:txBody>
      </p:sp>
      <p:sp>
        <p:nvSpPr>
          <p:cNvPr id="2" name="Titre 1">
            <a:extLst>
              <a:ext uri="{FF2B5EF4-FFF2-40B4-BE49-F238E27FC236}">
                <a16:creationId xmlns:a16="http://schemas.microsoft.com/office/drawing/2014/main" id="{AA042392-40A4-1F44-A58E-20644BD220B3}"/>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4" name="ZoneTexte 3">
            <a:extLst>
              <a:ext uri="{FF2B5EF4-FFF2-40B4-BE49-F238E27FC236}">
                <a16:creationId xmlns:a16="http://schemas.microsoft.com/office/drawing/2014/main" id="{74121A26-825A-CD06-EA64-BA507FB90AC4}"/>
              </a:ext>
            </a:extLst>
          </p:cNvPr>
          <p:cNvSpPr txBox="1"/>
          <p:nvPr/>
        </p:nvSpPr>
        <p:spPr>
          <a:xfrm>
            <a:off x="720001" y="2520000"/>
            <a:ext cx="5153356" cy="3887736"/>
          </a:xfrm>
          <a:prstGeom prst="roundRect">
            <a:avLst>
              <a:gd name="adj" fmla="val 14306"/>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2B7758"/>
                </a:solidFill>
                <a:cs typeface="Arial" panose="020B0604020202020204" pitchFamily="34" charset="0"/>
              </a:rPr>
              <a:t>Les forêts </a:t>
            </a:r>
            <a:r>
              <a:rPr lang="fr-FR" sz="4000" dirty="0">
                <a:cs typeface="Arial" panose="020B0604020202020204" pitchFamily="34" charset="0"/>
              </a:rPr>
              <a:t>représentent un tiers des surfaces terrestres mondiales.</a:t>
            </a:r>
          </a:p>
        </p:txBody>
      </p:sp>
      <p:sp>
        <p:nvSpPr>
          <p:cNvPr id="8" name="ZoneTexte 7">
            <a:extLst>
              <a:ext uri="{FF2B5EF4-FFF2-40B4-BE49-F238E27FC236}">
                <a16:creationId xmlns:a16="http://schemas.microsoft.com/office/drawing/2014/main" id="{1B905216-5EAE-A032-D468-727247FB4FB6}"/>
              </a:ext>
            </a:extLst>
          </p:cNvPr>
          <p:cNvSpPr txBox="1"/>
          <p:nvPr/>
        </p:nvSpPr>
        <p:spPr>
          <a:xfrm>
            <a:off x="8707690" y="2058456"/>
            <a:ext cx="7200179" cy="4752000"/>
          </a:xfrm>
          <a:prstGeom prst="roundRect">
            <a:avLst>
              <a:gd name="adj" fmla="val 9765"/>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En France métropolitaine, les forêts représentent environ </a:t>
            </a:r>
            <a:r>
              <a:rPr lang="fr-FR" sz="4000" b="1" dirty="0">
                <a:solidFill>
                  <a:srgbClr val="2B7758"/>
                </a:solidFill>
              </a:rPr>
              <a:t>un tiers du territoire</a:t>
            </a:r>
            <a:r>
              <a:rPr lang="fr-FR" sz="4000" dirty="0"/>
              <a:t> et presque </a:t>
            </a:r>
            <a:r>
              <a:rPr lang="fr-FR" sz="6000" b="1" dirty="0">
                <a:solidFill>
                  <a:srgbClr val="2B7758"/>
                </a:solidFill>
              </a:rPr>
              <a:t>40 %</a:t>
            </a:r>
            <a:r>
              <a:rPr lang="fr-FR" sz="4000" b="1" dirty="0">
                <a:solidFill>
                  <a:srgbClr val="2B7758"/>
                </a:solidFill>
              </a:rPr>
              <a:t> des stocks de carbone des sols.</a:t>
            </a:r>
          </a:p>
        </p:txBody>
      </p:sp>
      <p:sp>
        <p:nvSpPr>
          <p:cNvPr id="9" name="ZoneTexte 8">
            <a:extLst>
              <a:ext uri="{FF2B5EF4-FFF2-40B4-BE49-F238E27FC236}">
                <a16:creationId xmlns:a16="http://schemas.microsoft.com/office/drawing/2014/main" id="{119ADB16-9790-2B71-1FDB-A9584ABD9EB8}"/>
              </a:ext>
            </a:extLst>
          </p:cNvPr>
          <p:cNvSpPr txBox="1"/>
          <p:nvPr/>
        </p:nvSpPr>
        <p:spPr>
          <a:xfrm>
            <a:off x="1285519" y="7340787"/>
            <a:ext cx="7272000" cy="3887736"/>
          </a:xfrm>
          <a:prstGeom prst="roundRect">
            <a:avLst>
              <a:gd name="adj" fmla="val 12598"/>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La surface des forêts </a:t>
            </a:r>
            <a:br>
              <a:rPr lang="fr-FR" sz="4000" dirty="0">
                <a:cs typeface="Arial" panose="020B0604020202020204" pitchFamily="34" charset="0"/>
              </a:rPr>
            </a:br>
            <a:r>
              <a:rPr lang="fr-FR" sz="4000" dirty="0">
                <a:cs typeface="Arial" panose="020B0604020202020204" pitchFamily="34" charset="0"/>
              </a:rPr>
              <a:t>est </a:t>
            </a:r>
            <a:r>
              <a:rPr lang="fr-FR" sz="4000" b="1" dirty="0">
                <a:solidFill>
                  <a:srgbClr val="2B7758"/>
                </a:solidFill>
                <a:cs typeface="Arial" panose="020B0604020202020204" pitchFamily="34" charset="0"/>
              </a:rPr>
              <a:t>en régression</a:t>
            </a:r>
            <a:r>
              <a:rPr lang="fr-FR" sz="4000" dirty="0">
                <a:cs typeface="Arial" panose="020B0604020202020204" pitchFamily="34" charset="0"/>
              </a:rPr>
              <a:t>,</a:t>
            </a:r>
          </a:p>
          <a:p>
            <a:pPr marL="1074738" indent="-174625"/>
            <a:r>
              <a:rPr lang="fr-FR" sz="4000" dirty="0">
                <a:cs typeface="Arial" panose="020B0604020202020204" pitchFamily="34" charset="0"/>
              </a:rPr>
              <a:t>principalement du fait de la déforestation en zone tropicale.</a:t>
            </a:r>
            <a:endParaRPr lang="fr-FR" sz="4000" b="1" dirty="0">
              <a:solidFill>
                <a:srgbClr val="8D533E"/>
              </a:solidFill>
              <a:cs typeface="Arial" panose="020B0604020202020204" pitchFamily="34" charset="0"/>
            </a:endParaRPr>
          </a:p>
        </p:txBody>
      </p:sp>
      <p:sp>
        <p:nvSpPr>
          <p:cNvPr id="11" name="ZoneTexte 10">
            <a:extLst>
              <a:ext uri="{FF2B5EF4-FFF2-40B4-BE49-F238E27FC236}">
                <a16:creationId xmlns:a16="http://schemas.microsoft.com/office/drawing/2014/main" id="{6D99065D-1B77-AA79-E39E-13791A12AC08}"/>
              </a:ext>
            </a:extLst>
          </p:cNvPr>
          <p:cNvSpPr txBox="1"/>
          <p:nvPr/>
        </p:nvSpPr>
        <p:spPr>
          <a:xfrm>
            <a:off x="9185556" y="8610857"/>
            <a:ext cx="6466765" cy="4447918"/>
          </a:xfrm>
          <a:prstGeom prst="roundRect">
            <a:avLst>
              <a:gd name="adj" fmla="val 10347"/>
            </a:avLst>
          </a:prstGeom>
          <a:solidFill>
            <a:schemeClr val="bg1"/>
          </a:solidFill>
          <a:ln w="1143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Dans l'écosystème des forêts, le carbone est stocké </a:t>
            </a:r>
            <a:r>
              <a:rPr lang="fr-FR" sz="4000" b="1" dirty="0">
                <a:solidFill>
                  <a:srgbClr val="8D533E"/>
                </a:solidFill>
              </a:rPr>
              <a:t>à 50 % environ dans le sol</a:t>
            </a:r>
            <a:r>
              <a:rPr lang="fr-FR" sz="4000" b="1" dirty="0">
                <a:solidFill>
                  <a:srgbClr val="2B7758"/>
                </a:solidFill>
              </a:rPr>
              <a:t> </a:t>
            </a:r>
            <a:r>
              <a:rPr lang="fr-FR" sz="4000" dirty="0"/>
              <a:t>et</a:t>
            </a:r>
            <a:r>
              <a:rPr lang="fr-FR" sz="4000" b="1" dirty="0">
                <a:solidFill>
                  <a:srgbClr val="2B7758"/>
                </a:solidFill>
              </a:rPr>
              <a:t> à 50 % environ dans la biomasse.</a:t>
            </a:r>
          </a:p>
        </p:txBody>
      </p:sp>
      <p:sp>
        <p:nvSpPr>
          <p:cNvPr id="12" name="ZoneTexte 11">
            <a:extLst>
              <a:ext uri="{FF2B5EF4-FFF2-40B4-BE49-F238E27FC236}">
                <a16:creationId xmlns:a16="http://schemas.microsoft.com/office/drawing/2014/main" id="{01972756-8C1E-5D26-FC58-D85467D21061}"/>
              </a:ext>
            </a:extLst>
          </p:cNvPr>
          <p:cNvSpPr txBox="1"/>
          <p:nvPr/>
        </p:nvSpPr>
        <p:spPr>
          <a:xfrm>
            <a:off x="16519945" y="6965113"/>
            <a:ext cx="7144054" cy="5832000"/>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b="1" dirty="0"/>
              <a:t>L'entrée de </a:t>
            </a:r>
            <a:br>
              <a:rPr lang="fr-FR" b="1" dirty="0"/>
            </a:br>
            <a:r>
              <a:rPr lang="fr-FR" b="1" dirty="0"/>
              <a:t>carbone dans </a:t>
            </a:r>
            <a:br>
              <a:rPr lang="fr-FR" b="1" dirty="0"/>
            </a:br>
            <a:r>
              <a:rPr lang="fr-FR" b="1" dirty="0"/>
              <a:t>l'écosystème forestier </a:t>
            </a:r>
            <a:r>
              <a:rPr lang="fr-FR" sz="3200" dirty="0"/>
              <a:t>se fait par le processus de photosynthèse, les principales sorties de carbone sont la respiration autotrophe (plante), la respiration hétérotrophe (microorganismes et faune), et l'exportation de biomasse.</a:t>
            </a:r>
            <a:endParaRPr lang="fr-FR" sz="3200" dirty="0">
              <a:cs typeface="Arial" panose="020B0604020202020204" pitchFamily="34" charset="0"/>
            </a:endParaRPr>
          </a:p>
        </p:txBody>
      </p:sp>
      <p:graphicFrame>
        <p:nvGraphicFramePr>
          <p:cNvPr id="23" name="Graphique 22">
            <a:extLst>
              <a:ext uri="{FF2B5EF4-FFF2-40B4-BE49-F238E27FC236}">
                <a16:creationId xmlns:a16="http://schemas.microsoft.com/office/drawing/2014/main" id="{2D3A5096-8FF7-72DF-A5F2-8EDC89177655}"/>
              </a:ext>
            </a:extLst>
          </p:cNvPr>
          <p:cNvGraphicFramePr/>
          <p:nvPr>
            <p:extLst>
              <p:ext uri="{D42A27DB-BD31-4B8C-83A1-F6EECF244321}">
                <p14:modId xmlns:p14="http://schemas.microsoft.com/office/powerpoint/2010/main" val="1925755225"/>
              </p:ext>
            </p:extLst>
          </p:nvPr>
        </p:nvGraphicFramePr>
        <p:xfrm>
          <a:off x="4592233" y="1813480"/>
          <a:ext cx="2562247" cy="2157260"/>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E028A13B-2751-43B5-4CDD-C34584622062}"/>
              </a:ext>
            </a:extLst>
          </p:cNvPr>
          <p:cNvSpPr txBox="1"/>
          <p:nvPr/>
        </p:nvSpPr>
        <p:spPr>
          <a:xfrm>
            <a:off x="17105242" y="1751039"/>
            <a:ext cx="6120000" cy="3240000"/>
          </a:xfrm>
          <a:prstGeom prst="roundRect">
            <a:avLst>
              <a:gd name="adj" fmla="val 14306"/>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La teneur en carbone</a:t>
            </a:r>
          </a:p>
          <a:p>
            <a:pPr marL="447675"/>
            <a:r>
              <a:rPr lang="fr-FR" sz="4000" dirty="0">
                <a:cs typeface="Arial" panose="020B0604020202020204" pitchFamily="34" charset="0"/>
              </a:rPr>
              <a:t>dans les sols forestiers diminue avec la profondeur.</a:t>
            </a:r>
          </a:p>
        </p:txBody>
      </p:sp>
      <p:sp>
        <p:nvSpPr>
          <p:cNvPr id="14" name="Forme libre : forme 13">
            <a:extLst>
              <a:ext uri="{FF2B5EF4-FFF2-40B4-BE49-F238E27FC236}">
                <a16:creationId xmlns:a16="http://schemas.microsoft.com/office/drawing/2014/main" id="{9CF86AD1-02E1-8FFC-EA7F-73C980C8F5A4}"/>
              </a:ext>
            </a:extLst>
          </p:cNvPr>
          <p:cNvSpPr/>
          <p:nvPr/>
        </p:nvSpPr>
        <p:spPr>
          <a:xfrm>
            <a:off x="591983" y="8828998"/>
            <a:ext cx="1698171" cy="1828800"/>
          </a:xfrm>
          <a:custGeom>
            <a:avLst/>
            <a:gdLst>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698171" h="1828800">
                <a:moveTo>
                  <a:pt x="0" y="0"/>
                </a:moveTo>
                <a:cubicBezTo>
                  <a:pt x="197454" y="412447"/>
                  <a:pt x="312359" y="666145"/>
                  <a:pt x="464457" y="943428"/>
                </a:cubicBezTo>
                <a:cubicBezTo>
                  <a:pt x="699105" y="795261"/>
                  <a:pt x="745067" y="773188"/>
                  <a:pt x="1052286" y="590550"/>
                </a:cubicBezTo>
                <a:cubicBezTo>
                  <a:pt x="1226155" y="884162"/>
                  <a:pt x="1503438" y="1343781"/>
                  <a:pt x="1698171" y="1828800"/>
                </a:cubicBezTo>
              </a:path>
            </a:pathLst>
          </a:custGeom>
          <a:noFill/>
          <a:ln w="317500">
            <a:solidFill>
              <a:srgbClr val="AAC9BC"/>
            </a:solidFill>
            <a:tailEnd type="triangle" w="med"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8" name="Image 17">
            <a:extLst>
              <a:ext uri="{FF2B5EF4-FFF2-40B4-BE49-F238E27FC236}">
                <a16:creationId xmlns:a16="http://schemas.microsoft.com/office/drawing/2014/main" id="{7B41BD4D-929A-AAD6-6696-823CB4A1092A}"/>
              </a:ext>
            </a:extLst>
          </p:cNvPr>
          <p:cNvPicPr>
            <a:picLocks noChangeAspect="1"/>
          </p:cNvPicPr>
          <p:nvPr/>
        </p:nvPicPr>
        <p:blipFill>
          <a:blip r:embed="rId4"/>
          <a:stretch>
            <a:fillRect/>
          </a:stretch>
        </p:blipFill>
        <p:spPr>
          <a:xfrm>
            <a:off x="6666714" y="5967124"/>
            <a:ext cx="3632987" cy="2558440"/>
          </a:xfrm>
          <a:prstGeom prst="rect">
            <a:avLst/>
          </a:prstGeom>
        </p:spPr>
      </p:pic>
      <p:cxnSp>
        <p:nvCxnSpPr>
          <p:cNvPr id="10" name="Connecteur droit avec flèche 9">
            <a:extLst>
              <a:ext uri="{FF2B5EF4-FFF2-40B4-BE49-F238E27FC236}">
                <a16:creationId xmlns:a16="http://schemas.microsoft.com/office/drawing/2014/main" id="{21879472-FE07-43F0-78DF-94C4917B8322}"/>
              </a:ext>
            </a:extLst>
          </p:cNvPr>
          <p:cNvCxnSpPr>
            <a:cxnSpLocks/>
          </p:cNvCxnSpPr>
          <p:nvPr/>
        </p:nvCxnSpPr>
        <p:spPr>
          <a:xfrm>
            <a:off x="16774968" y="2712348"/>
            <a:ext cx="863284" cy="1776396"/>
          </a:xfrm>
          <a:prstGeom prst="straightConnector1">
            <a:avLst/>
          </a:prstGeom>
          <a:ln w="311150">
            <a:gradFill>
              <a:gsLst>
                <a:gs pos="0">
                  <a:schemeClr val="tx1"/>
                </a:gs>
                <a:gs pos="80000">
                  <a:schemeClr val="bg1"/>
                </a:gs>
              </a:gsLst>
              <a:lin ang="5400000" scaled="1"/>
            </a:gradFill>
            <a:tailEnd type="triangle" w="med" len="med"/>
          </a:ln>
        </p:spPr>
        <p:style>
          <a:lnRef idx="1">
            <a:schemeClr val="accent1"/>
          </a:lnRef>
          <a:fillRef idx="0">
            <a:schemeClr val="accent1"/>
          </a:fillRef>
          <a:effectRef idx="0">
            <a:schemeClr val="accent1"/>
          </a:effectRef>
          <a:fontRef idx="minor">
            <a:schemeClr val="tx1"/>
          </a:fontRef>
        </p:style>
      </p:cxnSp>
      <p:grpSp>
        <p:nvGrpSpPr>
          <p:cNvPr id="64" name="Groupe 63">
            <a:extLst>
              <a:ext uri="{FF2B5EF4-FFF2-40B4-BE49-F238E27FC236}">
                <a16:creationId xmlns:a16="http://schemas.microsoft.com/office/drawing/2014/main" id="{73F53F51-D898-DE1C-73BA-D8525D47E3C4}"/>
              </a:ext>
            </a:extLst>
          </p:cNvPr>
          <p:cNvGrpSpPr/>
          <p:nvPr/>
        </p:nvGrpSpPr>
        <p:grpSpPr>
          <a:xfrm>
            <a:off x="18780718" y="3809532"/>
            <a:ext cx="4703221" cy="5087075"/>
            <a:chOff x="25500920" y="9116881"/>
            <a:chExt cx="4823156" cy="5216791"/>
          </a:xfrm>
        </p:grpSpPr>
        <p:sp>
          <p:nvSpPr>
            <p:cNvPr id="57" name="Flèche : en arc 56">
              <a:extLst>
                <a:ext uri="{FF2B5EF4-FFF2-40B4-BE49-F238E27FC236}">
                  <a16:creationId xmlns:a16="http://schemas.microsoft.com/office/drawing/2014/main" id="{CD676F9D-98AC-B600-A19B-25EAD22F5E95}"/>
                </a:ext>
              </a:extLst>
            </p:cNvPr>
            <p:cNvSpPr/>
            <p:nvPr/>
          </p:nvSpPr>
          <p:spPr>
            <a:xfrm flipV="1">
              <a:off x="28071747" y="9834252"/>
              <a:ext cx="2252329" cy="3986933"/>
            </a:xfrm>
            <a:prstGeom prst="circularArrow">
              <a:avLst>
                <a:gd name="adj1" fmla="val 12500"/>
                <a:gd name="adj2" fmla="val 1211051"/>
                <a:gd name="adj3" fmla="val 20457681"/>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61" name="Image 60">
              <a:extLst>
                <a:ext uri="{FF2B5EF4-FFF2-40B4-BE49-F238E27FC236}">
                  <a16:creationId xmlns:a16="http://schemas.microsoft.com/office/drawing/2014/main" id="{2EFD729B-A48B-5BEA-D404-41E5FC446A81}"/>
                </a:ext>
              </a:extLst>
            </p:cNvPr>
            <p:cNvPicPr>
              <a:picLocks noChangeAspect="1"/>
            </p:cNvPicPr>
            <p:nvPr/>
          </p:nvPicPr>
          <p:blipFill>
            <a:blip r:embed="rId5"/>
            <a:stretch>
              <a:fillRect/>
            </a:stretch>
          </p:blipFill>
          <p:spPr>
            <a:xfrm>
              <a:off x="26631283" y="11491085"/>
              <a:ext cx="2765778" cy="2517422"/>
            </a:xfrm>
            <a:prstGeom prst="rect">
              <a:avLst/>
            </a:prstGeom>
          </p:spPr>
        </p:pic>
        <p:sp>
          <p:nvSpPr>
            <p:cNvPr id="62" name="Flèche : en arc 61">
              <a:extLst>
                <a:ext uri="{FF2B5EF4-FFF2-40B4-BE49-F238E27FC236}">
                  <a16:creationId xmlns:a16="http://schemas.microsoft.com/office/drawing/2014/main" id="{B197B77C-804D-80D5-F267-D08C686E80A9}"/>
                </a:ext>
              </a:extLst>
            </p:cNvPr>
            <p:cNvSpPr/>
            <p:nvPr/>
          </p:nvSpPr>
          <p:spPr>
            <a:xfrm flipV="1">
              <a:off x="27052760" y="9116881"/>
              <a:ext cx="2409601" cy="3114744"/>
            </a:xfrm>
            <a:prstGeom prst="circularArrow">
              <a:avLst>
                <a:gd name="adj1" fmla="val 9243"/>
                <a:gd name="adj2" fmla="val 1142319"/>
                <a:gd name="adj3" fmla="val 20375174"/>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63" name="Flèche : en arc 62">
              <a:extLst>
                <a:ext uri="{FF2B5EF4-FFF2-40B4-BE49-F238E27FC236}">
                  <a16:creationId xmlns:a16="http://schemas.microsoft.com/office/drawing/2014/main" id="{D0517D7F-8EBE-1AD9-B983-EEE92A05E0D5}"/>
                </a:ext>
              </a:extLst>
            </p:cNvPr>
            <p:cNvSpPr/>
            <p:nvPr/>
          </p:nvSpPr>
          <p:spPr>
            <a:xfrm rot="20561427">
              <a:off x="25500920" y="10422669"/>
              <a:ext cx="2674776" cy="3911003"/>
            </a:xfrm>
            <a:prstGeom prst="circularArrow">
              <a:avLst>
                <a:gd name="adj1" fmla="val 11189"/>
                <a:gd name="adj2" fmla="val 1164436"/>
                <a:gd name="adj3" fmla="val 20342715"/>
                <a:gd name="adj4" fmla="val 17126518"/>
                <a:gd name="adj5" fmla="val 1460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428552-DE3B-3DE5-D41E-F9D85B03629D}"/>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142E2221-809D-6759-40B9-4047510812E6}"/>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13" name="ZoneTexte 12">
            <a:extLst>
              <a:ext uri="{FF2B5EF4-FFF2-40B4-BE49-F238E27FC236}">
                <a16:creationId xmlns:a16="http://schemas.microsoft.com/office/drawing/2014/main" id="{09010BC0-77FF-8BF1-D035-3C977D66E885}"/>
              </a:ext>
            </a:extLst>
          </p:cNvPr>
          <p:cNvSpPr txBox="1"/>
          <p:nvPr/>
        </p:nvSpPr>
        <p:spPr>
          <a:xfrm>
            <a:off x="10187527" y="2099832"/>
            <a:ext cx="9798643" cy="6391025"/>
          </a:xfrm>
          <a:prstGeom prst="roundRect">
            <a:avLst>
              <a:gd name="adj" fmla="val 9531"/>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Fertilité chimique et carbone </a:t>
            </a:r>
            <a:br>
              <a:rPr lang="fr-FR" sz="4000" b="1" dirty="0">
                <a:solidFill>
                  <a:srgbClr val="8D533E"/>
                </a:solidFill>
              </a:rPr>
            </a:br>
            <a:r>
              <a:rPr lang="fr-FR" sz="4000" b="1" dirty="0">
                <a:solidFill>
                  <a:srgbClr val="8D533E"/>
                </a:solidFill>
              </a:rPr>
              <a:t>du sol sont intimement liées :</a:t>
            </a:r>
          </a:p>
          <a:p>
            <a:pPr defTabSz="261938"/>
            <a:r>
              <a:rPr lang="fr-FR" sz="4000" dirty="0"/>
              <a:t>récolte intensive</a:t>
            </a:r>
          </a:p>
          <a:p>
            <a:pPr defTabSz="261938"/>
            <a:r>
              <a:rPr lang="fr-FR" sz="4000" dirty="0"/>
              <a:t>	=&gt; diminution du C du sol</a:t>
            </a:r>
          </a:p>
          <a:p>
            <a:pPr defTabSz="261938"/>
            <a:r>
              <a:rPr lang="fr-FR" sz="4000" dirty="0"/>
              <a:t>		=&gt; perte de fertilité</a:t>
            </a:r>
          </a:p>
          <a:p>
            <a:pPr defTabSz="261938"/>
            <a:r>
              <a:rPr lang="fr-FR" sz="4000" dirty="0"/>
              <a:t>			=&gt; diminution de la croissance.</a:t>
            </a:r>
          </a:p>
          <a:p>
            <a:r>
              <a:rPr lang="fr-FR" sz="4000" b="1" dirty="0">
                <a:solidFill>
                  <a:srgbClr val="2B7758"/>
                </a:solidFill>
              </a:rPr>
              <a:t>Donc, prendre soin du C du sol en même temps que la fertilité chimique, physique et biologique.</a:t>
            </a:r>
          </a:p>
        </p:txBody>
      </p:sp>
      <p:sp>
        <p:nvSpPr>
          <p:cNvPr id="17" name="ZoneTexte 16">
            <a:extLst>
              <a:ext uri="{FF2B5EF4-FFF2-40B4-BE49-F238E27FC236}">
                <a16:creationId xmlns:a16="http://schemas.microsoft.com/office/drawing/2014/main" id="{3006CC97-A6F0-F7E7-D1D6-4AAA2919BA07}"/>
              </a:ext>
            </a:extLst>
          </p:cNvPr>
          <p:cNvSpPr txBox="1"/>
          <p:nvPr/>
        </p:nvSpPr>
        <p:spPr>
          <a:xfrm>
            <a:off x="1938515" y="2953620"/>
            <a:ext cx="6898252" cy="3923022"/>
          </a:xfrm>
          <a:prstGeom prst="roundRect">
            <a:avLst>
              <a:gd name="adj" fmla="val 11781"/>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Pour préserver les stocks de carbone existants dans les forêts, il est essentiel d'éviter la déforestation.</a:t>
            </a:r>
          </a:p>
        </p:txBody>
      </p:sp>
      <p:sp>
        <p:nvSpPr>
          <p:cNvPr id="18" name="ZoneTexte 17">
            <a:extLst>
              <a:ext uri="{FF2B5EF4-FFF2-40B4-BE49-F238E27FC236}">
                <a16:creationId xmlns:a16="http://schemas.microsoft.com/office/drawing/2014/main" id="{77F87F42-BED0-968B-6ACD-620E61198BCC}"/>
              </a:ext>
            </a:extLst>
          </p:cNvPr>
          <p:cNvSpPr txBox="1"/>
          <p:nvPr/>
        </p:nvSpPr>
        <p:spPr>
          <a:xfrm>
            <a:off x="1938515" y="7157607"/>
            <a:ext cx="6898253" cy="4593849"/>
          </a:xfrm>
          <a:prstGeom prst="roundRect">
            <a:avLst>
              <a:gd name="adj" fmla="val 9754"/>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Les leviers d'action pour stocker plus de C dans les sols forestiers sont limités. </a:t>
            </a:r>
            <a:r>
              <a:rPr lang="fr-FR" sz="4000" b="1" dirty="0">
                <a:solidFill>
                  <a:srgbClr val="2B7758"/>
                </a:solidFill>
              </a:rPr>
              <a:t>La priorité est de maintenir les stocks existants.</a:t>
            </a:r>
          </a:p>
        </p:txBody>
      </p:sp>
      <p:sp>
        <p:nvSpPr>
          <p:cNvPr id="19" name="ZoneTexte 18">
            <a:extLst>
              <a:ext uri="{FF2B5EF4-FFF2-40B4-BE49-F238E27FC236}">
                <a16:creationId xmlns:a16="http://schemas.microsoft.com/office/drawing/2014/main" id="{B1297868-A677-BD4B-2931-262AC94F5BBA}"/>
              </a:ext>
            </a:extLst>
          </p:cNvPr>
          <p:cNvSpPr txBox="1"/>
          <p:nvPr/>
        </p:nvSpPr>
        <p:spPr>
          <a:xfrm>
            <a:off x="13362864" y="9450231"/>
            <a:ext cx="10020558" cy="3232600"/>
          </a:xfrm>
          <a:prstGeom prst="roundRect">
            <a:avLst>
              <a:gd name="adj" fmla="val 13743"/>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pPr marL="1074738"/>
            <a:r>
              <a:rPr lang="fr-FR" sz="4000" dirty="0"/>
              <a:t>Le changement climatique a des</a:t>
            </a:r>
          </a:p>
          <a:p>
            <a:pPr marL="900113"/>
            <a:r>
              <a:rPr lang="fr-FR" sz="4000" dirty="0"/>
              <a:t>effets antagonistes sur les</a:t>
            </a:r>
          </a:p>
          <a:p>
            <a:pPr marL="536575"/>
            <a:r>
              <a:rPr lang="fr-FR" sz="4000" dirty="0"/>
              <a:t>forêts : les forêts poussent plus vite</a:t>
            </a:r>
          </a:p>
          <a:p>
            <a:r>
              <a:rPr lang="fr-FR" sz="4000" dirty="0"/>
              <a:t>mais sont plus vulnérables.</a:t>
            </a:r>
          </a:p>
        </p:txBody>
      </p:sp>
      <p:sp>
        <p:nvSpPr>
          <p:cNvPr id="3" name="ZoneTexte 2">
            <a:extLst>
              <a:ext uri="{FF2B5EF4-FFF2-40B4-BE49-F238E27FC236}">
                <a16:creationId xmlns:a16="http://schemas.microsoft.com/office/drawing/2014/main" id="{7C6D85BA-8A17-1D8E-09A8-13955031A556}"/>
              </a:ext>
            </a:extLst>
          </p:cNvPr>
          <p:cNvSpPr txBox="1"/>
          <p:nvPr/>
        </p:nvSpPr>
        <p:spPr>
          <a:xfrm>
            <a:off x="25734761" y="-2995147"/>
            <a:ext cx="12192000" cy="707886"/>
          </a:xfrm>
          <a:prstGeom prst="rect">
            <a:avLst/>
          </a:prstGeom>
          <a:noFill/>
        </p:spPr>
        <p:txBody>
          <a:bodyPr wrap="square">
            <a:spAutoFit/>
          </a:bodyPr>
          <a:lstStyle/>
          <a:p>
            <a:pPr marL="444500" algn="l">
              <a:buClr>
                <a:srgbClr val="000000"/>
              </a:buClr>
              <a:buSzPct val="100000"/>
              <a:defRPr sz="4000">
                <a:solidFill>
                  <a:srgbClr val="000000"/>
                </a:solidFill>
              </a:defRPr>
            </a:pPr>
            <a:r>
              <a:rPr lang="fr-FR" dirty="0"/>
              <a:t>  </a:t>
            </a:r>
          </a:p>
        </p:txBody>
      </p:sp>
      <p:pic>
        <p:nvPicPr>
          <p:cNvPr id="37" name="Graphique 36">
            <a:extLst>
              <a:ext uri="{FF2B5EF4-FFF2-40B4-BE49-F238E27FC236}">
                <a16:creationId xmlns:a16="http://schemas.microsoft.com/office/drawing/2014/main" id="{C067F8E7-107B-AF44-B176-7B43669FE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16715" y="9319605"/>
            <a:ext cx="2253911" cy="2431851"/>
          </a:xfrm>
          <a:prstGeom prst="rect">
            <a:avLst/>
          </a:prstGeom>
        </p:spPr>
      </p:pic>
      <p:pic>
        <p:nvPicPr>
          <p:cNvPr id="14" name="Image 13">
            <a:extLst>
              <a:ext uri="{FF2B5EF4-FFF2-40B4-BE49-F238E27FC236}">
                <a16:creationId xmlns:a16="http://schemas.microsoft.com/office/drawing/2014/main" id="{385C90F4-909C-D4E5-51C8-0A68BDBE0CA9}"/>
              </a:ext>
            </a:extLst>
          </p:cNvPr>
          <p:cNvPicPr>
            <a:picLocks noChangeAspect="1"/>
          </p:cNvPicPr>
          <p:nvPr/>
        </p:nvPicPr>
        <p:blipFill>
          <a:blip r:embed="rId5"/>
          <a:stretch>
            <a:fillRect/>
          </a:stretch>
        </p:blipFill>
        <p:spPr>
          <a:xfrm>
            <a:off x="2157994" y="304873"/>
            <a:ext cx="4226582" cy="2579864"/>
          </a:xfrm>
          <a:prstGeom prst="rect">
            <a:avLst/>
          </a:prstGeom>
        </p:spPr>
      </p:pic>
      <p:sp>
        <p:nvSpPr>
          <p:cNvPr id="30" name="Larme 29">
            <a:extLst>
              <a:ext uri="{FF2B5EF4-FFF2-40B4-BE49-F238E27FC236}">
                <a16:creationId xmlns:a16="http://schemas.microsoft.com/office/drawing/2014/main" id="{8ED5120C-1D00-AA45-4F23-22DB6C597C44}"/>
              </a:ext>
            </a:extLst>
          </p:cNvPr>
          <p:cNvSpPr/>
          <p:nvPr/>
        </p:nvSpPr>
        <p:spPr>
          <a:xfrm>
            <a:off x="7071106" y="5798387"/>
            <a:ext cx="2050555" cy="1712686"/>
          </a:xfrm>
          <a:prstGeom prst="teardrop">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93290CB8-A434-5BA6-DC79-2AF70F9F2006}"/>
              </a:ext>
            </a:extLst>
          </p:cNvPr>
          <p:cNvSpPr txBox="1"/>
          <p:nvPr/>
        </p:nvSpPr>
        <p:spPr>
          <a:xfrm>
            <a:off x="7468687" y="6093034"/>
            <a:ext cx="1288752" cy="1017844"/>
          </a:xfrm>
          <a:prstGeom prst="rect">
            <a:avLst/>
          </a:prstGeom>
          <a:noFill/>
        </p:spPr>
        <p:txBody>
          <a:bodyPr wrap="none" lIns="46800" tIns="46800" rIns="46800" bIns="46800" rtlCol="0">
            <a:spAutoFit/>
          </a:bodyPr>
          <a:lstStyle/>
          <a:p>
            <a:pPr algn="l"/>
            <a:r>
              <a:rPr lang="fr-FR" sz="6000" b="1" dirty="0">
                <a:ln w="1270000">
                  <a:noFill/>
                </a:ln>
                <a:solidFill>
                  <a:schemeClr val="bg1"/>
                </a:solidFill>
                <a:latin typeface="+mj-lt"/>
                <a:cs typeface="Arial" panose="020B0604020202020204" pitchFamily="34" charset="0"/>
              </a:rPr>
              <a:t>CO</a:t>
            </a:r>
            <a:r>
              <a:rPr lang="fr-FR" sz="6000" b="1" baseline="-20000" dirty="0">
                <a:ln w="1270000">
                  <a:noFill/>
                </a:ln>
                <a:solidFill>
                  <a:schemeClr val="bg1"/>
                </a:solidFill>
                <a:latin typeface="+mj-lt"/>
                <a:cs typeface="Arial" panose="020B0604020202020204" pitchFamily="34" charset="0"/>
              </a:rPr>
              <a:t>2</a:t>
            </a:r>
          </a:p>
        </p:txBody>
      </p:sp>
      <p:pic>
        <p:nvPicPr>
          <p:cNvPr id="32" name="Image 31">
            <a:extLst>
              <a:ext uri="{FF2B5EF4-FFF2-40B4-BE49-F238E27FC236}">
                <a16:creationId xmlns:a16="http://schemas.microsoft.com/office/drawing/2014/main" id="{8EB31099-12A5-AFE7-34DB-01AAD976CAA1}"/>
              </a:ext>
            </a:extLst>
          </p:cNvPr>
          <p:cNvPicPr>
            <a:picLocks noChangeAspect="1"/>
          </p:cNvPicPr>
          <p:nvPr/>
        </p:nvPicPr>
        <p:blipFill>
          <a:blip r:embed="rId6"/>
          <a:stretch>
            <a:fillRect/>
          </a:stretch>
        </p:blipFill>
        <p:spPr>
          <a:xfrm>
            <a:off x="18849688" y="3039099"/>
            <a:ext cx="3983091" cy="4512490"/>
          </a:xfrm>
          <a:prstGeom prst="rect">
            <a:avLst/>
          </a:prstGeom>
        </p:spPr>
      </p:pic>
    </p:spTree>
    <p:extLst>
      <p:ext uri="{BB962C8B-B14F-4D97-AF65-F5344CB8AC3E}">
        <p14:creationId xmlns:p14="http://schemas.microsoft.com/office/powerpoint/2010/main" val="147930266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87436B6-0920-272A-8FF8-20D0371DE821}"/>
              </a:ext>
            </a:extLst>
          </p:cNvPr>
          <p:cNvSpPr>
            <a:spLocks noGrp="1"/>
          </p:cNvSpPr>
          <p:nvPr>
            <p:ph type="title"/>
          </p:nvPr>
        </p:nvSpPr>
        <p:spPr>
          <a:xfrm>
            <a:off x="1080000" y="216000"/>
            <a:ext cx="17933836" cy="871226"/>
          </a:xfrm>
        </p:spPr>
        <p:txBody>
          <a:bodyPr/>
          <a:lstStyle/>
          <a:p>
            <a:r>
              <a:rPr lang="fr-FR" dirty="0"/>
              <a:t>SOURCES</a:t>
            </a:r>
            <a:r>
              <a:rPr lang="fr-FR" sz="4000" dirty="0"/>
              <a:t> / </a:t>
            </a:r>
            <a:r>
              <a:rPr lang="fr-FR" sz="4000" dirty="0">
                <a:ln w="19050">
                  <a:solidFill>
                    <a:schemeClr val="bg1"/>
                  </a:solidFill>
                </a:ln>
                <a:noFill/>
              </a:rPr>
              <a:t>FORÊTS</a:t>
            </a:r>
            <a:endParaRPr lang="fr-FR" sz="4000" dirty="0"/>
          </a:p>
        </p:txBody>
      </p:sp>
      <p:cxnSp>
        <p:nvCxnSpPr>
          <p:cNvPr id="8" name="Connecteur droit 7">
            <a:extLst>
              <a:ext uri="{FF2B5EF4-FFF2-40B4-BE49-F238E27FC236}">
                <a16:creationId xmlns:a16="http://schemas.microsoft.com/office/drawing/2014/main" id="{426B6B2F-4FCD-1128-2CC5-53FE55BE4DBE}"/>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855B42EA-CA7E-34C2-0D3A-B15BB87D683F}"/>
              </a:ext>
            </a:extLst>
          </p:cNvPr>
          <p:cNvSpPr txBox="1"/>
          <p:nvPr/>
        </p:nvSpPr>
        <p:spPr>
          <a:xfrm>
            <a:off x="1080000" y="1828800"/>
            <a:ext cx="10548000" cy="9921307"/>
          </a:xfrm>
          <a:prstGeom prst="rect">
            <a:avLst/>
          </a:prstGeom>
          <a:noFill/>
        </p:spPr>
        <p:txBody>
          <a:bodyPr wrap="square" lIns="46800" tIns="46800" rIns="46800" bIns="46800" rtlCol="0">
            <a:spAutoFit/>
          </a:bodyPr>
          <a:lstStyle/>
          <a:p>
            <a:pPr algn="l">
              <a:lnSpc>
                <a:spcPct val="107000"/>
              </a:lnSpc>
              <a:spcAft>
                <a:spcPts val="800"/>
              </a:spcAft>
              <a:buSzPct val="150000"/>
            </a:pPr>
            <a:r>
              <a:rPr lang="fr-FR" sz="2400" b="1" dirty="0"/>
              <a:t>Présentation de l'écosystème : définitions et chiffres-clés</a:t>
            </a:r>
          </a:p>
          <a:p>
            <a:pPr marL="449263" indent="-449263">
              <a:spcBef>
                <a:spcPts val="600"/>
              </a:spcBef>
              <a:buSzPct val="150000"/>
              <a:buFont typeface="Webdings" panose="05030102010509060703" pitchFamily="18" charset="2"/>
              <a:buChar char=""/>
              <a:defRPr sz="1800" u="sng">
                <a:solidFill>
                  <a:srgbClr val="0000FF"/>
                </a:solidFill>
                <a:uFill>
                  <a:solidFill>
                    <a:srgbClr val="0000FF"/>
                  </a:solidFill>
                </a:uFill>
              </a:defRPr>
            </a:pPr>
            <a:r>
              <a:rPr lang="fr-FR" sz="2000" u="sng" dirty="0">
                <a:solidFill>
                  <a:srgbClr val="2B7758"/>
                </a:solidFill>
                <a:uFill>
                  <a:solidFill>
                    <a:srgbClr val="2B7758"/>
                  </a:solidFill>
                </a:uFill>
                <a:cs typeface="Arial" panose="020B0604020202020204" pitchFamily="34" charset="0"/>
                <a:hlinkClick r:id="rId2">
                  <a:extLst>
                    <a:ext uri="{A12FA001-AC4F-418D-AE19-62706E023703}">
                      <ahyp:hlinkClr xmlns:ahyp="http://schemas.microsoft.com/office/drawing/2018/hyperlinkcolor" val="tx"/>
                    </a:ext>
                  </a:extLst>
                </a:hlinkClick>
              </a:rPr>
              <a:t>https://www.fao.org/4/ad665e/ad665e03.htm</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FAO. 2020. </a:t>
            </a:r>
            <a:r>
              <a:rPr lang="fr-FR" sz="2000" i="1" dirty="0">
                <a:solidFill>
                  <a:srgbClr val="8D533E"/>
                </a:solidFill>
              </a:rPr>
              <a:t>Global Forest Resources Assessment 2020: Main report</a:t>
            </a:r>
            <a:r>
              <a:rPr lang="fr-FR" sz="2000" dirty="0">
                <a:solidFill>
                  <a:srgbClr val="8D533E"/>
                </a:solidFill>
              </a:rPr>
              <a:t>. Rome, 166 p. </a:t>
            </a:r>
            <a:r>
              <a:rPr lang="fr-FR" sz="2000" u="sng" dirty="0">
                <a:solidFill>
                  <a:srgbClr val="2B7758"/>
                </a:solidFill>
                <a:uFill>
                  <a:solidFill>
                    <a:srgbClr val="2B7758"/>
                  </a:solidFill>
                </a:uFill>
                <a:cs typeface="Arial" panose="020B0604020202020204" pitchFamily="34" charset="0"/>
                <a:hlinkClick r:id="rId3">
                  <a:extLst>
                    <a:ext uri="{A12FA001-AC4F-418D-AE19-62706E023703}">
                      <ahyp:hlinkClr xmlns:ahyp="http://schemas.microsoft.com/office/drawing/2018/hyperlinkcolor" val="tx"/>
                    </a:ext>
                  </a:extLst>
                </a:hlinkClick>
              </a:rPr>
              <a:t>https://www.fao.org/interactive/forest-resources-assessment/2020/en/</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Institut Géographique National (IGN). (2024). Inventaire forestier national - Mémento. 72 p. </a:t>
            </a:r>
            <a:r>
              <a:rPr lang="fr-FR" sz="2000" dirty="0">
                <a:solidFill>
                  <a:srgbClr val="8D533E"/>
                </a:solidFill>
                <a:hlinkClick r:id="rId4"/>
              </a:rPr>
              <a:t>https://inventaire-forestier.ign.fr/IMG/pdf/memento_2024.pdf</a:t>
            </a:r>
            <a:endParaRPr lang="fr-FR" sz="2000" u="sng" dirty="0">
              <a:solidFill>
                <a:srgbClr val="2B7758"/>
              </a:solidFill>
              <a:uFill>
                <a:solidFill>
                  <a:srgbClr val="2B7758"/>
                </a:solidFill>
              </a:uFill>
              <a:cs typeface="Arial" panose="020B0604020202020204" pitchFamily="34" charset="0"/>
            </a:endParaRPr>
          </a:p>
          <a:p>
            <a:pPr>
              <a:lnSpc>
                <a:spcPct val="107000"/>
              </a:lnSpc>
              <a:spcBef>
                <a:spcPts val="600"/>
              </a:spcBef>
              <a:spcAft>
                <a:spcPts val="800"/>
              </a:spcAft>
              <a:buSzPct val="150000"/>
            </a:pPr>
            <a:r>
              <a:rPr lang="fr-FR" sz="2400" b="1" dirty="0"/>
              <a:t>Stocks et formes de carbone organique</a:t>
            </a: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Pan Y.</a:t>
            </a:r>
            <a:r>
              <a:rPr lang="fr-FR" sz="2000" dirty="0">
                <a:solidFill>
                  <a:srgbClr val="8D533E"/>
                </a:solidFill>
              </a:rPr>
              <a:t> </a:t>
            </a:r>
            <a:r>
              <a:rPr lang="fr-FR" sz="2000" i="1" dirty="0">
                <a:solidFill>
                  <a:srgbClr val="8D533E"/>
                </a:solidFill>
              </a:rPr>
              <a:t>et al.</a:t>
            </a:r>
            <a:r>
              <a:rPr lang="fr-FR" sz="2000" dirty="0">
                <a:solidFill>
                  <a:srgbClr val="8D533E"/>
                </a:solidFill>
              </a:rPr>
              <a:t> (2011). A Large and Persistent Carbon Sink in the </a:t>
            </a:r>
            <a:r>
              <a:rPr lang="fr-FR" sz="2000" dirty="0" err="1">
                <a:solidFill>
                  <a:srgbClr val="8D533E"/>
                </a:solidFill>
              </a:rPr>
              <a:t>World's</a:t>
            </a:r>
            <a:r>
              <a:rPr lang="fr-FR" sz="2000" dirty="0">
                <a:solidFill>
                  <a:srgbClr val="8D533E"/>
                </a:solidFill>
              </a:rPr>
              <a:t> Forests. </a:t>
            </a:r>
            <a:r>
              <a:rPr lang="fr-FR" sz="2000" i="1" dirty="0">
                <a:solidFill>
                  <a:srgbClr val="8D533E"/>
                </a:solidFill>
              </a:rPr>
              <a:t>Science </a:t>
            </a:r>
            <a:r>
              <a:rPr lang="fr-FR" sz="2000" dirty="0">
                <a:solidFill>
                  <a:srgbClr val="8D533E"/>
                </a:solidFill>
              </a:rPr>
              <a:t>333: 988-993. </a:t>
            </a:r>
            <a:r>
              <a:rPr lang="fr-FR" sz="2000" dirty="0">
                <a:solidFill>
                  <a:srgbClr val="8D533E"/>
                </a:solidFill>
                <a:hlinkClick r:id="rId5"/>
              </a:rPr>
              <a:t>https://doi.org/</a:t>
            </a:r>
            <a:r>
              <a:rPr lang="fr-FR" sz="2000" u="sng" dirty="0">
                <a:solidFill>
                  <a:srgbClr val="2B7758"/>
                </a:solidFill>
                <a:uFill>
                  <a:solidFill>
                    <a:srgbClr val="2B7758"/>
                  </a:solidFill>
                </a:uFill>
                <a:cs typeface="Arial" panose="020B0604020202020204" pitchFamily="34" charset="0"/>
                <a:hlinkClick r:id="rId5"/>
              </a:rPr>
              <a:t>10.1126/science.1201609</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Harris N.L., Gibbs D.A., Baccini A. </a:t>
            </a:r>
            <a:r>
              <a:rPr lang="fr-FR" sz="2000" i="1" dirty="0">
                <a:solidFill>
                  <a:srgbClr val="8D533E"/>
                </a:solidFill>
              </a:rPr>
              <a:t>et al.</a:t>
            </a:r>
            <a:r>
              <a:rPr lang="fr-FR" sz="2000" dirty="0">
                <a:solidFill>
                  <a:srgbClr val="8D533E"/>
                </a:solidFill>
              </a:rPr>
              <a:t> (2021). Global maps of twenty-first century forest carbon fluxes. </a:t>
            </a:r>
            <a:r>
              <a:rPr lang="fr-FR" sz="2000" i="1" dirty="0">
                <a:solidFill>
                  <a:srgbClr val="8D533E"/>
                </a:solidFill>
              </a:rPr>
              <a:t>Nature Climate Change</a:t>
            </a:r>
            <a:r>
              <a:rPr lang="fr-FR" sz="2000" dirty="0">
                <a:solidFill>
                  <a:srgbClr val="8D533E"/>
                </a:solidFill>
              </a:rPr>
              <a:t> 11: 234-240. </a:t>
            </a:r>
            <a:r>
              <a:rPr lang="fr-FR" sz="2000" u="sng" dirty="0">
                <a:solidFill>
                  <a:srgbClr val="2B7758"/>
                </a:solidFill>
                <a:uFill>
                  <a:solidFill>
                    <a:srgbClr val="2B7758"/>
                  </a:solidFill>
                </a:uFill>
                <a:cs typeface="Arial" panose="020B0604020202020204" pitchFamily="34" charset="0"/>
                <a:hlinkClick r:id="rId6"/>
              </a:rPr>
              <a:t>https://doi.org/10.1038/s41558-020-00976-6</a:t>
            </a:r>
            <a:endParaRPr lang="fr-FR" sz="2000" dirty="0"/>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INRAE Étude 4 pour 1000, Résumé en français. 11 p. </a:t>
            </a:r>
            <a:r>
              <a:rPr lang="fr-FR" sz="2000" u="sng" dirty="0">
                <a:solidFill>
                  <a:srgbClr val="2B7758"/>
                </a:solidFill>
                <a:uFill>
                  <a:solidFill>
                    <a:srgbClr val="2B7758"/>
                  </a:solidFill>
                </a:uFill>
                <a:cs typeface="Arial" panose="020B0604020202020204" pitchFamily="34" charset="0"/>
                <a:hlinkClick r:id="rId7">
                  <a:extLst>
                    <a:ext uri="{A12FA001-AC4F-418D-AE19-62706E023703}">
                      <ahyp:hlinkClr xmlns:ahyp="http://schemas.microsoft.com/office/drawing/2018/hyperlinkcolor" val="tx"/>
                    </a:ext>
                  </a:extLst>
                </a:hlinkClick>
              </a:rPr>
              <a:t>https://www.inrae.fr/sites/default/files/pdf/etude-4-pour-1000-resume-en-francais-pdf-1_0.pdf</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Jobbágy E.G. &amp; Jackson R.B.</a:t>
            </a:r>
            <a:r>
              <a:rPr lang="fr-FR" sz="2000" dirty="0">
                <a:solidFill>
                  <a:srgbClr val="8D533E"/>
                </a:solidFill>
              </a:rPr>
              <a:t> (2000). The vertical distribution of soil organic carbon and its relation to climate and vegetation. </a:t>
            </a:r>
            <a:r>
              <a:rPr lang="fr-FR" sz="2000" i="1" dirty="0">
                <a:solidFill>
                  <a:srgbClr val="8D533E"/>
                </a:solidFill>
              </a:rPr>
              <a:t>Ecological Applications</a:t>
            </a:r>
            <a:r>
              <a:rPr lang="fr-FR" sz="2000" dirty="0">
                <a:solidFill>
                  <a:srgbClr val="8D533E"/>
                </a:solidFill>
              </a:rPr>
              <a:t> 10: 423-436. </a:t>
            </a:r>
            <a:br>
              <a:rPr lang="fr-FR" sz="2000" dirty="0">
                <a:solidFill>
                  <a:srgbClr val="8D533E"/>
                </a:solidFill>
              </a:rPr>
            </a:br>
            <a:r>
              <a:rPr lang="fr-FR" sz="2000" u="sng" dirty="0">
                <a:solidFill>
                  <a:srgbClr val="2B7758"/>
                </a:solidFill>
                <a:uFill>
                  <a:solidFill>
                    <a:srgbClr val="2B7758"/>
                  </a:solidFill>
                </a:uFill>
                <a:cs typeface="Arial" panose="020B0604020202020204" pitchFamily="34" charset="0"/>
                <a:hlinkClick r:id="rId8"/>
              </a:rPr>
              <a:t>https://doi.org/10.1890/1051-0761(2000)010[0423:TVDOSO]2.0.CO;2</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IPCC (2000). </a:t>
            </a:r>
            <a:r>
              <a:rPr lang="fr-FR" sz="2000" i="1" dirty="0">
                <a:solidFill>
                  <a:srgbClr val="8D533E"/>
                </a:solidFill>
              </a:rPr>
              <a:t>Summary for Policymakers. Land Use, Land-Use Change, and Forestry</a:t>
            </a:r>
            <a:r>
              <a:rPr lang="fr-FR" sz="2000" dirty="0">
                <a:solidFill>
                  <a:srgbClr val="8D533E"/>
                </a:solidFill>
              </a:rPr>
              <a:t>. 24 p. </a:t>
            </a:r>
            <a:r>
              <a:rPr lang="fr-FR" sz="2000" u="sng" dirty="0">
                <a:solidFill>
                  <a:srgbClr val="2B7758"/>
                </a:solidFill>
                <a:uFill>
                  <a:solidFill>
                    <a:srgbClr val="2B7758"/>
                  </a:solidFill>
                </a:uFill>
                <a:cs typeface="Arial" panose="020B0604020202020204" pitchFamily="34" charset="0"/>
                <a:hlinkClick r:id="rId9">
                  <a:extLst>
                    <a:ext uri="{A12FA001-AC4F-418D-AE19-62706E023703}">
                      <ahyp:hlinkClr xmlns:ahyp="http://schemas.microsoft.com/office/drawing/2018/hyperlinkcolor" val="tx"/>
                    </a:ext>
                  </a:extLst>
                </a:hlinkClick>
              </a:rPr>
              <a:t>https://www.ipcc.ch/site/assets/uploads/2018/03/srl-en-1.pdf</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Institut Géographique National (IGN). (2020). </a:t>
            </a:r>
            <a:r>
              <a:rPr lang="fr-FR" sz="2000" i="1" dirty="0">
                <a:solidFill>
                  <a:srgbClr val="8D533E"/>
                </a:solidFill>
              </a:rPr>
              <a:t>État et évolution des forêts françaises métropolitaines. Indicateurs de gestion durables 2020. </a:t>
            </a:r>
            <a:r>
              <a:rPr lang="fr-FR" sz="2000" dirty="0">
                <a:solidFill>
                  <a:srgbClr val="8D533E"/>
                </a:solidFill>
              </a:rPr>
              <a:t>307 p. </a:t>
            </a:r>
            <a:r>
              <a:rPr lang="fr-FR" sz="2000" u="sng" dirty="0">
                <a:solidFill>
                  <a:srgbClr val="2B7758"/>
                </a:solidFill>
                <a:uFill>
                  <a:solidFill>
                    <a:srgbClr val="2B7758"/>
                  </a:solidFill>
                </a:uFill>
                <a:cs typeface="Arial" panose="020B0604020202020204" pitchFamily="34" charset="0"/>
                <a:hlinkClick r:id="rId10">
                  <a:extLst>
                    <a:ext uri="{A12FA001-AC4F-418D-AE19-62706E023703}">
                      <ahyp:hlinkClr xmlns:ahyp="http://schemas.microsoft.com/office/drawing/2018/hyperlinkcolor" val="tx"/>
                    </a:ext>
                  </a:extLst>
                </a:hlinkClick>
              </a:rPr>
              <a:t>https://foret.ign.fr/api/upload/IGD-2020-c255.pdf</a:t>
            </a:r>
            <a:endParaRPr lang="fr-FR" sz="2000" u="sng" dirty="0">
              <a:solidFill>
                <a:srgbClr val="2B7758"/>
              </a:solidFill>
              <a:uFill>
                <a:solidFill>
                  <a:srgbClr val="2B7758"/>
                </a:solidFill>
              </a:uFill>
              <a:cs typeface="Arial" panose="020B0604020202020204" pitchFamily="34" charset="0"/>
              <a:sym typeface="Aria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Pan Y. </a:t>
            </a:r>
            <a:r>
              <a:rPr lang="fr-FR" sz="2000" i="1" dirty="0">
                <a:solidFill>
                  <a:srgbClr val="8D533E"/>
                </a:solidFill>
              </a:rPr>
              <a:t>et al.</a:t>
            </a:r>
            <a:r>
              <a:rPr lang="fr-FR" sz="2000" dirty="0">
                <a:solidFill>
                  <a:srgbClr val="8D533E"/>
                </a:solidFill>
              </a:rPr>
              <a:t> (2024). The enduring world forest carbon sink. </a:t>
            </a:r>
            <a:r>
              <a:rPr lang="fr-FR" sz="2000" i="1" dirty="0">
                <a:solidFill>
                  <a:srgbClr val="8D533E"/>
                </a:solidFill>
              </a:rPr>
              <a:t>Nature</a:t>
            </a:r>
            <a:r>
              <a:rPr lang="fr-FR" sz="2000" dirty="0">
                <a:solidFill>
                  <a:srgbClr val="8D533E"/>
                </a:solidFill>
              </a:rPr>
              <a:t> 631: 563-569. </a:t>
            </a:r>
            <a:r>
              <a:rPr lang="fr-FR" sz="2000" dirty="0">
                <a:solidFill>
                  <a:srgbClr val="8D533E"/>
                </a:solidFill>
                <a:hlinkClick r:id="rId11"/>
              </a:rPr>
              <a:t>https://doi.org/10.1038/s41586-024-07602-x</a:t>
            </a:r>
            <a:endParaRPr lang="fr-FR" sz="2000" dirty="0">
              <a:solidFill>
                <a:srgbClr val="8D533E"/>
              </a:solidFill>
            </a:endParaRPr>
          </a:p>
        </p:txBody>
      </p:sp>
      <p:sp>
        <p:nvSpPr>
          <p:cNvPr id="10" name="ZoneTexte 9">
            <a:extLst>
              <a:ext uri="{FF2B5EF4-FFF2-40B4-BE49-F238E27FC236}">
                <a16:creationId xmlns:a16="http://schemas.microsoft.com/office/drawing/2014/main" id="{D214865D-323C-00A9-1A48-9D428DDE254C}"/>
              </a:ext>
            </a:extLst>
          </p:cNvPr>
          <p:cNvSpPr txBox="1"/>
          <p:nvPr/>
        </p:nvSpPr>
        <p:spPr>
          <a:xfrm>
            <a:off x="12600000" y="1828800"/>
            <a:ext cx="10458000" cy="10242420"/>
          </a:xfrm>
          <a:prstGeom prst="rect">
            <a:avLst/>
          </a:prstGeom>
          <a:noFill/>
        </p:spPr>
        <p:txBody>
          <a:bodyPr wrap="square" lIns="46800" tIns="46800" rIns="46800" bIns="46800" rtlCol="0">
            <a:spAutoFit/>
          </a:bodyPr>
          <a:lstStyle/>
          <a:p>
            <a:pPr>
              <a:lnSpc>
                <a:spcPct val="107000"/>
              </a:lnSpc>
              <a:spcAft>
                <a:spcPts val="800"/>
              </a:spcAft>
              <a:buSzPct val="150000"/>
            </a:pPr>
            <a:r>
              <a:rPr lang="fr-FR" sz="2400" b="1" dirty="0"/>
              <a:t>Flux du carbone </a:t>
            </a: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Craine J.M., Froehle J., Tilman D.G., Wedin D.A. &amp; Chapin, III, F.S. </a:t>
            </a:r>
            <a:r>
              <a:rPr lang="fr-FR" sz="2000" dirty="0">
                <a:solidFill>
                  <a:srgbClr val="8D533E"/>
                </a:solidFill>
              </a:rPr>
              <a:t>(2001). The relationships among root and leaf traits of 76 grassland species and relative abundance along fertility and disturbance gradients. </a:t>
            </a:r>
            <a:r>
              <a:rPr lang="fr-FR" sz="2000" i="1" dirty="0">
                <a:solidFill>
                  <a:srgbClr val="8D533E"/>
                </a:solidFill>
              </a:rPr>
              <a:t>Oikos</a:t>
            </a:r>
            <a:r>
              <a:rPr lang="fr-FR" sz="2000" dirty="0">
                <a:solidFill>
                  <a:srgbClr val="8D533E"/>
                </a:solidFill>
              </a:rPr>
              <a:t> 93(2): 274-285.</a:t>
            </a:r>
            <a:br>
              <a:rPr lang="fr-FR" sz="2000" dirty="0">
                <a:solidFill>
                  <a:srgbClr val="8D533E"/>
                </a:solidFill>
              </a:rPr>
            </a:br>
            <a:r>
              <a:rPr lang="fr-FR" sz="2000" u="sng" dirty="0">
                <a:solidFill>
                  <a:srgbClr val="2B7758"/>
                </a:solidFill>
                <a:uFill>
                  <a:solidFill>
                    <a:srgbClr val="2B7758"/>
                  </a:solidFill>
                </a:uFill>
                <a:cs typeface="Arial" panose="020B0604020202020204" pitchFamily="34" charset="0"/>
                <a:hlinkClick r:id="rId12"/>
              </a:rPr>
              <a:t>https://doi.org/10.1034/j.1600-0706.2001.930210.x</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spc="-20" dirty="0">
                <a:solidFill>
                  <a:srgbClr val="8D533E"/>
                </a:solidFill>
              </a:rPr>
              <a:t>Chenu C., Virto I., Plante A. &amp; Elsass F. </a:t>
            </a:r>
            <a:r>
              <a:rPr lang="fr-FR" sz="2000" spc="-20" dirty="0">
                <a:solidFill>
                  <a:srgbClr val="8D533E"/>
                </a:solidFill>
              </a:rPr>
              <a:t>(2009). Clay-Size Organo-Mineral Complexes in Temperate Soils: Relative Contributions of Sorptive and Physical Protection. </a:t>
            </a:r>
            <a:r>
              <a:rPr lang="fr-FR" sz="2000" i="1" spc="-20" dirty="0">
                <a:solidFill>
                  <a:srgbClr val="8D533E"/>
                </a:solidFill>
              </a:rPr>
              <a:t>CMS Workshop Lectures </a:t>
            </a:r>
            <a:r>
              <a:rPr lang="fr-FR" sz="2000" spc="-20" dirty="0">
                <a:solidFill>
                  <a:srgbClr val="8D533E"/>
                </a:solidFill>
              </a:rPr>
              <a:t>16: 120-135. </a:t>
            </a:r>
            <a:r>
              <a:rPr lang="fr-FR" sz="2000" u="sng" spc="-20" dirty="0">
                <a:solidFill>
                  <a:srgbClr val="2B7758"/>
                </a:solidFill>
                <a:uFill>
                  <a:solidFill>
                    <a:srgbClr val="2B7758"/>
                  </a:solidFill>
                </a:uFill>
                <a:cs typeface="Arial" panose="020B0604020202020204" pitchFamily="34" charset="0"/>
                <a:hlinkClick r:id="rId13"/>
              </a:rPr>
              <a:t>https://doi.org/10.1346/CMS-WLS-16</a:t>
            </a:r>
            <a:r>
              <a:rPr lang="fr-FR" sz="2000" u="sng" spc="-20" dirty="0">
                <a:solidFill>
                  <a:srgbClr val="2B7758"/>
                </a:solidFill>
                <a:uFill>
                  <a:solidFill>
                    <a:srgbClr val="2B7758"/>
                  </a:solidFill>
                </a:uFill>
                <a:cs typeface="Arial" panose="020B0604020202020204" pitchFamily="34" charset="0"/>
              </a:rPr>
              <a:t> </a:t>
            </a: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Anderson-Teixeira K.J., Herrmann V., Banbury Morgan R., Bond-Lamberty B., Cook-Patton S.C., Ferson A.E., Muller-Landau H.C. &amp; Wang M.M.H.</a:t>
            </a:r>
            <a:r>
              <a:rPr lang="fr-FR" sz="2000" dirty="0">
                <a:solidFill>
                  <a:srgbClr val="8D533E"/>
                </a:solidFill>
              </a:rPr>
              <a:t> (2021). Carbon cycling in mature and regrowth forests globally. </a:t>
            </a:r>
            <a:r>
              <a:rPr lang="fr-FR" sz="2000" i="1" dirty="0">
                <a:solidFill>
                  <a:srgbClr val="8D533E"/>
                </a:solidFill>
              </a:rPr>
              <a:t>Environmental Research Letters</a:t>
            </a:r>
            <a:r>
              <a:rPr lang="fr-FR" sz="2000" dirty="0">
                <a:solidFill>
                  <a:srgbClr val="8D533E"/>
                </a:solidFill>
              </a:rPr>
              <a:t> 16, 21 p. </a:t>
            </a:r>
            <a:r>
              <a:rPr lang="fr-FR" sz="2000" u="sng" dirty="0">
                <a:solidFill>
                  <a:srgbClr val="2B7758"/>
                </a:solidFill>
                <a:uFill>
                  <a:solidFill>
                    <a:srgbClr val="2B7758"/>
                  </a:solidFill>
                </a:uFill>
                <a:cs typeface="Arial" panose="020B0604020202020204" pitchFamily="34" charset="0"/>
                <a:hlinkClick r:id="rId14"/>
              </a:rPr>
              <a:t>https://doi.org/</a:t>
            </a:r>
            <a:r>
              <a:rPr lang="fr-FR" sz="2000" dirty="0">
                <a:hlinkClick r:id="rId14"/>
              </a:rPr>
              <a:t>10.1088/1748-9326/abed01</a:t>
            </a:r>
            <a:endParaRPr lang="fr-FR" sz="2000" dirty="0"/>
          </a:p>
          <a:p>
            <a:pPr>
              <a:lnSpc>
                <a:spcPct val="107000"/>
              </a:lnSpc>
              <a:spcAft>
                <a:spcPts val="800"/>
              </a:spcAft>
              <a:buSzPct val="150000"/>
            </a:pPr>
            <a:r>
              <a:rPr lang="fr-FR" sz="2400" b="1" dirty="0"/>
              <a:t>Dynamique du carbone dans les forêts et changements globaux</a:t>
            </a: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Malhi Y., Baldocchi D.D. &amp; JARVIS P.G. </a:t>
            </a:r>
            <a:r>
              <a:rPr lang="fr-FR" sz="2000" dirty="0">
                <a:solidFill>
                  <a:srgbClr val="8D533E"/>
                </a:solidFill>
              </a:rPr>
              <a:t>(1999). The carbon balance of tropical, temperate and boreal forests. </a:t>
            </a:r>
            <a:r>
              <a:rPr lang="fr-FR" sz="2000" i="1" dirty="0">
                <a:solidFill>
                  <a:srgbClr val="8D533E"/>
                </a:solidFill>
              </a:rPr>
              <a:t>Plant, Cell &amp; Environment</a:t>
            </a:r>
            <a:r>
              <a:rPr lang="fr-FR" sz="2000" dirty="0">
                <a:solidFill>
                  <a:srgbClr val="8D533E"/>
                </a:solidFill>
              </a:rPr>
              <a:t> 22: 715-740.</a:t>
            </a:r>
            <a:br>
              <a:rPr lang="fr-FR" sz="2000" dirty="0">
                <a:solidFill>
                  <a:srgbClr val="8D533E"/>
                </a:solidFill>
              </a:rPr>
            </a:br>
            <a:r>
              <a:rPr lang="fr-FR" sz="2000" u="sng" dirty="0">
                <a:solidFill>
                  <a:srgbClr val="2B7758"/>
                </a:solidFill>
                <a:uFill>
                  <a:solidFill>
                    <a:srgbClr val="2B7758"/>
                  </a:solidFill>
                </a:uFill>
                <a:cs typeface="Arial" panose="020B0604020202020204" pitchFamily="34" charset="0"/>
                <a:hlinkClick r:id="rId15"/>
              </a:rPr>
              <a:t>https://doi.org/10.1046/j.1365-3040.1999.00453.x</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Luyssaert S., Schulze E.D., Börner A.</a:t>
            </a:r>
            <a:r>
              <a:rPr lang="fr-FR" sz="2000" dirty="0">
                <a:solidFill>
                  <a:srgbClr val="8D533E"/>
                </a:solidFill>
              </a:rPr>
              <a:t> </a:t>
            </a:r>
            <a:r>
              <a:rPr lang="fr-FR" sz="2000" i="1" dirty="0">
                <a:solidFill>
                  <a:srgbClr val="8D533E"/>
                </a:solidFill>
              </a:rPr>
              <a:t>et al.</a:t>
            </a:r>
            <a:r>
              <a:rPr lang="fr-FR" sz="2000" dirty="0">
                <a:solidFill>
                  <a:srgbClr val="8D533E"/>
                </a:solidFill>
              </a:rPr>
              <a:t> (2008). Old-growth forests as global carbon sinks. </a:t>
            </a:r>
            <a:r>
              <a:rPr lang="fr-FR" sz="2000" i="1" dirty="0">
                <a:solidFill>
                  <a:srgbClr val="8D533E"/>
                </a:solidFill>
              </a:rPr>
              <a:t>Nature</a:t>
            </a:r>
            <a:r>
              <a:rPr lang="fr-FR" sz="2000" dirty="0">
                <a:solidFill>
                  <a:srgbClr val="8D533E"/>
                </a:solidFill>
              </a:rPr>
              <a:t> 455: 213-215. </a:t>
            </a:r>
            <a:r>
              <a:rPr lang="fr-FR" sz="2000" u="sng" dirty="0">
                <a:solidFill>
                  <a:srgbClr val="2B7758"/>
                </a:solidFill>
                <a:uFill>
                  <a:solidFill>
                    <a:srgbClr val="2B7758"/>
                  </a:solidFill>
                </a:uFill>
                <a:cs typeface="Arial" panose="020B0604020202020204" pitchFamily="34" charset="0"/>
                <a:hlinkClick r:id="rId16">
                  <a:extLst>
                    <a:ext uri="{A12FA001-AC4F-418D-AE19-62706E023703}">
                      <ahyp:hlinkClr xmlns:ahyp="http://schemas.microsoft.com/office/drawing/2018/hyperlinkcolor" val="tx"/>
                    </a:ext>
                  </a:extLst>
                </a:hlinkClick>
              </a:rPr>
              <a:t>https://doi.org/10.1038/nature07276</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spc="-20" dirty="0">
                <a:solidFill>
                  <a:srgbClr val="8D533E"/>
                </a:solidFill>
              </a:rPr>
              <a:t>Besnard S., Koirala S., Santoro M., Weber U., Nelson J., Gütter J., Herault B., Kassi J., N'Guessan A., Neigh C., Poulter B., Zhang T. &amp; Carvalhais N</a:t>
            </a:r>
            <a:r>
              <a:rPr lang="fr-FR" sz="2000" spc="-20" dirty="0">
                <a:solidFill>
                  <a:srgbClr val="8D533E"/>
                </a:solidFill>
              </a:rPr>
              <a:t>. (2021). Mapping global forest age from forest inventories, biomass and climate data. </a:t>
            </a:r>
            <a:r>
              <a:rPr lang="fr-FR" sz="2000" i="1" spc="-20" dirty="0">
                <a:solidFill>
                  <a:srgbClr val="8D533E"/>
                </a:solidFill>
              </a:rPr>
              <a:t>Earth System Science Data</a:t>
            </a:r>
            <a:r>
              <a:rPr lang="fr-FR" sz="2000" spc="-20" dirty="0">
                <a:solidFill>
                  <a:srgbClr val="8D533E"/>
                </a:solidFill>
              </a:rPr>
              <a:t> 13: 4881-4896. </a:t>
            </a:r>
            <a:r>
              <a:rPr lang="fr-FR" sz="2000" spc="-20" dirty="0">
                <a:solidFill>
                  <a:srgbClr val="8D533E"/>
                </a:solidFill>
                <a:hlinkClick r:id="rId17"/>
              </a:rPr>
              <a:t>https://doi.org/10.5194/essd-13-4881-2021</a:t>
            </a:r>
            <a:r>
              <a:rPr lang="fr-FR" sz="2000" spc="-20" dirty="0">
                <a:solidFill>
                  <a:srgbClr val="8D533E"/>
                </a:solidFill>
              </a:rPr>
              <a:t> </a:t>
            </a:r>
          </a:p>
          <a:p>
            <a:pPr marL="450000" indent="-450000" algn="l">
              <a:lnSpc>
                <a:spcPct val="107000"/>
              </a:lnSpc>
              <a:spcAft>
                <a:spcPts val="800"/>
              </a:spcAft>
              <a:buSzPct val="150000"/>
              <a:buFont typeface="Webdings" panose="05030102010509060703" pitchFamily="18" charset="2"/>
              <a:buChar char=""/>
            </a:pPr>
            <a:r>
              <a:rPr lang="fr-FR" sz="2000" cap="small" spc="-30" dirty="0">
                <a:solidFill>
                  <a:srgbClr val="8D533E"/>
                </a:solidFill>
              </a:rPr>
              <a:t>Nabuurs G-J., Mrabet R., Abu Hatab A., Bustamante M., Clark H., Havlík P., House J., Mbow C., Ninan K.N., Popp A., Roe S., Sohngen B. &amp; Towprayoon S. (</a:t>
            </a:r>
            <a:r>
              <a:rPr lang="fr-FR" sz="2000" spc="-30" dirty="0">
                <a:solidFill>
                  <a:srgbClr val="8D533E"/>
                </a:solidFill>
              </a:rPr>
              <a:t>2022). Agriculture, Forestry and Other Land Uses (AFOLU). </a:t>
            </a:r>
            <a:r>
              <a:rPr lang="fr-FR" sz="2000" i="1" spc="-30" dirty="0">
                <a:solidFill>
                  <a:srgbClr val="8D533E"/>
                </a:solidFill>
              </a:rPr>
              <a:t>In</a:t>
            </a:r>
            <a:r>
              <a:rPr lang="fr-FR" sz="2000" spc="-30" dirty="0">
                <a:solidFill>
                  <a:srgbClr val="8D533E"/>
                </a:solidFill>
              </a:rPr>
              <a:t> : IPCC. Climate Change 2022 - Mitigation of Climate Change. Contribution of Working Group III to the Sixth Assessment Report of the Intergovernmental Panel on Climate Change. 747-860. </a:t>
            </a:r>
            <a:r>
              <a:rPr lang="fr-FR" sz="2000" u="sng" spc="-100" dirty="0">
                <a:solidFill>
                  <a:srgbClr val="2B7758"/>
                </a:solidFill>
                <a:uFill>
                  <a:solidFill>
                    <a:srgbClr val="2B7758"/>
                  </a:solidFill>
                </a:uFill>
                <a:cs typeface="Arial" panose="020B0604020202020204" pitchFamily="34" charset="0"/>
                <a:hlinkClick r:id="rId18">
                  <a:extLst>
                    <a:ext uri="{A12FA001-AC4F-418D-AE19-62706E023703}">
                      <ahyp:hlinkClr xmlns:ahyp="http://schemas.microsoft.com/office/drawing/2018/hyperlinkcolor" val="tx"/>
                    </a:ext>
                  </a:extLst>
                </a:hlinkClick>
              </a:rPr>
              <a:t>https://www.ipcc.ch/report/ar6/wg3/downloads/report/IPCC_AR6_WGIII_Chapter07.pdf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C38A1DF-D52F-BDA7-73DE-FE8305FC6086}"/>
              </a:ext>
            </a:extLst>
          </p:cNvPr>
          <p:cNvSpPr>
            <a:spLocks noGrp="1"/>
          </p:cNvSpPr>
          <p:nvPr>
            <p:ph type="title"/>
          </p:nvPr>
        </p:nvSpPr>
        <p:spPr>
          <a:xfrm>
            <a:off x="6081713" y="5989637"/>
            <a:ext cx="12880843" cy="2275041"/>
          </a:xfrm>
        </p:spPr>
        <p:txBody>
          <a:bodyPr wrap="square">
            <a:spAutoFit/>
          </a:bodyPr>
          <a:lstStyle/>
          <a:p>
            <a:r>
              <a:rPr lang="fr-FR" dirty="0"/>
              <a:t>Présentation de l'écosystème : définitions et chiffres-clés</a:t>
            </a:r>
          </a:p>
        </p:txBody>
      </p:sp>
    </p:spTree>
    <p:extLst>
      <p:ext uri="{BB962C8B-B14F-4D97-AF65-F5344CB8AC3E}">
        <p14:creationId xmlns:p14="http://schemas.microsoft.com/office/powerpoint/2010/main" val="344935437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0F63F-3F52-A118-130F-48D5D8DB2BB4}"/>
              </a:ext>
            </a:extLst>
          </p:cNvPr>
          <p:cNvSpPr>
            <a:spLocks noGrp="1"/>
          </p:cNvSpPr>
          <p:nvPr>
            <p:ph type="title"/>
          </p:nvPr>
        </p:nvSpPr>
        <p:spPr>
          <a:xfrm>
            <a:off x="1080000" y="216000"/>
            <a:ext cx="17933836" cy="871226"/>
          </a:xfrm>
        </p:spPr>
        <p:txBody>
          <a:bodyPr/>
          <a:lstStyle/>
          <a:p>
            <a:r>
              <a:rPr lang="fr-FR" dirty="0"/>
              <a:t>SOURCES</a:t>
            </a:r>
            <a:r>
              <a:rPr lang="fr-FR" sz="4000" dirty="0"/>
              <a:t> / </a:t>
            </a:r>
            <a:r>
              <a:rPr lang="fr-FR" sz="4000" dirty="0">
                <a:ln w="19050">
                  <a:solidFill>
                    <a:schemeClr val="bg1"/>
                  </a:solidFill>
                </a:ln>
                <a:noFill/>
              </a:rPr>
              <a:t>FORÊTS</a:t>
            </a:r>
            <a:endParaRPr lang="fr-FR" sz="4000" dirty="0"/>
          </a:p>
        </p:txBody>
      </p:sp>
      <p:cxnSp>
        <p:nvCxnSpPr>
          <p:cNvPr id="4" name="Connecteur droit 3">
            <a:extLst>
              <a:ext uri="{FF2B5EF4-FFF2-40B4-BE49-F238E27FC236}">
                <a16:creationId xmlns:a16="http://schemas.microsoft.com/office/drawing/2014/main" id="{DB56632E-A414-9FFA-0D8B-3CD68990E4B5}"/>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1DEBF7C2-10A1-17AA-8A66-282BE757899F}"/>
              </a:ext>
            </a:extLst>
          </p:cNvPr>
          <p:cNvSpPr txBox="1"/>
          <p:nvPr/>
        </p:nvSpPr>
        <p:spPr>
          <a:xfrm>
            <a:off x="1080000" y="1828800"/>
            <a:ext cx="10548000" cy="8983422"/>
          </a:xfrm>
          <a:prstGeom prst="rect">
            <a:avLst/>
          </a:prstGeom>
          <a:noFill/>
        </p:spPr>
        <p:txBody>
          <a:bodyPr wrap="square" lIns="46800" tIns="46800" rIns="46800" bIns="46800" rtlCol="0">
            <a:spAutoFit/>
          </a:bodyPr>
          <a:lstStyle/>
          <a:p>
            <a:pPr algn="l">
              <a:lnSpc>
                <a:spcPct val="107000"/>
              </a:lnSpc>
              <a:spcAft>
                <a:spcPts val="800"/>
              </a:spcAft>
              <a:buSzPct val="150000"/>
            </a:pPr>
            <a:r>
              <a:rPr lang="fr-FR" sz="2400" b="1" dirty="0"/>
              <a:t>Leviers d'action pour stocker le carbone dans les forêts</a:t>
            </a:r>
          </a:p>
          <a:p>
            <a:pPr marL="450000" indent="-450000" algn="l">
              <a:lnSpc>
                <a:spcPct val="107000"/>
              </a:lnSpc>
              <a:spcAft>
                <a:spcPts val="800"/>
              </a:spcAft>
              <a:buSzPct val="150000"/>
              <a:buFont typeface="Webdings" panose="05030102010509060703" pitchFamily="18" charset="2"/>
              <a:buChar char="1"/>
            </a:pPr>
            <a:r>
              <a:rPr lang="fr-FR" sz="2000" dirty="0">
                <a:solidFill>
                  <a:srgbClr val="8D533E"/>
                </a:solidFill>
              </a:rPr>
              <a:t>PNF 2016-2026. </a:t>
            </a:r>
            <a:r>
              <a:rPr lang="fr-FR" sz="2000" dirty="0">
                <a:solidFill>
                  <a:srgbClr val="8D533E"/>
                </a:solidFill>
                <a:hlinkClick r:id="rId2"/>
              </a:rPr>
              <a:t>https://agriculture.gouv.fr/le-programme-national-de-la-foret-et-du-bois-2016-2026</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Citepa, 2024. Rapport Secten – Emissions de gaz à effet de serre et de polluants atmosphériques 1990-2023. 560 p. </a:t>
            </a:r>
            <a:r>
              <a:rPr lang="fr-FR" sz="2000" dirty="0">
                <a:solidFill>
                  <a:srgbClr val="8D533E"/>
                </a:solidFill>
                <a:hlinkClick r:id="rId3"/>
              </a:rPr>
              <a:t>https://www.citepa.org/wp-content/uploads/2024/12/Citepa_Secten-2024.pdf</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Pellerin S. &amp; Bamière L. (</a:t>
            </a:r>
            <a:r>
              <a:rPr lang="fr-FR" sz="2000" dirty="0">
                <a:solidFill>
                  <a:srgbClr val="8D533E"/>
                </a:solidFill>
              </a:rPr>
              <a:t>pilotes scientifiques</a:t>
            </a:r>
            <a:r>
              <a:rPr lang="fr-FR" sz="2000" cap="small" dirty="0">
                <a:solidFill>
                  <a:srgbClr val="8D533E"/>
                </a:solidFill>
              </a:rPr>
              <a:t>), Launay C., Martin R., Schiavo M., Angers D., Augusto L., Balesdent J., Basile-Doelsch I., Bellassen V., Cardinael R., Cécillon L., Ceschia E., Chenu C., Constantin J., Darroussin J., Delacote P., Delame N., Gastal F., Gilbert D., Graux A.-I., Guenet B., Houot S., Klumpp K., Letort E., Litrico I., Martin M., Menasseri S., Mézière D., Morvan T., Mosnier C., Roger-Estrade J., Saint-André L., Sierra J., Thérond O., Viaud V., Grateau R., Le Perchec S., Réchauchère O. </a:t>
            </a:r>
            <a:r>
              <a:rPr lang="fr-FR" sz="2000" dirty="0">
                <a:solidFill>
                  <a:srgbClr val="8D533E"/>
                </a:solidFill>
              </a:rPr>
              <a:t>(2020). Stocker du carbone dans les sols français, Quel potentiel au regard de l'objectif 4 pour 1000 et à quel coût ? Rapport scientifique de l'étude, INRA (France), 540 p. </a:t>
            </a:r>
            <a:r>
              <a:rPr lang="fr-FR" sz="2000" u="sng" dirty="0">
                <a:solidFill>
                  <a:srgbClr val="2B7758"/>
                </a:solidFill>
                <a:uFill>
                  <a:solidFill>
                    <a:srgbClr val="2B7758"/>
                  </a:solidFill>
                </a:uFill>
                <a:cs typeface="Arial" panose="020B0604020202020204" pitchFamily="34" charset="0"/>
                <a:hlinkClick r:id="rId4">
                  <a:extLst>
                    <a:ext uri="{A12FA001-AC4F-418D-AE19-62706E023703}">
                      <ahyp:hlinkClr xmlns:ahyp="http://schemas.microsoft.com/office/drawing/2018/hyperlinkcolor" val="tx"/>
                    </a:ext>
                  </a:extLst>
                </a:hlinkClick>
              </a:rPr>
              <a:t>https://www.inrae.fr/sites/default/files/pdf/Rapport%20Etude%204p1000.pdf</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Zomer R.J., Trabucco A., Bossio D.A. &amp; Verchot L. </a:t>
            </a:r>
            <a:r>
              <a:rPr lang="fr-FR" sz="2000" dirty="0">
                <a:solidFill>
                  <a:srgbClr val="8D533E"/>
                </a:solidFill>
              </a:rPr>
              <a:t>(2008). Climate Change mitigation: A spatial analysis of global land suitability for clean development mechanism afforestation and reforestation. </a:t>
            </a:r>
            <a:r>
              <a:rPr lang="fr-FR" sz="2000" i="1" dirty="0">
                <a:solidFill>
                  <a:srgbClr val="8D533E"/>
                </a:solidFill>
              </a:rPr>
              <a:t>Agriculture, Ecosystems &amp; Environment</a:t>
            </a:r>
            <a:r>
              <a:rPr lang="fr-FR" sz="2000" dirty="0">
                <a:solidFill>
                  <a:srgbClr val="8D533E"/>
                </a:solidFill>
              </a:rPr>
              <a:t> 126: 67-80. </a:t>
            </a:r>
            <a:r>
              <a:rPr lang="fr-FR" sz="2000" u="sng" dirty="0">
                <a:solidFill>
                  <a:srgbClr val="2B7758"/>
                </a:solidFill>
                <a:uFill>
                  <a:solidFill>
                    <a:srgbClr val="2B7758"/>
                  </a:solidFill>
                </a:uFill>
                <a:cs typeface="Arial" panose="020B0604020202020204" pitchFamily="34" charset="0"/>
                <a:hlinkClick r:id="rId5"/>
              </a:rPr>
              <a:t>https://doi.org/10.1016/j.agee.2008.01.014</a:t>
            </a:r>
            <a:endParaRPr lang="fr-FR" sz="2000" dirty="0"/>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Brown S., Sathaye J., Cannell M. &amp; Kauppi P. E. </a:t>
            </a:r>
            <a:r>
              <a:rPr lang="fr-FR" sz="2000" dirty="0">
                <a:solidFill>
                  <a:srgbClr val="8D533E"/>
                </a:solidFill>
              </a:rPr>
              <a:t>(1996). Mitigation of carbon emissions to the atmosphere by forest management. </a:t>
            </a:r>
            <a:r>
              <a:rPr lang="fr-FR" sz="2000" i="1" dirty="0">
                <a:solidFill>
                  <a:srgbClr val="8D533E"/>
                </a:solidFill>
              </a:rPr>
              <a:t>The Commonwealth Forestry Review</a:t>
            </a:r>
            <a:r>
              <a:rPr lang="fr-FR" sz="2000" dirty="0">
                <a:solidFill>
                  <a:srgbClr val="8D533E"/>
                </a:solidFill>
              </a:rPr>
              <a:t> 75(1): 80-91. </a:t>
            </a:r>
            <a:r>
              <a:rPr lang="fr-FR" sz="2000" u="sng" dirty="0">
                <a:solidFill>
                  <a:srgbClr val="2B7758"/>
                </a:solidFill>
                <a:uFill>
                  <a:solidFill>
                    <a:srgbClr val="2B7758"/>
                  </a:solidFill>
                </a:uFill>
                <a:cs typeface="Arial" panose="020B0604020202020204" pitchFamily="34" charset="0"/>
                <a:hlinkClick r:id="rId6">
                  <a:extLst>
                    <a:ext uri="{A12FA001-AC4F-418D-AE19-62706E023703}">
                      <ahyp:hlinkClr xmlns:ahyp="http://schemas.microsoft.com/office/drawing/2018/hyperlinkcolor" val="tx"/>
                    </a:ext>
                  </a:extLst>
                </a:hlinkClick>
              </a:rPr>
              <a:t>https://www.jstor.org/stable/42607279</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IPCC (2000). </a:t>
            </a:r>
            <a:r>
              <a:rPr lang="fr-FR" sz="2000" i="1" dirty="0">
                <a:solidFill>
                  <a:srgbClr val="8D533E"/>
                </a:solidFill>
              </a:rPr>
              <a:t>Summary for Policymakers. Land Use, Land-Use Change, and Forestry</a:t>
            </a:r>
            <a:r>
              <a:rPr lang="fr-FR" sz="2000" dirty="0">
                <a:solidFill>
                  <a:srgbClr val="8D533E"/>
                </a:solidFill>
              </a:rPr>
              <a:t>. 24 p. </a:t>
            </a:r>
            <a:r>
              <a:rPr lang="fr-FR" sz="2000" u="sng" dirty="0">
                <a:solidFill>
                  <a:srgbClr val="2B7758"/>
                </a:solidFill>
                <a:uFill>
                  <a:solidFill>
                    <a:srgbClr val="2B7758"/>
                  </a:solidFill>
                </a:uFill>
                <a:cs typeface="Arial" panose="020B0604020202020204" pitchFamily="34" charset="0"/>
                <a:hlinkClick r:id="rId7">
                  <a:extLst>
                    <a:ext uri="{A12FA001-AC4F-418D-AE19-62706E023703}">
                      <ahyp:hlinkClr xmlns:ahyp="http://schemas.microsoft.com/office/drawing/2018/hyperlinkcolor" val="tx"/>
                    </a:ext>
                  </a:extLst>
                </a:hlinkClick>
              </a:rPr>
              <a:t>https://www.ipcc.ch/site/assets/uploads/2018/03/srl-en-1.pdf</a:t>
            </a:r>
            <a:endParaRPr lang="fr-FR" sz="2000" u="sng" dirty="0">
              <a:solidFill>
                <a:srgbClr val="2B7758"/>
              </a:solidFill>
              <a:uFill>
                <a:solidFill>
                  <a:srgbClr val="2B7758"/>
                </a:solidFill>
              </a:uFill>
              <a:cs typeface="Arial" panose="020B0604020202020204" pitchFamily="34" charset="0"/>
            </a:endParaRPr>
          </a:p>
        </p:txBody>
      </p:sp>
      <p:sp>
        <p:nvSpPr>
          <p:cNvPr id="6" name="ZoneTexte 5">
            <a:extLst>
              <a:ext uri="{FF2B5EF4-FFF2-40B4-BE49-F238E27FC236}">
                <a16:creationId xmlns:a16="http://schemas.microsoft.com/office/drawing/2014/main" id="{01C2D0DD-57E3-E9C0-D643-013CB9A9DD62}"/>
              </a:ext>
            </a:extLst>
          </p:cNvPr>
          <p:cNvSpPr txBox="1"/>
          <p:nvPr/>
        </p:nvSpPr>
        <p:spPr>
          <a:xfrm>
            <a:off x="12600000" y="1828800"/>
            <a:ext cx="10458000" cy="8836523"/>
          </a:xfrm>
          <a:prstGeom prst="rect">
            <a:avLst/>
          </a:prstGeom>
          <a:noFill/>
        </p:spPr>
        <p:txBody>
          <a:bodyPr wrap="square" lIns="46800" tIns="46800" rIns="46800" bIns="46800" rtlCol="0">
            <a:spAutoFit/>
          </a:bodyPr>
          <a:lstStyle/>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Landmann G., Delay M., Marquet G. (c</a:t>
            </a:r>
            <a:r>
              <a:rPr lang="fr-FR" sz="2000" dirty="0">
                <a:solidFill>
                  <a:srgbClr val="8D533E"/>
                </a:solidFill>
              </a:rPr>
              <a:t>oord.</a:t>
            </a:r>
            <a:r>
              <a:rPr lang="fr-FR" sz="2000" cap="small" dirty="0">
                <a:solidFill>
                  <a:srgbClr val="8D533E"/>
                </a:solidFill>
              </a:rPr>
              <a:t>), Bergès L., Collet C., Deuffic P., Gosselin M., Marage D., Ogée J., Ose K., Perrier C. (</a:t>
            </a:r>
            <a:r>
              <a:rPr lang="fr-FR" sz="2000" dirty="0">
                <a:solidFill>
                  <a:srgbClr val="8D533E"/>
                </a:solidFill>
              </a:rPr>
              <a:t>pilotes</a:t>
            </a:r>
            <a:r>
              <a:rPr lang="fr-FR" sz="2000" cap="small" dirty="0">
                <a:solidFill>
                  <a:srgbClr val="8D533E"/>
                </a:solidFill>
              </a:rPr>
              <a:t>), Agro C., Akroume E., Aubert M., Augusto L., Baubet O., Becquey J., Belouard T., Boulanger V., Bourdin A., Boutte B., Bouwen K., Brault S., Brunet Y., Bureau F., Castro A., Chaumet M., Conche J., Darboux F., Depeige L., Desgroux A., Dokhelar T., Domec J.-C., Dumas Y., Duprez M., Frappart F., Garcia S., Gardiner B., Girard S., Gosselin F., Husson C., Jacomet E., Jactel H., Joyeau C., Lacombe E., Laurent L., Legout A., Lelasseur L., Lousteau D., Meredieu C., Moreews L., Orazio C., Peyron J.-L., Pilard-Landeau B., Pitaud J., Planells M., Plat N., Ponette Q., Pousse N., Prévosto B., Puiseux J., Puyal M., Ranger J., Richou E., Rigolot E., Riou-Nivert P., Saïd S., Saintonge F.-X., Serra Diaz J. -M., Stemmelen A., Toutchkov M., van Halder I., Vincenot L., Wurpillot S. </a:t>
            </a:r>
            <a:r>
              <a:rPr lang="fr-FR" sz="2000" dirty="0">
                <a:solidFill>
                  <a:srgbClr val="8D533E"/>
                </a:solidFill>
              </a:rPr>
              <a:t>(experts). 2023. Expertise collective CRREF «Coupes Rases et REnouvellement des peuplements Forestiers en contexte de changement climatique », Synthèse de l'expertise, Paris : GIP ECOFOR, RMT AFORCE, 128 p. </a:t>
            </a:r>
            <a:r>
              <a:rPr lang="fr-FR" sz="2000" u="sng" dirty="0">
                <a:solidFill>
                  <a:srgbClr val="2B7758"/>
                </a:solidFill>
                <a:uFill>
                  <a:solidFill>
                    <a:srgbClr val="2B7758"/>
                  </a:solidFill>
                </a:uFill>
                <a:cs typeface="Arial" panose="020B0604020202020204" pitchFamily="34" charset="0"/>
                <a:hlinkClick r:id="rId8">
                  <a:extLst>
                    <a:ext uri="{A12FA001-AC4F-418D-AE19-62706E023703}">
                      <ahyp:hlinkClr xmlns:ahyp="http://schemas.microsoft.com/office/drawing/2018/hyperlinkcolor" val="tx"/>
                    </a:ext>
                  </a:extLst>
                </a:hlinkClick>
              </a:rPr>
              <a:t>http://www.gip-ecofor.org/wp-content/uploads/2023/10/CRREF_rapport-de-synthese_WEB2.pdf</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Amundson R. &amp; Biardeau L.</a:t>
            </a:r>
            <a:r>
              <a:rPr lang="fr-FR" sz="2000" dirty="0">
                <a:solidFill>
                  <a:srgbClr val="8D533E"/>
                </a:solidFill>
              </a:rPr>
              <a:t> (2018). Soil carbon sequestration is an elusive climate mitigation tool. </a:t>
            </a:r>
            <a:r>
              <a:rPr lang="fr-FR" sz="2000" i="1" dirty="0">
                <a:solidFill>
                  <a:srgbClr val="8D533E"/>
                </a:solidFill>
              </a:rPr>
              <a:t>Proc. Natl. Acad. Sci. U.S.A. </a:t>
            </a:r>
            <a:r>
              <a:rPr lang="fr-FR" sz="2000" dirty="0">
                <a:solidFill>
                  <a:srgbClr val="8D533E"/>
                </a:solidFill>
              </a:rPr>
              <a:t>115(46): 11652-11656. </a:t>
            </a:r>
            <a:r>
              <a:rPr lang="fr-FR" sz="2000" u="sng" dirty="0">
                <a:solidFill>
                  <a:srgbClr val="2B7758"/>
                </a:solidFill>
                <a:uFill>
                  <a:solidFill>
                    <a:srgbClr val="2B7758"/>
                  </a:solidFill>
                </a:uFill>
                <a:cs typeface="Arial" panose="020B0604020202020204" pitchFamily="34" charset="0"/>
                <a:hlinkClick r:id="rId9">
                  <a:extLst>
                    <a:ext uri="{A12FA001-AC4F-418D-AE19-62706E023703}">
                      <ahyp:hlinkClr xmlns:ahyp="http://schemas.microsoft.com/office/drawing/2018/hyperlinkcolor" val="tx"/>
                    </a:ext>
                  </a:extLst>
                </a:hlinkClick>
              </a:rPr>
              <a:t>https://doi.org/10.1073/pnas.1815901115</a:t>
            </a:r>
            <a:endParaRPr lang="fr-FR" sz="2000" u="sng" dirty="0">
              <a:solidFill>
                <a:srgbClr val="2B7758"/>
              </a:solidFill>
              <a:uFill>
                <a:solidFill>
                  <a:srgbClr val="2B7758"/>
                </a:solidFill>
              </a:uFill>
              <a:cs typeface="Arial" panose="020B0604020202020204" pitchFamily="34" charset="0"/>
            </a:endParaRP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Mäkipää R., Abramoff R., Adamczyk B., Baldy V., Biryol C., Bosela M., Casals C., Curiel Yuste J., Dondini M., Filipek S., Garcia-Pausas J., Gros R., Gömöryová E., Hashimoto S., Hassegawa M., Immonen P., Laiho R., Li H., Li Q., Luyssaert S., Menival C., Mori T., Naudts K., Santonja M., Smolander A., Toriyama J., Tupek B., Ubeda X., Verkerk P.J. &amp; Lehtonen A. </a:t>
            </a:r>
            <a:r>
              <a:rPr lang="fr-FR" sz="2000" dirty="0">
                <a:solidFill>
                  <a:srgbClr val="8D533E"/>
                </a:solidFill>
              </a:rPr>
              <a:t>(2023). </a:t>
            </a:r>
            <a:r>
              <a:rPr lang="en-US" sz="2000" dirty="0">
                <a:solidFill>
                  <a:srgbClr val="8D533E"/>
                </a:solidFill>
              </a:rPr>
              <a:t>How does management affect soil C sequestration and greenhouse gas fluxes in boreal and temperate forests? – A review. </a:t>
            </a:r>
            <a:r>
              <a:rPr lang="fr-FR" sz="2000" i="1" dirty="0">
                <a:solidFill>
                  <a:srgbClr val="8D533E"/>
                </a:solidFill>
              </a:rPr>
              <a:t>Forest Ecology and Management</a:t>
            </a:r>
            <a:r>
              <a:rPr lang="fr-FR" sz="2000" dirty="0">
                <a:solidFill>
                  <a:srgbClr val="8D533E"/>
                </a:solidFill>
              </a:rPr>
              <a:t> 529, 120637. </a:t>
            </a:r>
            <a:r>
              <a:rPr lang="fr-FR" sz="2000" u="sng" dirty="0">
                <a:solidFill>
                  <a:srgbClr val="2B7758"/>
                </a:solidFill>
                <a:uFill>
                  <a:solidFill>
                    <a:srgbClr val="2B7758"/>
                  </a:solidFill>
                </a:uFill>
                <a:cs typeface="Arial" panose="020B0604020202020204" pitchFamily="34" charset="0"/>
              </a:rPr>
              <a:t>https://doi.org/10.1016/j.foreco.2022.120637</a:t>
            </a:r>
          </a:p>
        </p:txBody>
      </p:sp>
    </p:spTree>
    <p:extLst>
      <p:ext uri="{BB962C8B-B14F-4D97-AF65-F5344CB8AC3E}">
        <p14:creationId xmlns:p14="http://schemas.microsoft.com/office/powerpoint/2010/main" val="1552599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F797632C-421E-CB3C-AC11-AF62D8E82A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8000" y="7449215"/>
            <a:ext cx="7193960" cy="4824000"/>
          </a:xfrm>
          <a:prstGeom prst="rect">
            <a:avLst/>
          </a:prstGeom>
        </p:spPr>
      </p:pic>
      <p:sp>
        <p:nvSpPr>
          <p:cNvPr id="8" name="Champ de sorgho…">
            <a:extLst>
              <a:ext uri="{FF2B5EF4-FFF2-40B4-BE49-F238E27FC236}">
                <a16:creationId xmlns:a16="http://schemas.microsoft.com/office/drawing/2014/main" id="{956F31F3-F911-6A5F-6FE1-4633D2262A33}"/>
              </a:ext>
            </a:extLst>
          </p:cNvPr>
          <p:cNvSpPr txBox="1"/>
          <p:nvPr/>
        </p:nvSpPr>
        <p:spPr>
          <a:xfrm>
            <a:off x="8585749" y="12276923"/>
            <a:ext cx="487307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Forêt sur les pentes du Mont ventoux (région PACA)</a:t>
            </a:r>
          </a:p>
        </p:txBody>
      </p:sp>
      <p:sp>
        <p:nvSpPr>
          <p:cNvPr id="10" name="Champ de colza…">
            <a:extLst>
              <a:ext uri="{FF2B5EF4-FFF2-40B4-BE49-F238E27FC236}">
                <a16:creationId xmlns:a16="http://schemas.microsoft.com/office/drawing/2014/main" id="{AE954F87-77B0-BE21-BE39-3B36C3BB37E3}"/>
              </a:ext>
            </a:extLst>
          </p:cNvPr>
          <p:cNvSpPr txBox="1"/>
          <p:nvPr/>
        </p:nvSpPr>
        <p:spPr>
          <a:xfrm>
            <a:off x="16326000" y="12276923"/>
            <a:ext cx="496555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Culture d'hévéa (Inde, </a:t>
            </a:r>
          </a:p>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région du Kérala)</a:t>
            </a:r>
          </a:p>
        </p:txBody>
      </p:sp>
      <p:sp>
        <p:nvSpPr>
          <p:cNvPr id="17" name="Titre 16">
            <a:extLst>
              <a:ext uri="{FF2B5EF4-FFF2-40B4-BE49-F238E27FC236}">
                <a16:creationId xmlns:a16="http://schemas.microsoft.com/office/drawing/2014/main" id="{CE6A2681-6AA4-0F92-0B02-93C61573C1AE}"/>
              </a:ext>
            </a:extLst>
          </p:cNvPr>
          <p:cNvSpPr>
            <a:spLocks noGrp="1"/>
          </p:cNvSpPr>
          <p:nvPr>
            <p:ph type="title"/>
          </p:nvPr>
        </p:nvSpPr>
        <p:spPr>
          <a:xfrm>
            <a:off x="1905000" y="205650"/>
            <a:ext cx="21202650" cy="863531"/>
          </a:xfrm>
        </p:spPr>
        <p:txBody>
          <a:bodyPr/>
          <a:lstStyle/>
          <a:p>
            <a:r>
              <a:rPr lang="fr-FR" dirty="0"/>
              <a:t>Définition des forêts par la FAO</a:t>
            </a:r>
          </a:p>
        </p:txBody>
      </p:sp>
      <p:sp>
        <p:nvSpPr>
          <p:cNvPr id="11" name="ZoneTexte 10">
            <a:extLst>
              <a:ext uri="{FF2B5EF4-FFF2-40B4-BE49-F238E27FC236}">
                <a16:creationId xmlns:a16="http://schemas.microsoft.com/office/drawing/2014/main" id="{95FD3BFB-9B8F-2A24-8487-18580325AE0C}"/>
              </a:ext>
            </a:extLst>
          </p:cNvPr>
          <p:cNvSpPr txBox="1"/>
          <p:nvPr/>
        </p:nvSpPr>
        <p:spPr>
          <a:xfrm>
            <a:off x="845500" y="12276923"/>
            <a:ext cx="7200000"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Forêt tropicale de Guyane</a:t>
            </a:r>
          </a:p>
        </p:txBody>
      </p:sp>
      <p:sp>
        <p:nvSpPr>
          <p:cNvPr id="27" name="ZoneTexte 26">
            <a:extLst>
              <a:ext uri="{FF2B5EF4-FFF2-40B4-BE49-F238E27FC236}">
                <a16:creationId xmlns:a16="http://schemas.microsoft.com/office/drawing/2014/main" id="{E9EDBF47-A8EB-8652-2D17-69D66D7641A1}"/>
              </a:ext>
            </a:extLst>
          </p:cNvPr>
          <p:cNvSpPr txBox="1"/>
          <p:nvPr/>
        </p:nvSpPr>
        <p:spPr>
          <a:xfrm>
            <a:off x="3588463"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MAITRE Christophe</a:t>
            </a:r>
            <a:endParaRPr lang="fr-FR" sz="16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5C156EB7-8EDF-4E29-7087-F59D1FB86EE8}"/>
              </a:ext>
            </a:extLst>
          </p:cNvPr>
          <p:cNvSpPr txBox="1"/>
          <p:nvPr/>
        </p:nvSpPr>
        <p:spPr>
          <a:xfrm>
            <a:off x="11334922"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NICOLAS Bertrand</a:t>
            </a:r>
          </a:p>
        </p:txBody>
      </p:sp>
      <p:sp>
        <p:nvSpPr>
          <p:cNvPr id="30" name="ZoneTexte 29">
            <a:extLst>
              <a:ext uri="{FF2B5EF4-FFF2-40B4-BE49-F238E27FC236}">
                <a16:creationId xmlns:a16="http://schemas.microsoft.com/office/drawing/2014/main" id="{D7786C62-B758-01FA-1204-C7FEB0E6DCF5}"/>
              </a:ext>
            </a:extLst>
          </p:cNvPr>
          <p:cNvSpPr txBox="1"/>
          <p:nvPr/>
        </p:nvSpPr>
        <p:spPr>
          <a:xfrm>
            <a:off x="19080713"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LE BASTARD Rémi</a:t>
            </a:r>
          </a:p>
        </p:txBody>
      </p:sp>
      <p:grpSp>
        <p:nvGrpSpPr>
          <p:cNvPr id="14" name="Groupe 13">
            <a:extLst>
              <a:ext uri="{FF2B5EF4-FFF2-40B4-BE49-F238E27FC236}">
                <a16:creationId xmlns:a16="http://schemas.microsoft.com/office/drawing/2014/main" id="{59DA1117-6B45-98FA-0948-121A4211D35B}"/>
              </a:ext>
            </a:extLst>
          </p:cNvPr>
          <p:cNvGrpSpPr/>
          <p:nvPr/>
        </p:nvGrpSpPr>
        <p:grpSpPr>
          <a:xfrm>
            <a:off x="1260000" y="2520000"/>
            <a:ext cx="10846273" cy="4212000"/>
            <a:chOff x="1260000" y="2520000"/>
            <a:chExt cx="10846273" cy="4212000"/>
          </a:xfrm>
        </p:grpSpPr>
        <p:sp>
          <p:nvSpPr>
            <p:cNvPr id="23" name="Rectangle 22">
              <a:extLst>
                <a:ext uri="{FF2B5EF4-FFF2-40B4-BE49-F238E27FC236}">
                  <a16:creationId xmlns:a16="http://schemas.microsoft.com/office/drawing/2014/main" id="{580F85B9-1EFE-B036-6FC8-AC21308B4AEB}"/>
                </a:ext>
              </a:extLst>
            </p:cNvPr>
            <p:cNvSpPr/>
            <p:nvPr/>
          </p:nvSpPr>
          <p:spPr>
            <a:xfrm>
              <a:off x="1260000" y="2520000"/>
              <a:ext cx="216000" cy="4212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ZoneTexte 12">
              <a:extLst>
                <a:ext uri="{FF2B5EF4-FFF2-40B4-BE49-F238E27FC236}">
                  <a16:creationId xmlns:a16="http://schemas.microsoft.com/office/drawing/2014/main" id="{55310014-326C-EBDA-5E83-E1F551386384}"/>
                </a:ext>
              </a:extLst>
            </p:cNvPr>
            <p:cNvSpPr txBox="1"/>
            <p:nvPr/>
          </p:nvSpPr>
          <p:spPr>
            <a:xfrm>
              <a:off x="1799998" y="2520000"/>
              <a:ext cx="10306275" cy="4078039"/>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Forêt</a:t>
              </a:r>
            </a:p>
            <a:p>
              <a:pPr algn="l"/>
              <a:r>
                <a:rPr lang="fr-FR" sz="3600" b="0" i="0" dirty="0"/>
                <a:t>Surface terrestre occupant une superficie de plus de 0,5 hectare avec des arbres atteignant une hauteur supérieure à 5 mètres et un couvert arboré de plus de 10 %. La définition exclut les terres dont la vocation prédominante est agricole ou urbaine.</a:t>
              </a:r>
              <a:r>
                <a:rPr lang="fr-FR" sz="3600" dirty="0">
                  <a:solidFill>
                    <a:srgbClr val="000000"/>
                  </a:solidFill>
                  <a:cs typeface="Arial" panose="020B0604020202020204" pitchFamily="34" charset="0"/>
                </a:rPr>
                <a:t> </a:t>
              </a:r>
            </a:p>
          </p:txBody>
        </p:sp>
      </p:grpSp>
      <p:pic>
        <p:nvPicPr>
          <p:cNvPr id="20" name="Image 19">
            <a:extLst>
              <a:ext uri="{FF2B5EF4-FFF2-40B4-BE49-F238E27FC236}">
                <a16:creationId xmlns:a16="http://schemas.microsoft.com/office/drawing/2014/main" id="{1B0798FE-B537-C557-9BED-89391E4C66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332208" y="1798288"/>
            <a:ext cx="7187331" cy="10474928"/>
          </a:xfrm>
          <a:prstGeom prst="rect">
            <a:avLst/>
          </a:prstGeom>
        </p:spPr>
      </p:pic>
      <p:pic>
        <p:nvPicPr>
          <p:cNvPr id="3" name="Image 2">
            <a:extLst>
              <a:ext uri="{FF2B5EF4-FFF2-40B4-BE49-F238E27FC236}">
                <a16:creationId xmlns:a16="http://schemas.microsoft.com/office/drawing/2014/main" id="{4E52D013-14A7-EAC6-6A9C-2889E43A8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790" y="7449215"/>
            <a:ext cx="7193960" cy="4824000"/>
          </a:xfrm>
          <a:prstGeom prst="rect">
            <a:avLst/>
          </a:prstGeom>
        </p:spPr>
      </p:pic>
      <p:pic>
        <p:nvPicPr>
          <p:cNvPr id="2" name="Image 1">
            <a:extLst>
              <a:ext uri="{FF2B5EF4-FFF2-40B4-BE49-F238E27FC236}">
                <a16:creationId xmlns:a16="http://schemas.microsoft.com/office/drawing/2014/main" id="{5F106AE5-9AB9-D455-CC2B-CA05B12ADB01}"/>
              </a:ext>
            </a:extLst>
          </p:cNvPr>
          <p:cNvPicPr>
            <a:picLocks noChangeAspect="1"/>
          </p:cNvPicPr>
          <p:nvPr/>
        </p:nvPicPr>
        <p:blipFill>
          <a:blip r:embed="rId6"/>
          <a:stretch>
            <a:fillRect/>
          </a:stretch>
        </p:blipFill>
        <p:spPr>
          <a:xfrm>
            <a:off x="12087369" y="4327146"/>
            <a:ext cx="2530287" cy="2401629"/>
          </a:xfrm>
          <a:prstGeom prst="rect">
            <a:avLst/>
          </a:prstGeom>
        </p:spPr>
      </p:pic>
      <p:cxnSp>
        <p:nvCxnSpPr>
          <p:cNvPr id="5" name="Connecteur droit avec flèche 4">
            <a:extLst>
              <a:ext uri="{FF2B5EF4-FFF2-40B4-BE49-F238E27FC236}">
                <a16:creationId xmlns:a16="http://schemas.microsoft.com/office/drawing/2014/main" id="{6AEC77F6-08B2-8332-BDA9-2F468AA5E8F6}"/>
              </a:ext>
            </a:extLst>
          </p:cNvPr>
          <p:cNvCxnSpPr/>
          <p:nvPr/>
        </p:nvCxnSpPr>
        <p:spPr>
          <a:xfrm>
            <a:off x="15208206" y="4239940"/>
            <a:ext cx="0" cy="2488835"/>
          </a:xfrm>
          <a:prstGeom prst="straightConnector1">
            <a:avLst/>
          </a:prstGeom>
          <a:ln w="50800">
            <a:solidFill>
              <a:schemeClr val="bg2">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E2DF8520-E565-26C8-E7E8-AB72EABB16E1}"/>
              </a:ext>
            </a:extLst>
          </p:cNvPr>
          <p:cNvSpPr txBox="1"/>
          <p:nvPr/>
        </p:nvSpPr>
        <p:spPr>
          <a:xfrm rot="16200000">
            <a:off x="14963807" y="5265259"/>
            <a:ext cx="1056316" cy="525401"/>
          </a:xfrm>
          <a:prstGeom prst="rect">
            <a:avLst/>
          </a:prstGeom>
          <a:noFill/>
        </p:spPr>
        <p:txBody>
          <a:bodyPr wrap="none" lIns="46800" tIns="46800" rIns="46800" bIns="46800" rtlCol="0">
            <a:spAutoFit/>
          </a:bodyPr>
          <a:lstStyle/>
          <a:p>
            <a:pPr algn="l"/>
            <a:r>
              <a:rPr lang="fr-FR" sz="2800" dirty="0"/>
              <a:t>&gt; 5 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 coins arrondis 46">
            <a:extLst>
              <a:ext uri="{FF2B5EF4-FFF2-40B4-BE49-F238E27FC236}">
                <a16:creationId xmlns:a16="http://schemas.microsoft.com/office/drawing/2014/main" id="{A433A3AA-AFA4-480A-44AE-1FB8626CAE7A}"/>
              </a:ext>
            </a:extLst>
          </p:cNvPr>
          <p:cNvSpPr/>
          <p:nvPr/>
        </p:nvSpPr>
        <p:spPr>
          <a:xfrm>
            <a:off x="16182975" y="1560891"/>
            <a:ext cx="7659519" cy="11002483"/>
          </a:xfrm>
          <a:custGeom>
            <a:avLst/>
            <a:gdLst>
              <a:gd name="connsiteX0" fmla="*/ 0 w 7645941"/>
              <a:gd name="connsiteY0" fmla="*/ 560830 h 11002483"/>
              <a:gd name="connsiteX1" fmla="*/ 560830 w 7645941"/>
              <a:gd name="connsiteY1" fmla="*/ 0 h 11002483"/>
              <a:gd name="connsiteX2" fmla="*/ 7085111 w 7645941"/>
              <a:gd name="connsiteY2" fmla="*/ 0 h 11002483"/>
              <a:gd name="connsiteX3" fmla="*/ 7645941 w 7645941"/>
              <a:gd name="connsiteY3" fmla="*/ 560830 h 11002483"/>
              <a:gd name="connsiteX4" fmla="*/ 7645941 w 7645941"/>
              <a:gd name="connsiteY4" fmla="*/ 10441653 h 11002483"/>
              <a:gd name="connsiteX5" fmla="*/ 7085111 w 7645941"/>
              <a:gd name="connsiteY5" fmla="*/ 11002483 h 11002483"/>
              <a:gd name="connsiteX6" fmla="*/ 560830 w 7645941"/>
              <a:gd name="connsiteY6" fmla="*/ 11002483 h 11002483"/>
              <a:gd name="connsiteX7" fmla="*/ 0 w 7645941"/>
              <a:gd name="connsiteY7" fmla="*/ 10441653 h 11002483"/>
              <a:gd name="connsiteX8" fmla="*/ 0 w 7645941"/>
              <a:gd name="connsiteY8" fmla="*/ 560830 h 11002483"/>
              <a:gd name="connsiteX0" fmla="*/ 13578 w 7659519"/>
              <a:gd name="connsiteY0" fmla="*/ 560830 h 11002483"/>
              <a:gd name="connsiteX1" fmla="*/ 574408 w 7659519"/>
              <a:gd name="connsiteY1" fmla="*/ 0 h 11002483"/>
              <a:gd name="connsiteX2" fmla="*/ 7098689 w 7659519"/>
              <a:gd name="connsiteY2" fmla="*/ 0 h 11002483"/>
              <a:gd name="connsiteX3" fmla="*/ 7659519 w 7659519"/>
              <a:gd name="connsiteY3" fmla="*/ 560830 h 11002483"/>
              <a:gd name="connsiteX4" fmla="*/ 7659519 w 7659519"/>
              <a:gd name="connsiteY4" fmla="*/ 10441653 h 11002483"/>
              <a:gd name="connsiteX5" fmla="*/ 7098689 w 7659519"/>
              <a:gd name="connsiteY5" fmla="*/ 11002483 h 11002483"/>
              <a:gd name="connsiteX6" fmla="*/ 574408 w 7659519"/>
              <a:gd name="connsiteY6" fmla="*/ 11002483 h 11002483"/>
              <a:gd name="connsiteX7" fmla="*/ 13578 w 7659519"/>
              <a:gd name="connsiteY7" fmla="*/ 10441653 h 11002483"/>
              <a:gd name="connsiteX8" fmla="*/ 0 w 7659519"/>
              <a:gd name="connsiteY8" fmla="*/ 5259009 h 11002483"/>
              <a:gd name="connsiteX9" fmla="*/ 13578 w 7659519"/>
              <a:gd name="connsiteY9" fmla="*/ 560830 h 11002483"/>
              <a:gd name="connsiteX0" fmla="*/ 13578 w 7659519"/>
              <a:gd name="connsiteY0" fmla="*/ 560830 h 11002483"/>
              <a:gd name="connsiteX1" fmla="*/ 574408 w 7659519"/>
              <a:gd name="connsiteY1" fmla="*/ 0 h 11002483"/>
              <a:gd name="connsiteX2" fmla="*/ 7098689 w 7659519"/>
              <a:gd name="connsiteY2" fmla="*/ 0 h 11002483"/>
              <a:gd name="connsiteX3" fmla="*/ 7659519 w 7659519"/>
              <a:gd name="connsiteY3" fmla="*/ 560830 h 11002483"/>
              <a:gd name="connsiteX4" fmla="*/ 7659519 w 7659519"/>
              <a:gd name="connsiteY4" fmla="*/ 10441653 h 11002483"/>
              <a:gd name="connsiteX5" fmla="*/ 7098689 w 7659519"/>
              <a:gd name="connsiteY5" fmla="*/ 11002483 h 11002483"/>
              <a:gd name="connsiteX6" fmla="*/ 574408 w 7659519"/>
              <a:gd name="connsiteY6" fmla="*/ 11002483 h 11002483"/>
              <a:gd name="connsiteX7" fmla="*/ 13578 w 7659519"/>
              <a:gd name="connsiteY7" fmla="*/ 10441653 h 11002483"/>
              <a:gd name="connsiteX8" fmla="*/ 0 w 7659519"/>
              <a:gd name="connsiteY8" fmla="*/ 8688009 h 11002483"/>
              <a:gd name="connsiteX9" fmla="*/ 0 w 7659519"/>
              <a:gd name="connsiteY9" fmla="*/ 5259009 h 11002483"/>
              <a:gd name="connsiteX10" fmla="*/ 13578 w 7659519"/>
              <a:gd name="connsiteY10" fmla="*/ 560830 h 11002483"/>
              <a:gd name="connsiteX0" fmla="*/ 0 w 7659519"/>
              <a:gd name="connsiteY0" fmla="*/ 5259009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0 w 7659519"/>
              <a:gd name="connsiteY9" fmla="*/ 8688009 h 11002483"/>
              <a:gd name="connsiteX10" fmla="*/ 91440 w 7659519"/>
              <a:gd name="connsiteY10" fmla="*/ 5350449 h 11002483"/>
              <a:gd name="connsiteX0" fmla="*/ 0 w 7659519"/>
              <a:gd name="connsiteY0" fmla="*/ 5259009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0 w 7659519"/>
              <a:gd name="connsiteY9" fmla="*/ 8688009 h 1100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9519" h="11002483">
                <a:moveTo>
                  <a:pt x="0" y="5259009"/>
                </a:moveTo>
                <a:lnTo>
                  <a:pt x="13578" y="560830"/>
                </a:lnTo>
                <a:cubicBezTo>
                  <a:pt x="13578" y="251092"/>
                  <a:pt x="264670" y="0"/>
                  <a:pt x="574408" y="0"/>
                </a:cubicBezTo>
                <a:lnTo>
                  <a:pt x="7098689" y="0"/>
                </a:lnTo>
                <a:cubicBezTo>
                  <a:pt x="7408427" y="0"/>
                  <a:pt x="7659519" y="251092"/>
                  <a:pt x="7659519" y="560830"/>
                </a:cubicBezTo>
                <a:lnTo>
                  <a:pt x="7659519" y="10441653"/>
                </a:lnTo>
                <a:cubicBezTo>
                  <a:pt x="7659519" y="10751391"/>
                  <a:pt x="7408427" y="11002483"/>
                  <a:pt x="7098689" y="11002483"/>
                </a:cubicBezTo>
                <a:lnTo>
                  <a:pt x="574408" y="11002483"/>
                </a:lnTo>
                <a:cubicBezTo>
                  <a:pt x="264670" y="11002483"/>
                  <a:pt x="13578" y="10751391"/>
                  <a:pt x="13578" y="10441653"/>
                </a:cubicBezTo>
                <a:lnTo>
                  <a:pt x="0" y="8688009"/>
                </a:lnTo>
              </a:path>
            </a:pathLst>
          </a:cu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Les forêts dans le monde</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64CB2B8C-840D-64E5-6D68-22E402E0447F}"/>
              </a:ext>
            </a:extLst>
          </p:cNvPr>
          <p:cNvSpPr txBox="1"/>
          <p:nvPr/>
        </p:nvSpPr>
        <p:spPr>
          <a:xfrm>
            <a:off x="17568153" y="12621866"/>
            <a:ext cx="5874167"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(FAOSTAT, 2020)</a:t>
            </a:r>
            <a:endParaRPr lang="fr-FR" sz="24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B99F0A5E-747C-57F7-7E23-5072058CF075}"/>
              </a:ext>
            </a:extLst>
          </p:cNvPr>
          <p:cNvSpPr txBox="1"/>
          <p:nvPr/>
        </p:nvSpPr>
        <p:spPr>
          <a:xfrm>
            <a:off x="18044226" y="4533740"/>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006429"/>
                </a:solidFill>
              </a:rPr>
              <a:t>45 %</a:t>
            </a:r>
          </a:p>
          <a:p>
            <a:r>
              <a:rPr lang="fr-FR" sz="2400" dirty="0">
                <a:latin typeface="+mj-lt"/>
                <a:ea typeface="+mj-ea"/>
                <a:cs typeface="Arial" panose="020B0604020202020204" pitchFamily="34" charset="0"/>
              </a:rPr>
              <a:t>tropicales</a:t>
            </a:r>
          </a:p>
        </p:txBody>
      </p:sp>
      <p:pic>
        <p:nvPicPr>
          <p:cNvPr id="11" name="Image 10">
            <a:extLst>
              <a:ext uri="{FF2B5EF4-FFF2-40B4-BE49-F238E27FC236}">
                <a16:creationId xmlns:a16="http://schemas.microsoft.com/office/drawing/2014/main" id="{C2877509-EF62-14C7-2C96-59E65D73AC3D}"/>
              </a:ext>
            </a:extLst>
          </p:cNvPr>
          <p:cNvPicPr>
            <a:picLocks noChangeAspect="1"/>
          </p:cNvPicPr>
          <p:nvPr/>
        </p:nvPicPr>
        <p:blipFill>
          <a:blip r:embed="rId3"/>
          <a:stretch>
            <a:fillRect/>
          </a:stretch>
        </p:blipFill>
        <p:spPr>
          <a:xfrm>
            <a:off x="19954963" y="4494828"/>
            <a:ext cx="2865388" cy="1028041"/>
          </a:xfrm>
          <a:prstGeom prst="rect">
            <a:avLst/>
          </a:prstGeom>
        </p:spPr>
      </p:pic>
      <p:pic>
        <p:nvPicPr>
          <p:cNvPr id="15" name="Image 14">
            <a:extLst>
              <a:ext uri="{FF2B5EF4-FFF2-40B4-BE49-F238E27FC236}">
                <a16:creationId xmlns:a16="http://schemas.microsoft.com/office/drawing/2014/main" id="{442A64D3-CFB6-7F54-5EEB-19E3FAB2D6AD}"/>
              </a:ext>
            </a:extLst>
          </p:cNvPr>
          <p:cNvPicPr>
            <a:picLocks noChangeAspect="1"/>
          </p:cNvPicPr>
          <p:nvPr/>
        </p:nvPicPr>
        <p:blipFill>
          <a:blip r:embed="rId4"/>
          <a:stretch>
            <a:fillRect/>
          </a:stretch>
        </p:blipFill>
        <p:spPr>
          <a:xfrm>
            <a:off x="19954963" y="5847003"/>
            <a:ext cx="1946714" cy="1049914"/>
          </a:xfrm>
          <a:prstGeom prst="rect">
            <a:avLst/>
          </a:prstGeom>
        </p:spPr>
      </p:pic>
      <p:pic>
        <p:nvPicPr>
          <p:cNvPr id="18" name="Image 17">
            <a:extLst>
              <a:ext uri="{FF2B5EF4-FFF2-40B4-BE49-F238E27FC236}">
                <a16:creationId xmlns:a16="http://schemas.microsoft.com/office/drawing/2014/main" id="{B8FE3643-5039-8503-B3C2-D8D451259FA6}"/>
              </a:ext>
            </a:extLst>
          </p:cNvPr>
          <p:cNvPicPr>
            <a:picLocks noChangeAspect="1"/>
          </p:cNvPicPr>
          <p:nvPr/>
        </p:nvPicPr>
        <p:blipFill>
          <a:blip r:embed="rId5"/>
          <a:stretch>
            <a:fillRect/>
          </a:stretch>
        </p:blipFill>
        <p:spPr>
          <a:xfrm>
            <a:off x="19954962" y="7252549"/>
            <a:ext cx="1399885" cy="1006168"/>
          </a:xfrm>
          <a:prstGeom prst="rect">
            <a:avLst/>
          </a:prstGeom>
        </p:spPr>
      </p:pic>
      <p:pic>
        <p:nvPicPr>
          <p:cNvPr id="26" name="Image 25">
            <a:extLst>
              <a:ext uri="{FF2B5EF4-FFF2-40B4-BE49-F238E27FC236}">
                <a16:creationId xmlns:a16="http://schemas.microsoft.com/office/drawing/2014/main" id="{17A84826-184E-99B3-B0AC-B70105CAFED6}"/>
              </a:ext>
            </a:extLst>
          </p:cNvPr>
          <p:cNvPicPr>
            <a:picLocks noChangeAspect="1"/>
          </p:cNvPicPr>
          <p:nvPr/>
        </p:nvPicPr>
        <p:blipFill>
          <a:blip r:embed="rId6"/>
          <a:stretch>
            <a:fillRect/>
          </a:stretch>
        </p:blipFill>
        <p:spPr>
          <a:xfrm>
            <a:off x="19954962" y="8677819"/>
            <a:ext cx="1093660" cy="853056"/>
          </a:xfrm>
          <a:prstGeom prst="rect">
            <a:avLst/>
          </a:prstGeom>
        </p:spPr>
      </p:pic>
      <p:sp>
        <p:nvSpPr>
          <p:cNvPr id="31" name="ZoneTexte 30">
            <a:extLst>
              <a:ext uri="{FF2B5EF4-FFF2-40B4-BE49-F238E27FC236}">
                <a16:creationId xmlns:a16="http://schemas.microsoft.com/office/drawing/2014/main" id="{FA2BA0B1-CB84-71B1-FFA8-670E23F5EBE4}"/>
              </a:ext>
            </a:extLst>
          </p:cNvPr>
          <p:cNvSpPr txBox="1"/>
          <p:nvPr/>
        </p:nvSpPr>
        <p:spPr>
          <a:xfrm>
            <a:off x="16483045" y="1735799"/>
            <a:ext cx="7172092" cy="2592403"/>
          </a:xfrm>
          <a:prstGeom prst="rect">
            <a:avLst/>
          </a:prstGeom>
          <a:noFill/>
        </p:spPr>
        <p:txBody>
          <a:bodyPr wrap="square" lIns="50400" tIns="50400" rIns="50400" bIns="50400" rtlCol="0">
            <a:spAutoFit/>
          </a:bodyPr>
          <a:lstStyle/>
          <a:p>
            <a:pPr>
              <a:spcAft>
                <a:spcPts val="600"/>
              </a:spcAft>
            </a:pPr>
            <a:r>
              <a:rPr lang="fr-FR" sz="4400" b="1" dirty="0">
                <a:solidFill>
                  <a:srgbClr val="8D533E"/>
                </a:solidFill>
                <a:latin typeface="+mj-lt"/>
                <a:cs typeface="Arial" panose="020B0604020202020204" pitchFamily="34" charset="0"/>
              </a:rPr>
              <a:t>Surface mondiale des forêts</a:t>
            </a:r>
          </a:p>
          <a:p>
            <a:pPr>
              <a:lnSpc>
                <a:spcPts val="3400"/>
              </a:lnSpc>
              <a:spcAft>
                <a:spcPts val="600"/>
              </a:spcAft>
            </a:pPr>
            <a:r>
              <a:rPr lang="fr-FR" sz="3600" dirty="0">
                <a:solidFill>
                  <a:srgbClr val="8D533E"/>
                </a:solidFill>
                <a:latin typeface="+mj-lt"/>
                <a:cs typeface="Arial" panose="020B0604020202020204" pitchFamily="34" charset="0"/>
              </a:rPr>
              <a:t>(occupation des sols)</a:t>
            </a:r>
          </a:p>
          <a:p>
            <a:pPr>
              <a:lnSpc>
                <a:spcPct val="130000"/>
              </a:lnSpc>
            </a:pPr>
            <a:r>
              <a:rPr lang="fr-FR" sz="4800" b="1" dirty="0">
                <a:cs typeface="Arial" panose="020B0604020202020204" pitchFamily="34" charset="0"/>
              </a:rPr>
              <a:t>4 060</a:t>
            </a:r>
            <a:r>
              <a:rPr lang="fr-FR" sz="3600" dirty="0">
                <a:cs typeface="Arial" panose="020B0604020202020204" pitchFamily="34" charset="0"/>
              </a:rPr>
              <a:t> millions d'ha </a:t>
            </a:r>
          </a:p>
          <a:p>
            <a:pPr>
              <a:lnSpc>
                <a:spcPts val="2000"/>
              </a:lnSpc>
            </a:pPr>
            <a:r>
              <a:rPr lang="fr-FR" sz="2500" dirty="0">
                <a:cs typeface="Arial" panose="020B0604020202020204" pitchFamily="34" charset="0"/>
              </a:rPr>
              <a:t>(i.e. 31 % de la surface terrestre mondiale)</a:t>
            </a:r>
          </a:p>
        </p:txBody>
      </p:sp>
      <p:sp>
        <p:nvSpPr>
          <p:cNvPr id="32" name="ZoneTexte 31">
            <a:extLst>
              <a:ext uri="{FF2B5EF4-FFF2-40B4-BE49-F238E27FC236}">
                <a16:creationId xmlns:a16="http://schemas.microsoft.com/office/drawing/2014/main" id="{D7D39796-E658-27A1-19E2-134A407E2431}"/>
              </a:ext>
            </a:extLst>
          </p:cNvPr>
          <p:cNvSpPr txBox="1"/>
          <p:nvPr/>
        </p:nvSpPr>
        <p:spPr>
          <a:xfrm>
            <a:off x="374035" y="11085957"/>
            <a:ext cx="15488818" cy="1940749"/>
          </a:xfrm>
          <a:prstGeom prst="rect">
            <a:avLst/>
          </a:prstGeom>
          <a:noFill/>
        </p:spPr>
        <p:txBody>
          <a:bodyPr wrap="square" lIns="50400" tIns="50400" rIns="50400" bIns="50400" rtlCol="0">
            <a:spAutoFit/>
          </a:bodyPr>
          <a:lstStyle/>
          <a:p>
            <a:pPr algn="ctr"/>
            <a:r>
              <a:rPr lang="fr-FR" sz="4400" b="1" dirty="0">
                <a:solidFill>
                  <a:srgbClr val="8D533E"/>
                </a:solidFill>
                <a:latin typeface="+mj-lt"/>
                <a:cs typeface="Arial" panose="020B0604020202020204" pitchFamily="34" charset="0"/>
              </a:rPr>
              <a:t>Proportion et distribution </a:t>
            </a:r>
            <a:br>
              <a:rPr lang="fr-FR" sz="4400" b="1" dirty="0">
                <a:solidFill>
                  <a:srgbClr val="8D533E"/>
                </a:solidFill>
                <a:latin typeface="+mj-lt"/>
                <a:cs typeface="Arial" panose="020B0604020202020204" pitchFamily="34" charset="0"/>
              </a:rPr>
            </a:br>
            <a:r>
              <a:rPr lang="fr-FR" sz="4400" b="1" dirty="0">
                <a:solidFill>
                  <a:srgbClr val="8D533E"/>
                </a:solidFill>
                <a:latin typeface="+mj-lt"/>
                <a:cs typeface="Arial" panose="020B0604020202020204" pitchFamily="34" charset="0"/>
              </a:rPr>
              <a:t>des zones forestières globales par domaine climatique</a:t>
            </a:r>
            <a:endParaRPr lang="fr-FR" sz="2400" dirty="0">
              <a:solidFill>
                <a:schemeClr val="bg1">
                  <a:lumMod val="65000"/>
                </a:schemeClr>
              </a:solidFill>
              <a:latin typeface="+mj-lt"/>
              <a:cs typeface="Arial" panose="020B0604020202020204" pitchFamily="34" charset="0"/>
            </a:endParaRPr>
          </a:p>
          <a:p>
            <a:pPr algn="ctr">
              <a:lnSpc>
                <a:spcPts val="4400"/>
              </a:lnSpc>
            </a:pPr>
            <a:r>
              <a:rPr lang="fr-FR" sz="2400" dirty="0">
                <a:solidFill>
                  <a:schemeClr val="bg1">
                    <a:lumMod val="65000"/>
                  </a:schemeClr>
                </a:solidFill>
                <a:latin typeface="+mj-lt"/>
                <a:cs typeface="Arial" panose="020B0604020202020204" pitchFamily="34" charset="0"/>
              </a:rPr>
              <a:t>(FAO, 2020 - adapté de United Nations World map, 2020)</a:t>
            </a:r>
          </a:p>
        </p:txBody>
      </p:sp>
      <p:sp>
        <p:nvSpPr>
          <p:cNvPr id="39" name="ZoneTexte 38">
            <a:extLst>
              <a:ext uri="{FF2B5EF4-FFF2-40B4-BE49-F238E27FC236}">
                <a16:creationId xmlns:a16="http://schemas.microsoft.com/office/drawing/2014/main" id="{41872A69-2EF8-ACE6-F49B-E798E7CD5788}"/>
              </a:ext>
            </a:extLst>
          </p:cNvPr>
          <p:cNvSpPr txBox="1"/>
          <p:nvPr/>
        </p:nvSpPr>
        <p:spPr>
          <a:xfrm>
            <a:off x="18044226" y="5885915"/>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4AB6C6"/>
                </a:solidFill>
              </a:rPr>
              <a:t>27 %</a:t>
            </a:r>
          </a:p>
          <a:p>
            <a:r>
              <a:rPr lang="fr-FR" sz="2400" dirty="0">
                <a:latin typeface="+mj-lt"/>
                <a:ea typeface="+mj-ea"/>
                <a:cs typeface="Arial" panose="020B0604020202020204" pitchFamily="34" charset="0"/>
              </a:rPr>
              <a:t>boréales</a:t>
            </a:r>
          </a:p>
        </p:txBody>
      </p:sp>
      <p:sp>
        <p:nvSpPr>
          <p:cNvPr id="40" name="ZoneTexte 39">
            <a:extLst>
              <a:ext uri="{FF2B5EF4-FFF2-40B4-BE49-F238E27FC236}">
                <a16:creationId xmlns:a16="http://schemas.microsoft.com/office/drawing/2014/main" id="{785687C6-6400-9BA5-B776-5AFFB9E332D9}"/>
              </a:ext>
            </a:extLst>
          </p:cNvPr>
          <p:cNvSpPr txBox="1"/>
          <p:nvPr/>
        </p:nvSpPr>
        <p:spPr>
          <a:xfrm>
            <a:off x="18044226" y="7262276"/>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5BAC26"/>
                </a:solidFill>
              </a:rPr>
              <a:t>16 %</a:t>
            </a:r>
          </a:p>
          <a:p>
            <a:r>
              <a:rPr lang="fr-FR" sz="2400" dirty="0">
                <a:latin typeface="+mj-lt"/>
                <a:ea typeface="+mj-ea"/>
                <a:cs typeface="Arial" panose="020B0604020202020204" pitchFamily="34" charset="0"/>
              </a:rPr>
              <a:t>tempérées</a:t>
            </a:r>
          </a:p>
        </p:txBody>
      </p:sp>
      <p:sp>
        <p:nvSpPr>
          <p:cNvPr id="41" name="ZoneTexte 40">
            <a:extLst>
              <a:ext uri="{FF2B5EF4-FFF2-40B4-BE49-F238E27FC236}">
                <a16:creationId xmlns:a16="http://schemas.microsoft.com/office/drawing/2014/main" id="{B45920A8-0CDB-5504-A6F6-F311E3E634E2}"/>
              </a:ext>
            </a:extLst>
          </p:cNvPr>
          <p:cNvSpPr txBox="1"/>
          <p:nvPr/>
        </p:nvSpPr>
        <p:spPr>
          <a:xfrm>
            <a:off x="18044226" y="8590267"/>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C1C653"/>
                </a:solidFill>
              </a:rPr>
              <a:t>11 %</a:t>
            </a:r>
          </a:p>
          <a:p>
            <a:r>
              <a:rPr lang="fr-FR" sz="2400" dirty="0">
                <a:latin typeface="+mj-lt"/>
                <a:ea typeface="+mj-ea"/>
                <a:cs typeface="Arial" panose="020B0604020202020204" pitchFamily="34" charset="0"/>
              </a:rPr>
              <a:t>subtropicales</a:t>
            </a:r>
          </a:p>
        </p:txBody>
      </p:sp>
      <p:sp>
        <p:nvSpPr>
          <p:cNvPr id="46" name="ZoneTexte 45">
            <a:extLst>
              <a:ext uri="{FF2B5EF4-FFF2-40B4-BE49-F238E27FC236}">
                <a16:creationId xmlns:a16="http://schemas.microsoft.com/office/drawing/2014/main" id="{753A3E38-9144-6C47-F463-6511DF050A3A}"/>
              </a:ext>
            </a:extLst>
          </p:cNvPr>
          <p:cNvSpPr txBox="1"/>
          <p:nvPr/>
        </p:nvSpPr>
        <p:spPr>
          <a:xfrm>
            <a:off x="16502923" y="9919253"/>
            <a:ext cx="7172092" cy="2225314"/>
          </a:xfrm>
          <a:prstGeom prst="rect">
            <a:avLst/>
          </a:prstGeom>
          <a:noFill/>
        </p:spPr>
        <p:txBody>
          <a:bodyPr wrap="square" lIns="50400" tIns="50400" rIns="50400" bIns="50400" rtlCol="0">
            <a:spAutoFit/>
          </a:bodyPr>
          <a:lstStyle/>
          <a:p>
            <a:pPr>
              <a:spcAft>
                <a:spcPts val="600"/>
              </a:spcAft>
            </a:pPr>
            <a:r>
              <a:rPr lang="fr-FR" sz="4400" b="1" dirty="0">
                <a:solidFill>
                  <a:srgbClr val="8D533E"/>
                </a:solidFill>
                <a:latin typeface="+mj-lt"/>
                <a:cs typeface="Arial" panose="020B0604020202020204" pitchFamily="34" charset="0"/>
              </a:rPr>
              <a:t>Ampleur de la déforestation</a:t>
            </a:r>
          </a:p>
          <a:p>
            <a:pPr>
              <a:lnSpc>
                <a:spcPts val="3400"/>
              </a:lnSpc>
              <a:spcAft>
                <a:spcPts val="600"/>
              </a:spcAft>
            </a:pPr>
            <a:r>
              <a:rPr lang="fr-FR" sz="3600" dirty="0">
                <a:solidFill>
                  <a:srgbClr val="8D533E"/>
                </a:solidFill>
                <a:latin typeface="+mj-lt"/>
                <a:cs typeface="Arial" panose="020B0604020202020204" pitchFamily="34" charset="0"/>
              </a:rPr>
              <a:t>entre 2015 et 2020</a:t>
            </a:r>
          </a:p>
          <a:p>
            <a:pPr>
              <a:lnSpc>
                <a:spcPct val="130000"/>
              </a:lnSpc>
            </a:pPr>
            <a:r>
              <a:rPr lang="fr-FR" sz="3600" b="1" dirty="0">
                <a:cs typeface="Arial" panose="020B0604020202020204" pitchFamily="34" charset="0"/>
              </a:rPr>
              <a:t>environ </a:t>
            </a:r>
            <a:r>
              <a:rPr lang="fr-FR" sz="4800" b="1" dirty="0">
                <a:cs typeface="Arial" panose="020B0604020202020204" pitchFamily="34" charset="0"/>
              </a:rPr>
              <a:t>10</a:t>
            </a:r>
            <a:r>
              <a:rPr lang="fr-FR" sz="3600" dirty="0">
                <a:cs typeface="Arial" panose="020B0604020202020204" pitchFamily="34" charset="0"/>
              </a:rPr>
              <a:t> millions d'ha par an</a:t>
            </a:r>
            <a:endParaRPr lang="fr-FR" sz="2500" dirty="0">
              <a:cs typeface="Arial" panose="020B0604020202020204" pitchFamily="34" charset="0"/>
            </a:endParaRPr>
          </a:p>
        </p:txBody>
      </p:sp>
      <p:pic>
        <p:nvPicPr>
          <p:cNvPr id="10" name="Image 9">
            <a:extLst>
              <a:ext uri="{FF2B5EF4-FFF2-40B4-BE49-F238E27FC236}">
                <a16:creationId xmlns:a16="http://schemas.microsoft.com/office/drawing/2014/main" id="{AEEAAD9A-DC82-2133-79BC-A5578F7AB10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879227" y="2186452"/>
            <a:ext cx="20894540" cy="859868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La surface forestière globale diminue d'année en année</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64CB2B8C-840D-64E5-6D68-22E402E0447F}"/>
              </a:ext>
            </a:extLst>
          </p:cNvPr>
          <p:cNvSpPr txBox="1"/>
          <p:nvPr/>
        </p:nvSpPr>
        <p:spPr>
          <a:xfrm>
            <a:off x="14125575" y="10319927"/>
            <a:ext cx="8814595" cy="833178"/>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(FAO, 2020, Global forest resources assessment ; </a:t>
            </a:r>
            <a:br>
              <a:rPr lang="fr-FR" sz="2400" dirty="0">
                <a:solidFill>
                  <a:schemeClr val="bg1">
                    <a:lumMod val="65000"/>
                  </a:schemeClr>
                </a:solidFill>
                <a:latin typeface="+mj-lt"/>
                <a:cs typeface="Arial" panose="020B0604020202020204" pitchFamily="34" charset="0"/>
              </a:rPr>
            </a:br>
            <a:r>
              <a:rPr lang="fr-FR" sz="2400" cap="small" dirty="0">
                <a:solidFill>
                  <a:schemeClr val="bg1">
                    <a:lumMod val="65000"/>
                  </a:schemeClr>
                </a:solidFill>
                <a:latin typeface="+mj-lt"/>
                <a:cs typeface="Arial" panose="020B0604020202020204" pitchFamily="34" charset="0"/>
              </a:rPr>
              <a:t>Friedlingstein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endParaRPr lang="fr-FR" sz="2400" dirty="0">
              <a:solidFill>
                <a:schemeClr val="bg1">
                  <a:lumMod val="65000"/>
                </a:schemeClr>
              </a:solidFill>
              <a:cs typeface="Arial" panose="020B0604020202020204" pitchFamily="34" charset="0"/>
            </a:endParaRPr>
          </a:p>
        </p:txBody>
      </p:sp>
      <p:graphicFrame>
        <p:nvGraphicFramePr>
          <p:cNvPr id="4" name="Graphique 3">
            <a:extLst>
              <a:ext uri="{FF2B5EF4-FFF2-40B4-BE49-F238E27FC236}">
                <a16:creationId xmlns:a16="http://schemas.microsoft.com/office/drawing/2014/main" id="{BE8D766D-2CDD-2C01-B6D7-E561EAC62990}"/>
              </a:ext>
            </a:extLst>
          </p:cNvPr>
          <p:cNvGraphicFramePr/>
          <p:nvPr>
            <p:extLst>
              <p:ext uri="{D42A27DB-BD31-4B8C-83A1-F6EECF244321}">
                <p14:modId xmlns:p14="http://schemas.microsoft.com/office/powerpoint/2010/main" val="2874549669"/>
              </p:ext>
            </p:extLst>
          </p:nvPr>
        </p:nvGraphicFramePr>
        <p:xfrm>
          <a:off x="13852187" y="3658531"/>
          <a:ext cx="9319065" cy="6517091"/>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304B4B1F-B54C-3A04-F52E-27661FAABAC7}"/>
              </a:ext>
            </a:extLst>
          </p:cNvPr>
          <p:cNvSpPr txBox="1"/>
          <p:nvPr/>
        </p:nvSpPr>
        <p:spPr>
          <a:xfrm>
            <a:off x="13763625" y="2275886"/>
            <a:ext cx="9636839" cy="1202510"/>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Part des surfaces émergées</a:t>
            </a:r>
            <a:br>
              <a:rPr lang="fr-FR" sz="3600" b="1" dirty="0">
                <a:solidFill>
                  <a:srgbClr val="8D533E"/>
                </a:solidFill>
                <a:latin typeface="+mj-lt"/>
                <a:cs typeface="Arial" panose="020B0604020202020204" pitchFamily="34" charset="0"/>
              </a:rPr>
            </a:br>
            <a:r>
              <a:rPr lang="fr-FR" sz="3600" b="1" dirty="0">
                <a:solidFill>
                  <a:srgbClr val="8D533E"/>
                </a:solidFill>
                <a:latin typeface="+mj-lt"/>
                <a:cs typeface="Arial" panose="020B0604020202020204" pitchFamily="34" charset="0"/>
              </a:rPr>
              <a:t>occupée par les forêts</a:t>
            </a:r>
          </a:p>
        </p:txBody>
      </p:sp>
      <p:sp>
        <p:nvSpPr>
          <p:cNvPr id="7" name="Rectangle : coins arrondis 6">
            <a:extLst>
              <a:ext uri="{FF2B5EF4-FFF2-40B4-BE49-F238E27FC236}">
                <a16:creationId xmlns:a16="http://schemas.microsoft.com/office/drawing/2014/main" id="{2075D110-82C9-DFF8-8817-8CF3F34EFA54}"/>
              </a:ext>
            </a:extLst>
          </p:cNvPr>
          <p:cNvSpPr/>
          <p:nvPr/>
        </p:nvSpPr>
        <p:spPr>
          <a:xfrm>
            <a:off x="13644033" y="2107924"/>
            <a:ext cx="9824131" cy="8150400"/>
          </a:xfrm>
          <a:prstGeom prst="roundRect">
            <a:avLst>
              <a:gd name="adj" fmla="val 7335"/>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aphicFrame>
        <p:nvGraphicFramePr>
          <p:cNvPr id="9" name="Graphique 8">
            <a:extLst>
              <a:ext uri="{FF2B5EF4-FFF2-40B4-BE49-F238E27FC236}">
                <a16:creationId xmlns:a16="http://schemas.microsoft.com/office/drawing/2014/main" id="{C3F61A1C-1588-95CE-C930-9677339E7247}"/>
              </a:ext>
            </a:extLst>
          </p:cNvPr>
          <p:cNvGraphicFramePr/>
          <p:nvPr>
            <p:extLst>
              <p:ext uri="{D42A27DB-BD31-4B8C-83A1-F6EECF244321}">
                <p14:modId xmlns:p14="http://schemas.microsoft.com/office/powerpoint/2010/main" val="3595944613"/>
              </p:ext>
            </p:extLst>
          </p:nvPr>
        </p:nvGraphicFramePr>
        <p:xfrm>
          <a:off x="821704" y="1956071"/>
          <a:ext cx="12277082" cy="10016854"/>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a:extLst>
              <a:ext uri="{FF2B5EF4-FFF2-40B4-BE49-F238E27FC236}">
                <a16:creationId xmlns:a16="http://schemas.microsoft.com/office/drawing/2014/main" id="{673CB6D6-DB80-0BEC-8FB7-89282BEF47B2}"/>
              </a:ext>
            </a:extLst>
          </p:cNvPr>
          <p:cNvSpPr txBox="1"/>
          <p:nvPr/>
        </p:nvSpPr>
        <p:spPr>
          <a:xfrm>
            <a:off x="964441" y="11409815"/>
            <a:ext cx="12062307" cy="1571842"/>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Changement net annuel de la superficie de forêt </a:t>
            </a:r>
            <a:br>
              <a:rPr lang="fr-FR" sz="3600" b="1" dirty="0">
                <a:solidFill>
                  <a:srgbClr val="8D533E"/>
                </a:solidFill>
                <a:latin typeface="+mj-lt"/>
                <a:cs typeface="Arial" panose="020B0604020202020204" pitchFamily="34" charset="0"/>
              </a:rPr>
            </a:br>
            <a:r>
              <a:rPr lang="fr-FR" sz="3600" b="1" dirty="0">
                <a:solidFill>
                  <a:srgbClr val="8D533E"/>
                </a:solidFill>
                <a:latin typeface="+mj-lt"/>
                <a:cs typeface="Arial" panose="020B0604020202020204" pitchFamily="34" charset="0"/>
              </a:rPr>
              <a:t>par décennie et par région, 1990-2020</a:t>
            </a:r>
          </a:p>
          <a:p>
            <a:pPr algn="ctr"/>
            <a:r>
              <a:rPr lang="fr-FR" sz="2400" dirty="0">
                <a:solidFill>
                  <a:schemeClr val="bg1">
                    <a:lumMod val="65000"/>
                  </a:schemeClr>
                </a:solidFill>
                <a:latin typeface="+mj-lt"/>
                <a:cs typeface="Arial" panose="020B0604020202020204" pitchFamily="34" charset="0"/>
              </a:rPr>
              <a:t>(FAO, 2020, Global forest resources assessment)</a:t>
            </a:r>
            <a:endParaRPr lang="fr-FR" sz="2400" dirty="0">
              <a:solidFill>
                <a:schemeClr val="bg1">
                  <a:lumMod val="65000"/>
                </a:schemeClr>
              </a:solidFill>
              <a:cs typeface="Arial" panose="020B0604020202020204" pitchFamily="34" charset="0"/>
            </a:endParaRPr>
          </a:p>
        </p:txBody>
      </p:sp>
      <p:cxnSp>
        <p:nvCxnSpPr>
          <p:cNvPr id="18" name="Connecteur droit avec flèche 17">
            <a:extLst>
              <a:ext uri="{FF2B5EF4-FFF2-40B4-BE49-F238E27FC236}">
                <a16:creationId xmlns:a16="http://schemas.microsoft.com/office/drawing/2014/main" id="{AD341CAD-4585-E30E-3137-6E6C213C1F69}"/>
              </a:ext>
            </a:extLst>
          </p:cNvPr>
          <p:cNvCxnSpPr>
            <a:cxnSpLocks/>
          </p:cNvCxnSpPr>
          <p:nvPr/>
        </p:nvCxnSpPr>
        <p:spPr>
          <a:xfrm>
            <a:off x="17297400" y="8372475"/>
            <a:ext cx="4791075" cy="0"/>
          </a:xfrm>
          <a:prstGeom prst="straightConnector1">
            <a:avLst/>
          </a:prstGeom>
          <a:ln w="82550">
            <a:solidFill>
              <a:srgbClr val="8D533E"/>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3F4F7857-3232-332B-B178-6B6B4C9F2FAF}"/>
              </a:ext>
            </a:extLst>
          </p:cNvPr>
          <p:cNvGrpSpPr/>
          <p:nvPr/>
        </p:nvGrpSpPr>
        <p:grpSpPr>
          <a:xfrm>
            <a:off x="2393004" y="5068111"/>
            <a:ext cx="1400783" cy="4829175"/>
            <a:chOff x="2393004" y="5068111"/>
            <a:chExt cx="1400783" cy="4829175"/>
          </a:xfrm>
        </p:grpSpPr>
        <p:cxnSp>
          <p:nvCxnSpPr>
            <p:cNvPr id="24" name="Connecteur droit 23">
              <a:extLst>
                <a:ext uri="{FF2B5EF4-FFF2-40B4-BE49-F238E27FC236}">
                  <a16:creationId xmlns:a16="http://schemas.microsoft.com/office/drawing/2014/main" id="{D23A5EB4-7879-B246-B799-1AD5BB5EDE41}"/>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D4CF04DF-9CAC-2A25-3888-47CF8CE9BD6D}"/>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grpSp>
        <p:nvGrpSpPr>
          <p:cNvPr id="35" name="Groupe 34">
            <a:extLst>
              <a:ext uri="{FF2B5EF4-FFF2-40B4-BE49-F238E27FC236}">
                <a16:creationId xmlns:a16="http://schemas.microsoft.com/office/drawing/2014/main" id="{0CEA608F-83C2-75A0-AE3A-0024748371AA}"/>
              </a:ext>
            </a:extLst>
          </p:cNvPr>
          <p:cNvGrpSpPr/>
          <p:nvPr/>
        </p:nvGrpSpPr>
        <p:grpSpPr>
          <a:xfrm>
            <a:off x="4193229" y="5571909"/>
            <a:ext cx="1400783" cy="4325378"/>
            <a:chOff x="2393004" y="5068111"/>
            <a:chExt cx="1400783" cy="4829175"/>
          </a:xfrm>
        </p:grpSpPr>
        <p:cxnSp>
          <p:nvCxnSpPr>
            <p:cNvPr id="36" name="Connecteur droit 35">
              <a:extLst>
                <a:ext uri="{FF2B5EF4-FFF2-40B4-BE49-F238E27FC236}">
                  <a16:creationId xmlns:a16="http://schemas.microsoft.com/office/drawing/2014/main" id="{5A72E42F-04C8-40A4-9AD2-E4CC43E2912F}"/>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A001257A-A03B-2B4D-7A66-DC57891C7D6F}"/>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grpSp>
        <p:nvGrpSpPr>
          <p:cNvPr id="38" name="Groupe 37">
            <a:extLst>
              <a:ext uri="{FF2B5EF4-FFF2-40B4-BE49-F238E27FC236}">
                <a16:creationId xmlns:a16="http://schemas.microsoft.com/office/drawing/2014/main" id="{45EE9E98-BB17-7A33-506F-B522B23D5026}"/>
              </a:ext>
            </a:extLst>
          </p:cNvPr>
          <p:cNvGrpSpPr/>
          <p:nvPr/>
        </p:nvGrpSpPr>
        <p:grpSpPr>
          <a:xfrm>
            <a:off x="6007891" y="5068111"/>
            <a:ext cx="1400783" cy="4829175"/>
            <a:chOff x="2393004" y="5068111"/>
            <a:chExt cx="1400783" cy="4829175"/>
          </a:xfrm>
        </p:grpSpPr>
        <p:cxnSp>
          <p:nvCxnSpPr>
            <p:cNvPr id="39" name="Connecteur droit 38">
              <a:extLst>
                <a:ext uri="{FF2B5EF4-FFF2-40B4-BE49-F238E27FC236}">
                  <a16:creationId xmlns:a16="http://schemas.microsoft.com/office/drawing/2014/main" id="{FDB49AAC-2460-D8F8-C03A-D33047752C50}"/>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0823635B-44BE-52F0-8627-33F542F4C280}"/>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e 40">
            <a:extLst>
              <a:ext uri="{FF2B5EF4-FFF2-40B4-BE49-F238E27FC236}">
                <a16:creationId xmlns:a16="http://schemas.microsoft.com/office/drawing/2014/main" id="{43998F6E-A281-A72F-6FDE-24DBF802FC88}"/>
              </a:ext>
            </a:extLst>
          </p:cNvPr>
          <p:cNvGrpSpPr/>
          <p:nvPr/>
        </p:nvGrpSpPr>
        <p:grpSpPr>
          <a:xfrm>
            <a:off x="7808114" y="5676687"/>
            <a:ext cx="1400783" cy="4220600"/>
            <a:chOff x="2393004" y="5068111"/>
            <a:chExt cx="1400783" cy="4829175"/>
          </a:xfrm>
        </p:grpSpPr>
        <p:cxnSp>
          <p:nvCxnSpPr>
            <p:cNvPr id="42" name="Connecteur droit 41">
              <a:extLst>
                <a:ext uri="{FF2B5EF4-FFF2-40B4-BE49-F238E27FC236}">
                  <a16:creationId xmlns:a16="http://schemas.microsoft.com/office/drawing/2014/main" id="{1D83295F-8E50-005F-EE32-BB8F607744D5}"/>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81491E6F-8040-96C4-7304-9D0FD47AFD85}"/>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4" name="Groupe 43">
            <a:extLst>
              <a:ext uri="{FF2B5EF4-FFF2-40B4-BE49-F238E27FC236}">
                <a16:creationId xmlns:a16="http://schemas.microsoft.com/office/drawing/2014/main" id="{FF4F7189-08CC-C7BC-AD62-B014AD344DC1}"/>
              </a:ext>
            </a:extLst>
          </p:cNvPr>
          <p:cNvGrpSpPr/>
          <p:nvPr/>
        </p:nvGrpSpPr>
        <p:grpSpPr>
          <a:xfrm>
            <a:off x="9634225" y="9496211"/>
            <a:ext cx="1400783" cy="401075"/>
            <a:chOff x="2393004" y="5068111"/>
            <a:chExt cx="1400783" cy="4829175"/>
          </a:xfrm>
        </p:grpSpPr>
        <p:cxnSp>
          <p:nvCxnSpPr>
            <p:cNvPr id="45" name="Connecteur droit 44">
              <a:extLst>
                <a:ext uri="{FF2B5EF4-FFF2-40B4-BE49-F238E27FC236}">
                  <a16:creationId xmlns:a16="http://schemas.microsoft.com/office/drawing/2014/main" id="{B0347FB4-3A3E-3402-27D0-21B589759BA1}"/>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DE6B9B39-1D3C-479B-E2E6-3ADE8CB7CAD0}"/>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e 46">
            <a:extLst>
              <a:ext uri="{FF2B5EF4-FFF2-40B4-BE49-F238E27FC236}">
                <a16:creationId xmlns:a16="http://schemas.microsoft.com/office/drawing/2014/main" id="{121EB0F7-80B5-FBEC-C5EE-4FD0516819E2}"/>
              </a:ext>
            </a:extLst>
          </p:cNvPr>
          <p:cNvGrpSpPr/>
          <p:nvPr/>
        </p:nvGrpSpPr>
        <p:grpSpPr>
          <a:xfrm>
            <a:off x="11366505" y="8505612"/>
            <a:ext cx="1400783" cy="1391674"/>
            <a:chOff x="2393004" y="5068111"/>
            <a:chExt cx="1400783" cy="4829175"/>
          </a:xfrm>
        </p:grpSpPr>
        <p:cxnSp>
          <p:nvCxnSpPr>
            <p:cNvPr id="48" name="Connecteur droit 47">
              <a:extLst>
                <a:ext uri="{FF2B5EF4-FFF2-40B4-BE49-F238E27FC236}">
                  <a16:creationId xmlns:a16="http://schemas.microsoft.com/office/drawing/2014/main" id="{0D89BB67-D446-61CD-78E3-D0D572BA1B6D}"/>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40C48A94-9931-2D64-BAAF-57B8C7AE2082}"/>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0417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 coins arrondis 49">
            <a:extLst>
              <a:ext uri="{FF2B5EF4-FFF2-40B4-BE49-F238E27FC236}">
                <a16:creationId xmlns:a16="http://schemas.microsoft.com/office/drawing/2014/main" id="{EA46358A-E9FE-0536-EF78-B5A338DF24D8}"/>
              </a:ext>
            </a:extLst>
          </p:cNvPr>
          <p:cNvSpPr/>
          <p:nvPr/>
        </p:nvSpPr>
        <p:spPr>
          <a:xfrm>
            <a:off x="10496553" y="2107923"/>
            <a:ext cx="12971611" cy="10258247"/>
          </a:xfrm>
          <a:prstGeom prst="roundRect">
            <a:avLst>
              <a:gd name="adj" fmla="val 6406"/>
            </a:avLst>
          </a:prstGeom>
          <a:solidFill>
            <a:srgbClr val="8D533E">
              <a:alpha val="35000"/>
            </a:srgbClr>
          </a:solid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40" name="Image 39">
            <a:extLst>
              <a:ext uri="{FF2B5EF4-FFF2-40B4-BE49-F238E27FC236}">
                <a16:creationId xmlns:a16="http://schemas.microsoft.com/office/drawing/2014/main" id="{58E3661A-F079-41A3-C25C-7B5929AB10E4}"/>
              </a:ext>
            </a:extLst>
          </p:cNvPr>
          <p:cNvPicPr>
            <a:picLocks noChangeAspect="1"/>
          </p:cNvPicPr>
          <p:nvPr/>
        </p:nvPicPr>
        <p:blipFill>
          <a:blip r:embed="rId3"/>
          <a:stretch>
            <a:fillRect/>
          </a:stretch>
        </p:blipFill>
        <p:spPr>
          <a:xfrm>
            <a:off x="7743431" y="4240559"/>
            <a:ext cx="1614311" cy="1614311"/>
          </a:xfrm>
          <a:prstGeom prst="rect">
            <a:avLst/>
          </a:prstGeom>
        </p:spPr>
      </p:pic>
      <p:pic>
        <p:nvPicPr>
          <p:cNvPr id="37" name="Image 36">
            <a:extLst>
              <a:ext uri="{FF2B5EF4-FFF2-40B4-BE49-F238E27FC236}">
                <a16:creationId xmlns:a16="http://schemas.microsoft.com/office/drawing/2014/main" id="{CFC0618D-8C27-DDA9-1755-5D579724401D}"/>
              </a:ext>
            </a:extLst>
          </p:cNvPr>
          <p:cNvPicPr>
            <a:picLocks noChangeAspect="1"/>
          </p:cNvPicPr>
          <p:nvPr/>
        </p:nvPicPr>
        <p:blipFill>
          <a:blip r:embed="rId4"/>
          <a:stretch>
            <a:fillRect/>
          </a:stretch>
        </p:blipFill>
        <p:spPr>
          <a:xfrm rot="16200000">
            <a:off x="7782942" y="7102992"/>
            <a:ext cx="1535289" cy="1535289"/>
          </a:xfrm>
          <a:prstGeom prst="rect">
            <a:avLst/>
          </a:prstGeom>
        </p:spPr>
      </p:pic>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Les forêts en France</a:t>
            </a:r>
          </a:p>
        </p:txBody>
      </p:sp>
      <p:sp>
        <p:nvSpPr>
          <p:cNvPr id="4" name="ZoneTexte 3">
            <a:extLst>
              <a:ext uri="{FF2B5EF4-FFF2-40B4-BE49-F238E27FC236}">
                <a16:creationId xmlns:a16="http://schemas.microsoft.com/office/drawing/2014/main" id="{7D5B4500-BD42-628F-6C5C-6E71F41FF868}"/>
              </a:ext>
            </a:extLst>
          </p:cNvPr>
          <p:cNvSpPr txBox="1"/>
          <p:nvPr/>
        </p:nvSpPr>
        <p:spPr>
          <a:xfrm>
            <a:off x="5879916" y="1609417"/>
            <a:ext cx="4687164" cy="1694952"/>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17,5 </a:t>
            </a:r>
            <a:r>
              <a:rPr lang="fr-FR" sz="2800" b="1" dirty="0">
                <a:solidFill>
                  <a:srgbClr val="8D533E"/>
                </a:solidFill>
                <a:cs typeface="Arial" panose="020B0604020202020204" pitchFamily="34" charset="0"/>
              </a:rPr>
              <a:t>millions </a:t>
            </a:r>
            <a:br>
              <a:rPr lang="fr-FR" sz="2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d'hectares </a:t>
            </a:r>
            <a:br>
              <a:rPr lang="fr-FR" sz="2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de forêts</a:t>
            </a:r>
          </a:p>
        </p:txBody>
      </p:sp>
      <p:sp>
        <p:nvSpPr>
          <p:cNvPr id="8" name="ZoneTexte 7">
            <a:extLst>
              <a:ext uri="{FF2B5EF4-FFF2-40B4-BE49-F238E27FC236}">
                <a16:creationId xmlns:a16="http://schemas.microsoft.com/office/drawing/2014/main" id="{E7FDBDF1-F80A-0329-4D6B-F38ED3EDC6FB}"/>
              </a:ext>
            </a:extLst>
          </p:cNvPr>
          <p:cNvSpPr txBox="1"/>
          <p:nvPr/>
        </p:nvSpPr>
        <p:spPr>
          <a:xfrm>
            <a:off x="7544748" y="2520977"/>
            <a:ext cx="2513214" cy="1264065"/>
          </a:xfrm>
          <a:prstGeom prst="rect">
            <a:avLst/>
          </a:prstGeom>
          <a:noFill/>
        </p:spPr>
        <p:txBody>
          <a:bodyPr wrap="square" lIns="46800" tIns="46800" rIns="46800" bIns="46800" rtlCol="0">
            <a:spAutoFit/>
          </a:bodyPr>
          <a:lstStyle/>
          <a:p>
            <a:pPr>
              <a:defRPr sz="3200" b="1">
                <a:solidFill>
                  <a:srgbClr val="000000"/>
                </a:solidFill>
              </a:defRPr>
            </a:pPr>
            <a:r>
              <a:rPr lang="fr-FR" sz="2800" b="1" dirty="0">
                <a:solidFill>
                  <a:srgbClr val="8D533E"/>
                </a:solidFill>
                <a:cs typeface="Arial" panose="020B0604020202020204" pitchFamily="34" charset="0"/>
              </a:rPr>
              <a:t>soit </a:t>
            </a:r>
            <a:r>
              <a:rPr lang="fr-FR" sz="4800" b="1" dirty="0">
                <a:solidFill>
                  <a:srgbClr val="8D533E"/>
                </a:solidFill>
                <a:cs typeface="Arial" panose="020B0604020202020204" pitchFamily="34" charset="0"/>
              </a:rPr>
              <a:t>32 % </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du territoire</a:t>
            </a:r>
          </a:p>
        </p:txBody>
      </p:sp>
      <p:sp>
        <p:nvSpPr>
          <p:cNvPr id="17" name="ZoneTexte 16">
            <a:extLst>
              <a:ext uri="{FF2B5EF4-FFF2-40B4-BE49-F238E27FC236}">
                <a16:creationId xmlns:a16="http://schemas.microsoft.com/office/drawing/2014/main" id="{9C0A34A1-7186-7B77-E34D-7A6251740F76}"/>
              </a:ext>
            </a:extLst>
          </p:cNvPr>
          <p:cNvSpPr txBox="1"/>
          <p:nvPr/>
        </p:nvSpPr>
        <p:spPr>
          <a:xfrm>
            <a:off x="8006762" y="4723938"/>
            <a:ext cx="1087649" cy="648512"/>
          </a:xfrm>
          <a:prstGeom prst="rect">
            <a:avLst/>
          </a:prstGeom>
          <a:noFill/>
        </p:spPr>
        <p:txBody>
          <a:bodyPr wrap="square" lIns="46800" tIns="46800" rIns="46800" bIns="46800" rtlCol="0">
            <a:spAutoFit/>
          </a:bodyPr>
          <a:lstStyle/>
          <a:p>
            <a:pPr algn="ctr">
              <a:defRPr sz="3200" b="1">
                <a:solidFill>
                  <a:srgbClr val="000000"/>
                </a:solidFill>
              </a:defRPr>
            </a:pPr>
            <a:r>
              <a:rPr lang="fr-FR" sz="3600" b="1" dirty="0">
                <a:solidFill>
                  <a:srgbClr val="2B7758"/>
                </a:solidFill>
                <a:cs typeface="Arial" panose="020B0604020202020204" pitchFamily="34" charset="0"/>
              </a:rPr>
              <a:t>75</a:t>
            </a:r>
            <a:r>
              <a:rPr lang="fr-FR" sz="1000" b="1" dirty="0">
                <a:solidFill>
                  <a:srgbClr val="2B7758"/>
                </a:solidFill>
                <a:cs typeface="Arial" panose="020B0604020202020204" pitchFamily="34" charset="0"/>
              </a:rPr>
              <a:t> </a:t>
            </a:r>
            <a:r>
              <a:rPr lang="fr-FR" sz="3600" b="1" dirty="0">
                <a:solidFill>
                  <a:srgbClr val="2B7758"/>
                </a:solidFill>
                <a:cs typeface="Arial" panose="020B0604020202020204" pitchFamily="34" charset="0"/>
              </a:rPr>
              <a:t>%</a:t>
            </a:r>
          </a:p>
        </p:txBody>
      </p:sp>
      <p:sp>
        <p:nvSpPr>
          <p:cNvPr id="21" name="ZoneTexte 20">
            <a:extLst>
              <a:ext uri="{FF2B5EF4-FFF2-40B4-BE49-F238E27FC236}">
                <a16:creationId xmlns:a16="http://schemas.microsoft.com/office/drawing/2014/main" id="{6ED6DF49-4AE4-4D59-899D-589C52894FB2}"/>
              </a:ext>
            </a:extLst>
          </p:cNvPr>
          <p:cNvSpPr txBox="1"/>
          <p:nvPr/>
        </p:nvSpPr>
        <p:spPr>
          <a:xfrm>
            <a:off x="7639372" y="8746400"/>
            <a:ext cx="1822429" cy="956288"/>
          </a:xfrm>
          <a:prstGeom prst="rect">
            <a:avLst/>
          </a:prstGeom>
          <a:noFill/>
        </p:spPr>
        <p:txBody>
          <a:bodyPr wrap="square" lIns="46800" tIns="46800" rIns="46800" bIns="46800" rtlCol="0">
            <a:spAutoFit/>
          </a:bodyPr>
          <a:lstStyle/>
          <a:p>
            <a:pPr algn="ctr">
              <a:defRPr sz="3200" b="1">
                <a:solidFill>
                  <a:srgbClr val="000000"/>
                </a:solidFill>
              </a:defRPr>
            </a:pPr>
            <a:r>
              <a:rPr lang="fr-FR" sz="2800" b="1" dirty="0">
                <a:solidFill>
                  <a:srgbClr val="2B7758"/>
                </a:solidFill>
                <a:cs typeface="Arial" panose="020B0604020202020204" pitchFamily="34" charset="0"/>
              </a:rPr>
              <a:t>de forêts publiques</a:t>
            </a:r>
          </a:p>
        </p:txBody>
      </p:sp>
      <p:sp>
        <p:nvSpPr>
          <p:cNvPr id="24" name="ZoneTexte 23">
            <a:extLst>
              <a:ext uri="{FF2B5EF4-FFF2-40B4-BE49-F238E27FC236}">
                <a16:creationId xmlns:a16="http://schemas.microsoft.com/office/drawing/2014/main" id="{3FB83C2C-6FD4-6B7D-FCDB-99354D685D8C}"/>
              </a:ext>
            </a:extLst>
          </p:cNvPr>
          <p:cNvSpPr txBox="1"/>
          <p:nvPr/>
        </p:nvSpPr>
        <p:spPr>
          <a:xfrm>
            <a:off x="8044862" y="7544969"/>
            <a:ext cx="1087649" cy="648512"/>
          </a:xfrm>
          <a:prstGeom prst="rect">
            <a:avLst/>
          </a:prstGeom>
          <a:noFill/>
        </p:spPr>
        <p:txBody>
          <a:bodyPr wrap="square" lIns="46800" tIns="46800" rIns="46800" bIns="46800" rtlCol="0">
            <a:spAutoFit/>
          </a:bodyPr>
          <a:lstStyle/>
          <a:p>
            <a:pPr algn="ctr">
              <a:defRPr sz="3200" b="1">
                <a:solidFill>
                  <a:srgbClr val="000000"/>
                </a:solidFill>
              </a:defRPr>
            </a:pPr>
            <a:r>
              <a:rPr lang="fr-FR" sz="3600" b="1" dirty="0">
                <a:solidFill>
                  <a:srgbClr val="2B7758"/>
                </a:solidFill>
                <a:cs typeface="Arial" panose="020B0604020202020204" pitchFamily="34" charset="0"/>
              </a:rPr>
              <a:t>25</a:t>
            </a:r>
            <a:r>
              <a:rPr lang="fr-FR" sz="1000" b="1" dirty="0">
                <a:solidFill>
                  <a:srgbClr val="2B7758"/>
                </a:solidFill>
                <a:cs typeface="Arial" panose="020B0604020202020204" pitchFamily="34" charset="0"/>
              </a:rPr>
              <a:t> </a:t>
            </a:r>
            <a:r>
              <a:rPr lang="fr-FR" sz="3600" b="1" dirty="0">
                <a:solidFill>
                  <a:srgbClr val="2B7758"/>
                </a:solidFill>
                <a:cs typeface="Arial" panose="020B0604020202020204" pitchFamily="34" charset="0"/>
              </a:rPr>
              <a:t>%</a:t>
            </a:r>
          </a:p>
        </p:txBody>
      </p:sp>
      <p:sp>
        <p:nvSpPr>
          <p:cNvPr id="25" name="ZoneTexte 24">
            <a:extLst>
              <a:ext uri="{FF2B5EF4-FFF2-40B4-BE49-F238E27FC236}">
                <a16:creationId xmlns:a16="http://schemas.microsoft.com/office/drawing/2014/main" id="{E49B987F-5ED9-A59B-12A8-CF56EFF71CC4}"/>
              </a:ext>
            </a:extLst>
          </p:cNvPr>
          <p:cNvSpPr txBox="1"/>
          <p:nvPr/>
        </p:nvSpPr>
        <p:spPr>
          <a:xfrm>
            <a:off x="7639372" y="5925369"/>
            <a:ext cx="1822429" cy="956288"/>
          </a:xfrm>
          <a:prstGeom prst="rect">
            <a:avLst/>
          </a:prstGeom>
          <a:noFill/>
        </p:spPr>
        <p:txBody>
          <a:bodyPr wrap="square" lIns="46800" tIns="46800" rIns="46800" bIns="46800" rtlCol="0">
            <a:spAutoFit/>
          </a:bodyPr>
          <a:lstStyle/>
          <a:p>
            <a:pPr algn="ctr">
              <a:defRPr sz="3200" b="1">
                <a:solidFill>
                  <a:srgbClr val="000000"/>
                </a:solidFill>
              </a:defRPr>
            </a:pPr>
            <a:r>
              <a:rPr lang="fr-FR" sz="2800" b="1" dirty="0">
                <a:solidFill>
                  <a:srgbClr val="2B7758"/>
                </a:solidFill>
                <a:cs typeface="Arial" panose="020B0604020202020204" pitchFamily="34" charset="0"/>
              </a:rPr>
              <a:t>de forêts privées</a:t>
            </a:r>
          </a:p>
        </p:txBody>
      </p:sp>
      <p:pic>
        <p:nvPicPr>
          <p:cNvPr id="34" name="Image 33">
            <a:extLst>
              <a:ext uri="{FF2B5EF4-FFF2-40B4-BE49-F238E27FC236}">
                <a16:creationId xmlns:a16="http://schemas.microsoft.com/office/drawing/2014/main" id="{BBE02342-82EE-A8B0-0270-00A3CB71B7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01" y="2276983"/>
            <a:ext cx="6376892" cy="6967165"/>
          </a:xfrm>
          <a:prstGeom prst="rect">
            <a:avLst/>
          </a:prstGeom>
        </p:spPr>
      </p:pic>
      <p:pic>
        <p:nvPicPr>
          <p:cNvPr id="42" name="Image 41">
            <a:extLst>
              <a:ext uri="{FF2B5EF4-FFF2-40B4-BE49-F238E27FC236}">
                <a16:creationId xmlns:a16="http://schemas.microsoft.com/office/drawing/2014/main" id="{8DB0B70C-374A-06AA-31F3-2F07F665FCD5}"/>
              </a:ext>
            </a:extLst>
          </p:cNvPr>
          <p:cNvPicPr>
            <a:picLocks noChangeAspect="1"/>
          </p:cNvPicPr>
          <p:nvPr/>
        </p:nvPicPr>
        <p:blipFill>
          <a:blip r:embed="rId6"/>
          <a:stretch>
            <a:fillRect/>
          </a:stretch>
        </p:blipFill>
        <p:spPr>
          <a:xfrm>
            <a:off x="736236" y="9084206"/>
            <a:ext cx="2530287" cy="2401629"/>
          </a:xfrm>
          <a:prstGeom prst="rect">
            <a:avLst/>
          </a:prstGeom>
        </p:spPr>
      </p:pic>
      <p:sp>
        <p:nvSpPr>
          <p:cNvPr id="43" name="ZoneTexte 42">
            <a:extLst>
              <a:ext uri="{FF2B5EF4-FFF2-40B4-BE49-F238E27FC236}">
                <a16:creationId xmlns:a16="http://schemas.microsoft.com/office/drawing/2014/main" id="{1D51857F-63FD-FEE3-ADAA-3E01BB95EEAF}"/>
              </a:ext>
            </a:extLst>
          </p:cNvPr>
          <p:cNvSpPr txBox="1"/>
          <p:nvPr/>
        </p:nvSpPr>
        <p:spPr>
          <a:xfrm>
            <a:off x="1097109" y="11703653"/>
            <a:ext cx="2128303" cy="1264065"/>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67 % </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de feuillus</a:t>
            </a:r>
          </a:p>
        </p:txBody>
      </p:sp>
      <p:sp>
        <p:nvSpPr>
          <p:cNvPr id="44" name="ZoneTexte 43">
            <a:extLst>
              <a:ext uri="{FF2B5EF4-FFF2-40B4-BE49-F238E27FC236}">
                <a16:creationId xmlns:a16="http://schemas.microsoft.com/office/drawing/2014/main" id="{4D0999A3-1B05-F293-5AA0-007180D13A28}"/>
              </a:ext>
            </a:extLst>
          </p:cNvPr>
          <p:cNvSpPr txBox="1"/>
          <p:nvPr/>
        </p:nvSpPr>
        <p:spPr>
          <a:xfrm>
            <a:off x="7243417" y="11160149"/>
            <a:ext cx="1573862" cy="833178"/>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83 % </a:t>
            </a:r>
            <a:endParaRPr lang="fr-FR" sz="2800" b="1" dirty="0">
              <a:solidFill>
                <a:srgbClr val="8D533E"/>
              </a:solidFill>
              <a:cs typeface="Arial" panose="020B0604020202020204" pitchFamily="34" charset="0"/>
            </a:endParaRPr>
          </a:p>
        </p:txBody>
      </p:sp>
      <p:pic>
        <p:nvPicPr>
          <p:cNvPr id="48" name="Image 47">
            <a:extLst>
              <a:ext uri="{FF2B5EF4-FFF2-40B4-BE49-F238E27FC236}">
                <a16:creationId xmlns:a16="http://schemas.microsoft.com/office/drawing/2014/main" id="{59CF9075-6E24-B1AD-07CA-D2AD6F7378E6}"/>
              </a:ext>
            </a:extLst>
          </p:cNvPr>
          <p:cNvPicPr>
            <a:picLocks noChangeAspect="1"/>
          </p:cNvPicPr>
          <p:nvPr/>
        </p:nvPicPr>
        <p:blipFill>
          <a:blip r:embed="rId7"/>
          <a:stretch>
            <a:fillRect/>
          </a:stretch>
        </p:blipFill>
        <p:spPr>
          <a:xfrm>
            <a:off x="3947326" y="9044520"/>
            <a:ext cx="3042948" cy="3258106"/>
          </a:xfrm>
          <a:prstGeom prst="rect">
            <a:avLst/>
          </a:prstGeom>
        </p:spPr>
      </p:pic>
      <p:sp>
        <p:nvSpPr>
          <p:cNvPr id="49" name="ZoneTexte 48">
            <a:extLst>
              <a:ext uri="{FF2B5EF4-FFF2-40B4-BE49-F238E27FC236}">
                <a16:creationId xmlns:a16="http://schemas.microsoft.com/office/drawing/2014/main" id="{08A33E65-7172-4240-5A26-4D40A0695CC5}"/>
              </a:ext>
            </a:extLst>
          </p:cNvPr>
          <p:cNvSpPr txBox="1"/>
          <p:nvPr/>
        </p:nvSpPr>
        <p:spPr>
          <a:xfrm>
            <a:off x="10496553" y="2275886"/>
            <a:ext cx="12903911" cy="648512"/>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Taux de boisement</a:t>
            </a:r>
          </a:p>
        </p:txBody>
      </p:sp>
      <p:pic>
        <p:nvPicPr>
          <p:cNvPr id="54" name="Image 53">
            <a:extLst>
              <a:ext uri="{FF2B5EF4-FFF2-40B4-BE49-F238E27FC236}">
                <a16:creationId xmlns:a16="http://schemas.microsoft.com/office/drawing/2014/main" id="{6C2FA00C-FDCC-F862-04E9-504D2730A7EF}"/>
              </a:ext>
            </a:extLst>
          </p:cNvPr>
          <p:cNvPicPr>
            <a:picLocks noChangeAspect="1"/>
          </p:cNvPicPr>
          <p:nvPr/>
        </p:nvPicPr>
        <p:blipFill>
          <a:blip r:embed="rId8"/>
          <a:stretch>
            <a:fillRect/>
          </a:stretch>
        </p:blipFill>
        <p:spPr>
          <a:xfrm>
            <a:off x="17696978" y="2974143"/>
            <a:ext cx="5260202" cy="5772258"/>
          </a:xfrm>
          <a:prstGeom prst="rect">
            <a:avLst/>
          </a:prstGeom>
        </p:spPr>
      </p:pic>
      <p:pic>
        <p:nvPicPr>
          <p:cNvPr id="56" name="Image 55">
            <a:extLst>
              <a:ext uri="{FF2B5EF4-FFF2-40B4-BE49-F238E27FC236}">
                <a16:creationId xmlns:a16="http://schemas.microsoft.com/office/drawing/2014/main" id="{8F30B160-7F8A-C59E-338B-EDE96866FB0F}"/>
              </a:ext>
            </a:extLst>
          </p:cNvPr>
          <p:cNvPicPr>
            <a:picLocks noChangeAspect="1"/>
          </p:cNvPicPr>
          <p:nvPr/>
        </p:nvPicPr>
        <p:blipFill>
          <a:blip r:embed="rId9"/>
          <a:stretch>
            <a:fillRect/>
          </a:stretch>
        </p:blipFill>
        <p:spPr>
          <a:xfrm>
            <a:off x="11023614" y="2974143"/>
            <a:ext cx="5275719" cy="5772258"/>
          </a:xfrm>
          <a:prstGeom prst="rect">
            <a:avLst/>
          </a:prstGeom>
        </p:spPr>
      </p:pic>
      <p:sp>
        <p:nvSpPr>
          <p:cNvPr id="57" name="ZoneTexte 56">
            <a:extLst>
              <a:ext uri="{FF2B5EF4-FFF2-40B4-BE49-F238E27FC236}">
                <a16:creationId xmlns:a16="http://schemas.microsoft.com/office/drawing/2014/main" id="{3636A92D-2925-77AA-E178-415B3FF08EEA}"/>
              </a:ext>
            </a:extLst>
          </p:cNvPr>
          <p:cNvSpPr txBox="1"/>
          <p:nvPr/>
        </p:nvSpPr>
        <p:spPr>
          <a:xfrm>
            <a:off x="11023614" y="8451509"/>
            <a:ext cx="5412818" cy="586957"/>
          </a:xfrm>
          <a:prstGeom prst="rect">
            <a:avLst/>
          </a:prstGeom>
          <a:noFill/>
        </p:spPr>
        <p:txBody>
          <a:bodyPr wrap="square" lIns="46800" tIns="46800" rIns="46800" bIns="46800" rtlCol="0">
            <a:spAutoFit/>
          </a:bodyPr>
          <a:lstStyle/>
          <a:p>
            <a:pPr algn="ctr"/>
            <a:r>
              <a:rPr lang="fr-FR" sz="3200" b="1" dirty="0">
                <a:solidFill>
                  <a:srgbClr val="8D533E"/>
                </a:solidFill>
                <a:latin typeface="+mj-lt"/>
                <a:cs typeface="Arial" panose="020B0604020202020204" pitchFamily="34" charset="0"/>
              </a:rPr>
              <a:t>par département</a:t>
            </a:r>
          </a:p>
        </p:txBody>
      </p:sp>
      <p:sp>
        <p:nvSpPr>
          <p:cNvPr id="58" name="ZoneTexte 57">
            <a:extLst>
              <a:ext uri="{FF2B5EF4-FFF2-40B4-BE49-F238E27FC236}">
                <a16:creationId xmlns:a16="http://schemas.microsoft.com/office/drawing/2014/main" id="{7883573D-03A0-94B1-FF42-D7DCFE66BADF}"/>
              </a:ext>
            </a:extLst>
          </p:cNvPr>
          <p:cNvSpPr txBox="1"/>
          <p:nvPr/>
        </p:nvSpPr>
        <p:spPr>
          <a:xfrm>
            <a:off x="17595380" y="8451509"/>
            <a:ext cx="5396896" cy="586957"/>
          </a:xfrm>
          <a:prstGeom prst="rect">
            <a:avLst/>
          </a:prstGeom>
          <a:noFill/>
        </p:spPr>
        <p:txBody>
          <a:bodyPr wrap="square" lIns="46800" tIns="46800" rIns="46800" bIns="46800" rtlCol="0">
            <a:spAutoFit/>
          </a:bodyPr>
          <a:lstStyle/>
          <a:p>
            <a:pPr algn="ctr"/>
            <a:r>
              <a:rPr lang="fr-FR" sz="3200" b="1" dirty="0">
                <a:solidFill>
                  <a:srgbClr val="8D533E"/>
                </a:solidFill>
                <a:latin typeface="+mj-lt"/>
                <a:cs typeface="Arial" panose="020B0604020202020204" pitchFamily="34" charset="0"/>
              </a:rPr>
              <a:t>par région</a:t>
            </a:r>
          </a:p>
        </p:txBody>
      </p:sp>
      <p:sp>
        <p:nvSpPr>
          <p:cNvPr id="59" name="ZoneTexte 58">
            <a:extLst>
              <a:ext uri="{FF2B5EF4-FFF2-40B4-BE49-F238E27FC236}">
                <a16:creationId xmlns:a16="http://schemas.microsoft.com/office/drawing/2014/main" id="{EBBA969A-3CC1-67AF-C829-A03462182257}"/>
              </a:ext>
            </a:extLst>
          </p:cNvPr>
          <p:cNvSpPr txBox="1"/>
          <p:nvPr/>
        </p:nvSpPr>
        <p:spPr>
          <a:xfrm>
            <a:off x="11131422" y="9232621"/>
            <a:ext cx="5921829" cy="2944012"/>
          </a:xfrm>
          <a:prstGeom prst="rect">
            <a:avLst/>
          </a:prstGeom>
          <a:noFill/>
        </p:spPr>
        <p:txBody>
          <a:bodyPr wrap="square" lIns="46800" tIns="46800" rIns="46800" bIns="46800" rtlCol="0">
            <a:spAutoFit/>
          </a:bodyPr>
          <a:lstStyle/>
          <a:p>
            <a:r>
              <a:rPr lang="fr-FR" sz="2800" dirty="0">
                <a:solidFill>
                  <a:srgbClr val="8D533E"/>
                </a:solidFill>
                <a:latin typeface="+mj-lt"/>
                <a:cs typeface="Arial" panose="020B0604020202020204" pitchFamily="34" charset="0"/>
              </a:rPr>
              <a:t>1 – Corse-du-Sud </a:t>
            </a:r>
            <a:r>
              <a:rPr lang="fr-FR" sz="2200" dirty="0">
                <a:solidFill>
                  <a:srgbClr val="8D533E"/>
                </a:solidFill>
                <a:latin typeface="+mj-lt"/>
                <a:cs typeface="Arial" panose="020B0604020202020204" pitchFamily="34" charset="0"/>
              </a:rPr>
              <a:t>(74 %)</a:t>
            </a:r>
          </a:p>
          <a:p>
            <a:r>
              <a:rPr lang="fr-FR" sz="2800" dirty="0">
                <a:solidFill>
                  <a:srgbClr val="8D533E"/>
                </a:solidFill>
                <a:latin typeface="+mj-lt"/>
                <a:cs typeface="Arial" panose="020B0604020202020204" pitchFamily="34" charset="0"/>
              </a:rPr>
              <a:t>2 – Alpes-Maritimes </a:t>
            </a:r>
            <a:r>
              <a:rPr lang="fr-FR" sz="2200" dirty="0">
                <a:solidFill>
                  <a:srgbClr val="8D533E"/>
                </a:solidFill>
                <a:latin typeface="+mj-lt"/>
                <a:cs typeface="Arial" panose="020B0604020202020204" pitchFamily="34" charset="0"/>
              </a:rPr>
              <a:t>(66 %) </a:t>
            </a:r>
          </a:p>
          <a:p>
            <a:r>
              <a:rPr lang="fr-FR" sz="2800" dirty="0">
                <a:solidFill>
                  <a:srgbClr val="8D533E"/>
                </a:solidFill>
                <a:latin typeface="+mj-lt"/>
                <a:cs typeface="Arial" panose="020B0604020202020204" pitchFamily="34" charset="0"/>
              </a:rPr>
              <a:t>3 – Var </a:t>
            </a:r>
            <a:r>
              <a:rPr lang="fr-FR" sz="2200" dirty="0">
                <a:solidFill>
                  <a:srgbClr val="8D533E"/>
                </a:solidFill>
                <a:latin typeface="+mj-lt"/>
                <a:cs typeface="Arial" panose="020B0604020202020204" pitchFamily="34" charset="0"/>
              </a:rPr>
              <a:t>(65 %)</a:t>
            </a:r>
          </a:p>
          <a:p>
            <a:r>
              <a:rPr lang="fr-FR" sz="2800" dirty="0">
                <a:solidFill>
                  <a:srgbClr val="8D533E"/>
                </a:solidFill>
                <a:latin typeface="+mj-lt"/>
                <a:cs typeface="Arial" panose="020B0604020202020204" pitchFamily="34" charset="0"/>
              </a:rPr>
              <a:t>4 – Haute-Corse </a:t>
            </a:r>
            <a:r>
              <a:rPr lang="fr-FR" sz="2200" dirty="0">
                <a:solidFill>
                  <a:srgbClr val="8D533E"/>
                </a:solidFill>
                <a:latin typeface="+mj-lt"/>
                <a:cs typeface="Arial" panose="020B0604020202020204" pitchFamily="34" charset="0"/>
              </a:rPr>
              <a:t>(64 %)</a:t>
            </a:r>
          </a:p>
          <a:p>
            <a:r>
              <a:rPr lang="fr-FR" sz="2800" dirty="0">
                <a:solidFill>
                  <a:srgbClr val="8D533E"/>
                </a:solidFill>
                <a:latin typeface="+mj-lt"/>
                <a:cs typeface="Arial" panose="020B0604020202020204" pitchFamily="34" charset="0"/>
              </a:rPr>
              <a:t>5 – Alpes-de-Haute-Provence </a:t>
            </a:r>
            <a:r>
              <a:rPr lang="fr-FR" sz="2200" dirty="0">
                <a:solidFill>
                  <a:srgbClr val="8D533E"/>
                </a:solidFill>
                <a:latin typeface="+mj-lt"/>
                <a:cs typeface="Arial" panose="020B0604020202020204" pitchFamily="34" charset="0"/>
              </a:rPr>
              <a:t>(62 %)</a:t>
            </a:r>
          </a:p>
          <a:p>
            <a:r>
              <a:rPr lang="fr-FR" sz="2800" dirty="0">
                <a:solidFill>
                  <a:srgbClr val="8D533E"/>
                </a:solidFill>
                <a:latin typeface="+mj-lt"/>
                <a:cs typeface="Arial" panose="020B0604020202020204" pitchFamily="34" charset="0"/>
              </a:rPr>
              <a:t>6 – Ardèche </a:t>
            </a:r>
            <a:r>
              <a:rPr lang="fr-FR" sz="2200" dirty="0">
                <a:solidFill>
                  <a:srgbClr val="8D533E"/>
                </a:solidFill>
                <a:latin typeface="+mj-lt"/>
                <a:cs typeface="Arial" panose="020B0604020202020204" pitchFamily="34" charset="0"/>
              </a:rPr>
              <a:t>(62 %)</a:t>
            </a:r>
          </a:p>
          <a:p>
            <a:pPr>
              <a:lnSpc>
                <a:spcPts val="2000"/>
              </a:lnSpc>
            </a:pPr>
            <a:r>
              <a:rPr lang="fr-FR" sz="2800" dirty="0">
                <a:solidFill>
                  <a:srgbClr val="8D533E"/>
                </a:solidFill>
                <a:latin typeface="+mj-lt"/>
                <a:cs typeface="Arial" panose="020B0604020202020204" pitchFamily="34" charset="0"/>
              </a:rPr>
              <a:t>...</a:t>
            </a:r>
          </a:p>
        </p:txBody>
      </p:sp>
      <p:sp>
        <p:nvSpPr>
          <p:cNvPr id="60" name="ZoneTexte 59">
            <a:extLst>
              <a:ext uri="{FF2B5EF4-FFF2-40B4-BE49-F238E27FC236}">
                <a16:creationId xmlns:a16="http://schemas.microsoft.com/office/drawing/2014/main" id="{4594492D-F5EF-8199-C4D9-474390ECEF1D}"/>
              </a:ext>
            </a:extLst>
          </p:cNvPr>
          <p:cNvSpPr txBox="1"/>
          <p:nvPr/>
        </p:nvSpPr>
        <p:spPr>
          <a:xfrm>
            <a:off x="17275160" y="9232621"/>
            <a:ext cx="5921829" cy="2944012"/>
          </a:xfrm>
          <a:prstGeom prst="rect">
            <a:avLst/>
          </a:prstGeom>
          <a:noFill/>
        </p:spPr>
        <p:txBody>
          <a:bodyPr wrap="square" lIns="46800" tIns="46800" rIns="46800" bIns="46800" rtlCol="0">
            <a:spAutoFit/>
          </a:bodyPr>
          <a:lstStyle/>
          <a:p>
            <a:r>
              <a:rPr lang="fr-FR" sz="2800" dirty="0">
                <a:solidFill>
                  <a:srgbClr val="8D533E"/>
                </a:solidFill>
                <a:latin typeface="+mj-lt"/>
                <a:cs typeface="Arial" panose="020B0604020202020204" pitchFamily="34" charset="0"/>
              </a:rPr>
              <a:t>1 – Corse </a:t>
            </a:r>
            <a:r>
              <a:rPr lang="fr-FR" sz="2200" dirty="0">
                <a:solidFill>
                  <a:srgbClr val="8D533E"/>
                </a:solidFill>
                <a:latin typeface="+mj-lt"/>
                <a:cs typeface="Arial" panose="020B0604020202020204" pitchFamily="34" charset="0"/>
              </a:rPr>
              <a:t>(69 %)</a:t>
            </a:r>
          </a:p>
          <a:p>
            <a:r>
              <a:rPr lang="fr-FR" sz="2800" dirty="0">
                <a:solidFill>
                  <a:srgbClr val="8D533E"/>
                </a:solidFill>
                <a:latin typeface="+mj-lt"/>
                <a:cs typeface="Arial" panose="020B0604020202020204" pitchFamily="34" charset="0"/>
              </a:rPr>
              <a:t>2 – Provence-Alpes-Côte d’Azur </a:t>
            </a:r>
            <a:r>
              <a:rPr lang="fr-FR" sz="2200" dirty="0">
                <a:solidFill>
                  <a:srgbClr val="8D533E"/>
                </a:solidFill>
                <a:latin typeface="+mj-lt"/>
                <a:cs typeface="Arial" panose="020B0604020202020204" pitchFamily="34" charset="0"/>
              </a:rPr>
              <a:t>(52 %)</a:t>
            </a:r>
          </a:p>
          <a:p>
            <a:r>
              <a:rPr lang="fr-FR" sz="2800" dirty="0">
                <a:solidFill>
                  <a:srgbClr val="8D533E"/>
                </a:solidFill>
                <a:latin typeface="+mj-lt"/>
                <a:cs typeface="Arial" panose="020B0604020202020204" pitchFamily="34" charset="0"/>
              </a:rPr>
              <a:t>3 – Occitanie </a:t>
            </a:r>
            <a:r>
              <a:rPr lang="fr-FR" sz="2200" dirty="0">
                <a:solidFill>
                  <a:srgbClr val="8D533E"/>
                </a:solidFill>
                <a:latin typeface="+mj-lt"/>
                <a:cs typeface="Arial" panose="020B0604020202020204" pitchFamily="34" charset="0"/>
              </a:rPr>
              <a:t>(38 %)</a:t>
            </a:r>
          </a:p>
          <a:p>
            <a:r>
              <a:rPr lang="fr-FR" sz="2800" dirty="0">
                <a:solidFill>
                  <a:srgbClr val="8D533E"/>
                </a:solidFill>
                <a:latin typeface="+mj-lt"/>
                <a:cs typeface="Arial" panose="020B0604020202020204" pitchFamily="34" charset="0"/>
              </a:rPr>
              <a:t>4 – Auvergne-Rhône-Alpes </a:t>
            </a:r>
            <a:r>
              <a:rPr lang="fr-FR" sz="2200" dirty="0">
                <a:solidFill>
                  <a:srgbClr val="8D533E"/>
                </a:solidFill>
                <a:latin typeface="+mj-lt"/>
                <a:cs typeface="Arial" panose="020B0604020202020204" pitchFamily="34" charset="0"/>
              </a:rPr>
              <a:t>(37 %)</a:t>
            </a:r>
          </a:p>
          <a:p>
            <a:r>
              <a:rPr lang="fr-FR" sz="2800" dirty="0">
                <a:solidFill>
                  <a:srgbClr val="8D533E"/>
                </a:solidFill>
                <a:latin typeface="+mj-lt"/>
                <a:cs typeface="Arial" panose="020B0604020202020204" pitchFamily="34" charset="0"/>
              </a:rPr>
              <a:t>5 – Bourgogne-Franche-Comté </a:t>
            </a:r>
            <a:r>
              <a:rPr lang="fr-FR" sz="2200" dirty="0">
                <a:solidFill>
                  <a:srgbClr val="8D533E"/>
                </a:solidFill>
                <a:latin typeface="+mj-lt"/>
                <a:cs typeface="Arial" panose="020B0604020202020204" pitchFamily="34" charset="0"/>
              </a:rPr>
              <a:t>(37 %)</a:t>
            </a:r>
          </a:p>
          <a:p>
            <a:r>
              <a:rPr lang="fr-FR" sz="2800" dirty="0">
                <a:solidFill>
                  <a:srgbClr val="8D533E"/>
                </a:solidFill>
                <a:latin typeface="+mj-lt"/>
                <a:cs typeface="Arial" panose="020B0604020202020204" pitchFamily="34" charset="0"/>
              </a:rPr>
              <a:t>6 – Nouvelle-Aquitaine </a:t>
            </a:r>
            <a:r>
              <a:rPr lang="fr-FR" sz="2200" dirty="0">
                <a:solidFill>
                  <a:srgbClr val="8D533E"/>
                </a:solidFill>
                <a:latin typeface="+mj-lt"/>
                <a:cs typeface="Arial" panose="020B0604020202020204" pitchFamily="34" charset="0"/>
              </a:rPr>
              <a:t>(34 %)</a:t>
            </a:r>
          </a:p>
          <a:p>
            <a:pPr>
              <a:lnSpc>
                <a:spcPts val="2000"/>
              </a:lnSpc>
            </a:pPr>
            <a:r>
              <a:rPr lang="fr-FR" sz="2800" dirty="0">
                <a:solidFill>
                  <a:srgbClr val="8D533E"/>
                </a:solidFill>
                <a:latin typeface="+mj-lt"/>
                <a:cs typeface="Arial" panose="020B0604020202020204" pitchFamily="34" charset="0"/>
              </a:rPr>
              <a:t>...</a:t>
            </a:r>
          </a:p>
        </p:txBody>
      </p:sp>
      <p:sp>
        <p:nvSpPr>
          <p:cNvPr id="61" name="ZoneTexte 60">
            <a:extLst>
              <a:ext uri="{FF2B5EF4-FFF2-40B4-BE49-F238E27FC236}">
                <a16:creationId xmlns:a16="http://schemas.microsoft.com/office/drawing/2014/main" id="{EA1A416D-3955-5906-1A32-637BCDD38EAA}"/>
              </a:ext>
            </a:extLst>
          </p:cNvPr>
          <p:cNvSpPr txBox="1"/>
          <p:nvPr/>
        </p:nvSpPr>
        <p:spPr>
          <a:xfrm>
            <a:off x="14123953" y="12413795"/>
            <a:ext cx="8814595"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(Inventaire forestier national – IGN – 2019-2023)</a:t>
            </a:r>
            <a:endParaRPr lang="fr-FR" sz="2400" dirty="0">
              <a:solidFill>
                <a:schemeClr val="bg1">
                  <a:lumMod val="65000"/>
                </a:schemeClr>
              </a:solidFill>
              <a:cs typeface="Arial" panose="020B0604020202020204" pitchFamily="34" charset="0"/>
            </a:endParaRPr>
          </a:p>
        </p:txBody>
      </p:sp>
      <p:sp>
        <p:nvSpPr>
          <p:cNvPr id="63" name="ZoneTexte 62">
            <a:extLst>
              <a:ext uri="{FF2B5EF4-FFF2-40B4-BE49-F238E27FC236}">
                <a16:creationId xmlns:a16="http://schemas.microsoft.com/office/drawing/2014/main" id="{EB2A02BB-579B-53A4-2056-1029FEA5F683}"/>
              </a:ext>
            </a:extLst>
          </p:cNvPr>
          <p:cNvSpPr txBox="1"/>
          <p:nvPr/>
        </p:nvSpPr>
        <p:spPr>
          <a:xfrm>
            <a:off x="6133132" y="11879716"/>
            <a:ext cx="3843384" cy="954107"/>
          </a:xfrm>
          <a:prstGeom prst="rect">
            <a:avLst/>
          </a:prstGeom>
          <a:noFill/>
        </p:spPr>
        <p:txBody>
          <a:bodyPr wrap="square">
            <a:spAutoFit/>
          </a:bodyPr>
          <a:lstStyle/>
          <a:p>
            <a:r>
              <a:rPr lang="fr-FR" sz="2800" b="1" dirty="0">
                <a:solidFill>
                  <a:srgbClr val="8D533E"/>
                </a:solidFill>
                <a:cs typeface="Arial" panose="020B0604020202020204" pitchFamily="34" charset="0"/>
              </a:rPr>
              <a:t>de peuplements à 2 essences ou moins</a:t>
            </a:r>
            <a:endParaRPr lang="fr-FR" sz="2800" dirty="0"/>
          </a:p>
        </p:txBody>
      </p:sp>
      <p:sp>
        <p:nvSpPr>
          <p:cNvPr id="65" name="ZoneTexte 64">
            <a:extLst>
              <a:ext uri="{FF2B5EF4-FFF2-40B4-BE49-F238E27FC236}">
                <a16:creationId xmlns:a16="http://schemas.microsoft.com/office/drawing/2014/main" id="{096DD44B-28B1-1399-1286-9DEE1C07EF29}"/>
              </a:ext>
            </a:extLst>
          </p:cNvPr>
          <p:cNvSpPr txBox="1"/>
          <p:nvPr/>
        </p:nvSpPr>
        <p:spPr>
          <a:xfrm>
            <a:off x="16951730" y="5372450"/>
            <a:ext cx="2268023" cy="2344963"/>
          </a:xfrm>
          <a:prstGeom prst="rect">
            <a:avLst/>
          </a:prstGeom>
          <a:noFill/>
        </p:spPr>
        <p:txBody>
          <a:bodyPr wrap="square" lIns="50400" tIns="50400" rIns="50400" bIns="50400">
            <a:spAutoFit/>
          </a:bodyPr>
          <a:lstStyle/>
          <a:p>
            <a:pPr>
              <a:lnSpc>
                <a:spcPts val="3600"/>
              </a:lnSpc>
            </a:pPr>
            <a:r>
              <a:rPr lang="fr-FR" b="1" dirty="0">
                <a:solidFill>
                  <a:srgbClr val="8D533E"/>
                </a:solidFill>
                <a:latin typeface="+mj-lt"/>
                <a:ea typeface="+mj-ea"/>
                <a:cs typeface="Arial" panose="020B0604020202020204" pitchFamily="34" charset="0"/>
              </a:rPr>
              <a:t>moins de 15 %</a:t>
            </a:r>
          </a:p>
          <a:p>
            <a:pPr>
              <a:lnSpc>
                <a:spcPts val="3600"/>
              </a:lnSpc>
            </a:pPr>
            <a:r>
              <a:rPr lang="fr-FR" b="1" dirty="0">
                <a:solidFill>
                  <a:srgbClr val="8D533E"/>
                </a:solidFill>
                <a:latin typeface="+mj-lt"/>
                <a:ea typeface="+mj-ea"/>
                <a:cs typeface="Arial" panose="020B0604020202020204" pitchFamily="34" charset="0"/>
              </a:rPr>
              <a:t>entre 15 et 25 %</a:t>
            </a:r>
          </a:p>
          <a:p>
            <a:pPr>
              <a:lnSpc>
                <a:spcPts val="3600"/>
              </a:lnSpc>
            </a:pPr>
            <a:r>
              <a:rPr lang="fr-FR" b="1" dirty="0">
                <a:solidFill>
                  <a:srgbClr val="8D533E"/>
                </a:solidFill>
                <a:latin typeface="+mj-lt"/>
                <a:ea typeface="+mj-ea"/>
                <a:cs typeface="Arial" panose="020B0604020202020204" pitchFamily="34" charset="0"/>
              </a:rPr>
              <a:t>entre 25 et 35 %</a:t>
            </a:r>
          </a:p>
          <a:p>
            <a:pPr>
              <a:lnSpc>
                <a:spcPts val="3600"/>
              </a:lnSpc>
            </a:pPr>
            <a:r>
              <a:rPr lang="fr-FR" b="1" dirty="0">
                <a:solidFill>
                  <a:srgbClr val="8D533E"/>
                </a:solidFill>
                <a:latin typeface="+mj-lt"/>
                <a:ea typeface="+mj-ea"/>
                <a:cs typeface="Arial" panose="020B0604020202020204" pitchFamily="34" charset="0"/>
              </a:rPr>
              <a:t>entre 35 et 45 %</a:t>
            </a:r>
          </a:p>
          <a:p>
            <a:pPr>
              <a:lnSpc>
                <a:spcPts val="3600"/>
              </a:lnSpc>
            </a:pPr>
            <a:r>
              <a:rPr lang="fr-FR" b="1" dirty="0">
                <a:solidFill>
                  <a:srgbClr val="8D533E"/>
                </a:solidFill>
                <a:latin typeface="+mj-lt"/>
                <a:ea typeface="+mj-ea"/>
                <a:cs typeface="Arial" panose="020B0604020202020204" pitchFamily="34" charset="0"/>
              </a:rPr>
              <a:t>45 % et plus</a:t>
            </a:r>
            <a:endParaRPr lang="fr-FR" b="1" dirty="0">
              <a:solidFill>
                <a:srgbClr val="8D533E"/>
              </a:solidFill>
              <a:cs typeface="Arial" panose="020B0604020202020204" pitchFamily="34" charset="0"/>
            </a:endParaRPr>
          </a:p>
        </p:txBody>
      </p:sp>
      <p:pic>
        <p:nvPicPr>
          <p:cNvPr id="67" name="Image 66">
            <a:extLst>
              <a:ext uri="{FF2B5EF4-FFF2-40B4-BE49-F238E27FC236}">
                <a16:creationId xmlns:a16="http://schemas.microsoft.com/office/drawing/2014/main" id="{1D9CC6B5-856A-5B7E-1828-1DCC705F83F3}"/>
              </a:ext>
            </a:extLst>
          </p:cNvPr>
          <p:cNvPicPr>
            <a:picLocks noChangeAspect="1"/>
          </p:cNvPicPr>
          <p:nvPr/>
        </p:nvPicPr>
        <p:blipFill>
          <a:blip r:embed="rId10"/>
          <a:stretch>
            <a:fillRect/>
          </a:stretch>
        </p:blipFill>
        <p:spPr>
          <a:xfrm>
            <a:off x="16554676" y="5517915"/>
            <a:ext cx="316089" cy="2133600"/>
          </a:xfrm>
          <a:prstGeom prst="rect">
            <a:avLst/>
          </a:prstGeom>
        </p:spPr>
      </p:pic>
      <p:pic>
        <p:nvPicPr>
          <p:cNvPr id="73" name="Image 72">
            <a:extLst>
              <a:ext uri="{FF2B5EF4-FFF2-40B4-BE49-F238E27FC236}">
                <a16:creationId xmlns:a16="http://schemas.microsoft.com/office/drawing/2014/main" id="{45011ED2-EC5C-3D60-12BA-97B5EB9087FD}"/>
              </a:ext>
            </a:extLst>
          </p:cNvPr>
          <p:cNvPicPr>
            <a:picLocks noChangeAspect="1"/>
          </p:cNvPicPr>
          <p:nvPr/>
        </p:nvPicPr>
        <p:blipFill>
          <a:blip r:embed="rId11"/>
          <a:stretch>
            <a:fillRect/>
          </a:stretch>
        </p:blipFill>
        <p:spPr>
          <a:xfrm>
            <a:off x="16875569" y="9207315"/>
            <a:ext cx="330200" cy="403578"/>
          </a:xfrm>
          <a:prstGeom prst="rect">
            <a:avLst/>
          </a:prstGeom>
        </p:spPr>
      </p:pic>
      <p:pic>
        <p:nvPicPr>
          <p:cNvPr id="74" name="Image 73">
            <a:extLst>
              <a:ext uri="{FF2B5EF4-FFF2-40B4-BE49-F238E27FC236}">
                <a16:creationId xmlns:a16="http://schemas.microsoft.com/office/drawing/2014/main" id="{9C45391E-3AD4-F5EB-E642-EC9C708161DE}"/>
              </a:ext>
            </a:extLst>
          </p:cNvPr>
          <p:cNvPicPr>
            <a:picLocks noChangeAspect="1"/>
          </p:cNvPicPr>
          <p:nvPr/>
        </p:nvPicPr>
        <p:blipFill>
          <a:blip r:embed="rId11"/>
          <a:stretch>
            <a:fillRect/>
          </a:stretch>
        </p:blipFill>
        <p:spPr>
          <a:xfrm>
            <a:off x="10729474" y="9207315"/>
            <a:ext cx="330200" cy="403578"/>
          </a:xfrm>
          <a:prstGeom prst="rect">
            <a:avLst/>
          </a:prstGeom>
        </p:spPr>
      </p:pic>
    </p:spTree>
    <p:extLst>
      <p:ext uri="{BB962C8B-B14F-4D97-AF65-F5344CB8AC3E}">
        <p14:creationId xmlns:p14="http://schemas.microsoft.com/office/powerpoint/2010/main" val="384678330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La surface forestière française augmente d'année en année</a:t>
            </a:r>
          </a:p>
        </p:txBody>
      </p:sp>
      <p:sp>
        <p:nvSpPr>
          <p:cNvPr id="6" name="ZoneTexte 5">
            <a:extLst>
              <a:ext uri="{FF2B5EF4-FFF2-40B4-BE49-F238E27FC236}">
                <a16:creationId xmlns:a16="http://schemas.microsoft.com/office/drawing/2014/main" id="{B577113C-D64D-F317-711C-61EA0192ED1D}"/>
              </a:ext>
            </a:extLst>
          </p:cNvPr>
          <p:cNvSpPr txBox="1"/>
          <p:nvPr/>
        </p:nvSpPr>
        <p:spPr>
          <a:xfrm>
            <a:off x="15782162" y="2297258"/>
            <a:ext cx="7526852" cy="8846991"/>
          </a:xfrm>
          <a:prstGeom prst="roundRect">
            <a:avLst>
              <a:gd name="adj" fmla="val 8004"/>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Les principales raisons de cette forte progression sont attribuées principalement à la déprise agricole et au boisement des terres agricoles (e.g. pourtour méditerranéen), et dans une moindre mesure aux changements climatiques qui favorisent la croissance et la productivité des arbres (e.g. Bretagne). </a:t>
            </a:r>
          </a:p>
        </p:txBody>
      </p:sp>
      <p:cxnSp>
        <p:nvCxnSpPr>
          <p:cNvPr id="9" name="Connecteur droit avec flèche 8">
            <a:extLst>
              <a:ext uri="{FF2B5EF4-FFF2-40B4-BE49-F238E27FC236}">
                <a16:creationId xmlns:a16="http://schemas.microsoft.com/office/drawing/2014/main" id="{EF41B740-0056-D8B6-D3DC-BBCD23BEA50D}"/>
              </a:ext>
            </a:extLst>
          </p:cNvPr>
          <p:cNvCxnSpPr>
            <a:cxnSpLocks/>
          </p:cNvCxnSpPr>
          <p:nvPr/>
        </p:nvCxnSpPr>
        <p:spPr>
          <a:xfrm flipH="1">
            <a:off x="15348128" y="3048654"/>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C9FBC39E-C8CA-191E-03C4-1C5B87C1605D}"/>
              </a:ext>
            </a:extLst>
          </p:cNvPr>
          <p:cNvSpPr txBox="1"/>
          <p:nvPr/>
        </p:nvSpPr>
        <p:spPr>
          <a:xfrm>
            <a:off x="2117661" y="10855862"/>
            <a:ext cx="11688364" cy="1017844"/>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Évolution de la surface forestière en France</a:t>
            </a:r>
            <a:br>
              <a:rPr lang="fr-FR" sz="3600" b="1" dirty="0">
                <a:solidFill>
                  <a:srgbClr val="8D533E"/>
                </a:solidFill>
                <a:latin typeface="+mj-lt"/>
                <a:cs typeface="Arial" panose="020B0604020202020204" pitchFamily="34" charset="0"/>
              </a:rPr>
            </a:br>
            <a:r>
              <a:rPr lang="fr-FR" sz="2400" dirty="0">
                <a:solidFill>
                  <a:schemeClr val="bg1">
                    <a:lumMod val="65000"/>
                  </a:schemeClr>
                </a:solidFill>
                <a:latin typeface="+mj-lt"/>
                <a:cs typeface="Arial" panose="020B0604020202020204" pitchFamily="34" charset="0"/>
              </a:rPr>
              <a:t>(Inventaire forestier national – IGN – 2019-2023)</a:t>
            </a:r>
            <a:endParaRPr lang="fr-FR" sz="2400" dirty="0">
              <a:solidFill>
                <a:schemeClr val="bg1">
                  <a:lumMod val="65000"/>
                </a:schemeClr>
              </a:solidFill>
              <a:cs typeface="Arial" panose="020B0604020202020204" pitchFamily="34" charset="0"/>
            </a:endParaRPr>
          </a:p>
        </p:txBody>
      </p:sp>
      <p:pic>
        <p:nvPicPr>
          <p:cNvPr id="17" name="Image 16">
            <a:extLst>
              <a:ext uri="{FF2B5EF4-FFF2-40B4-BE49-F238E27FC236}">
                <a16:creationId xmlns:a16="http://schemas.microsoft.com/office/drawing/2014/main" id="{FD7EF9BE-B09C-15A4-ABAC-7D48FFECF687}"/>
              </a:ext>
            </a:extLst>
          </p:cNvPr>
          <p:cNvPicPr>
            <a:picLocks noChangeAspect="1"/>
          </p:cNvPicPr>
          <p:nvPr/>
        </p:nvPicPr>
        <p:blipFill>
          <a:blip r:embed="rId3"/>
          <a:stretch>
            <a:fillRect/>
          </a:stretch>
        </p:blipFill>
        <p:spPr>
          <a:xfrm>
            <a:off x="1433926" y="4229489"/>
            <a:ext cx="12261109" cy="5556535"/>
          </a:xfrm>
          <a:prstGeom prst="rect">
            <a:avLst/>
          </a:prstGeom>
        </p:spPr>
      </p:pic>
      <p:sp>
        <p:nvSpPr>
          <p:cNvPr id="19" name="ZoneTexte 18">
            <a:extLst>
              <a:ext uri="{FF2B5EF4-FFF2-40B4-BE49-F238E27FC236}">
                <a16:creationId xmlns:a16="http://schemas.microsoft.com/office/drawing/2014/main" id="{27082A12-F5BC-51AF-EFAA-6218A1738CAC}"/>
              </a:ext>
            </a:extLst>
          </p:cNvPr>
          <p:cNvSpPr txBox="1"/>
          <p:nvPr/>
        </p:nvSpPr>
        <p:spPr>
          <a:xfrm>
            <a:off x="416173" y="7112198"/>
            <a:ext cx="2599401" cy="2125839"/>
          </a:xfrm>
          <a:prstGeom prst="rect">
            <a:avLst/>
          </a:prstGeom>
          <a:noFill/>
        </p:spPr>
        <p:txBody>
          <a:bodyPr wrap="square" lIns="46800" tIns="46800" rIns="46800" bIns="46800" rtlCol="0">
            <a:spAutoFit/>
          </a:bodyPr>
          <a:lstStyle/>
          <a:p>
            <a:pPr algn="ctr">
              <a:defRPr sz="3200" b="1">
                <a:solidFill>
                  <a:srgbClr val="000000"/>
                </a:solidFill>
              </a:defRPr>
            </a:pPr>
            <a:r>
              <a:rPr lang="fr-FR" sz="2800" b="1" dirty="0">
                <a:solidFill>
                  <a:srgbClr val="8D533E"/>
                </a:solidFill>
                <a:cs typeface="Arial" panose="020B0604020202020204" pitchFamily="34" charset="0"/>
              </a:rPr>
              <a:t>entre</a:t>
            </a:r>
            <a:br>
              <a:rPr lang="fr-FR" sz="4800" b="1" dirty="0">
                <a:solidFill>
                  <a:srgbClr val="8D533E"/>
                </a:solidFill>
                <a:cs typeface="Arial" panose="020B0604020202020204" pitchFamily="34" charset="0"/>
              </a:rPr>
            </a:br>
            <a:r>
              <a:rPr lang="fr-FR" sz="4800" b="1" dirty="0">
                <a:solidFill>
                  <a:srgbClr val="8D533E"/>
                </a:solidFill>
                <a:cs typeface="Arial" panose="020B0604020202020204" pitchFamily="34" charset="0"/>
              </a:rPr>
              <a:t>8,9</a:t>
            </a:r>
            <a:r>
              <a:rPr lang="fr-FR" sz="2800" b="1" dirty="0">
                <a:solidFill>
                  <a:srgbClr val="8D533E"/>
                </a:solidFill>
                <a:cs typeface="Arial" panose="020B0604020202020204" pitchFamily="34" charset="0"/>
              </a:rPr>
              <a:t> et </a:t>
            </a:r>
            <a:r>
              <a:rPr lang="fr-FR" sz="4800" b="1" dirty="0">
                <a:solidFill>
                  <a:srgbClr val="8D533E"/>
                </a:solidFill>
                <a:cs typeface="Arial" panose="020B0604020202020204" pitchFamily="34" charset="0"/>
              </a:rPr>
              <a:t>9,5</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millions d'hectares</a:t>
            </a:r>
          </a:p>
        </p:txBody>
      </p:sp>
      <p:sp>
        <p:nvSpPr>
          <p:cNvPr id="21" name="ZoneTexte 20">
            <a:extLst>
              <a:ext uri="{FF2B5EF4-FFF2-40B4-BE49-F238E27FC236}">
                <a16:creationId xmlns:a16="http://schemas.microsoft.com/office/drawing/2014/main" id="{69C40169-D9F8-365F-5FC6-69045537A723}"/>
              </a:ext>
            </a:extLst>
          </p:cNvPr>
          <p:cNvSpPr txBox="1"/>
          <p:nvPr/>
        </p:nvSpPr>
        <p:spPr>
          <a:xfrm>
            <a:off x="4227880" y="6730214"/>
            <a:ext cx="2599401" cy="1694952"/>
          </a:xfrm>
          <a:prstGeom prst="rect">
            <a:avLst/>
          </a:prstGeom>
          <a:noFill/>
        </p:spPr>
        <p:txBody>
          <a:bodyPr wrap="square" lIns="46800" tIns="46800" rIns="46800" bIns="46800" rtlCol="0">
            <a:spAutoFit/>
          </a:bodyPr>
          <a:lstStyle/>
          <a:p>
            <a:pPr algn="ctr">
              <a:defRPr sz="3200" b="1">
                <a:solidFill>
                  <a:srgbClr val="000000"/>
                </a:solidFill>
              </a:defRPr>
            </a:pPr>
            <a:r>
              <a:rPr lang="fr-FR" sz="4800" b="1" dirty="0">
                <a:solidFill>
                  <a:srgbClr val="8D533E"/>
                </a:solidFill>
                <a:cs typeface="Arial" panose="020B0604020202020204" pitchFamily="34" charset="0"/>
              </a:rPr>
              <a:t>9,9</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millions d'hectares</a:t>
            </a:r>
          </a:p>
        </p:txBody>
      </p:sp>
      <p:sp>
        <p:nvSpPr>
          <p:cNvPr id="22" name="ZoneTexte 21">
            <a:extLst>
              <a:ext uri="{FF2B5EF4-FFF2-40B4-BE49-F238E27FC236}">
                <a16:creationId xmlns:a16="http://schemas.microsoft.com/office/drawing/2014/main" id="{93A0AF09-6A74-8ACD-23C8-AEAD7DDC23DF}"/>
              </a:ext>
            </a:extLst>
          </p:cNvPr>
          <p:cNvSpPr txBox="1"/>
          <p:nvPr/>
        </p:nvSpPr>
        <p:spPr>
          <a:xfrm>
            <a:off x="8699361" y="4345923"/>
            <a:ext cx="2599401" cy="1694952"/>
          </a:xfrm>
          <a:prstGeom prst="rect">
            <a:avLst/>
          </a:prstGeom>
          <a:noFill/>
        </p:spPr>
        <p:txBody>
          <a:bodyPr wrap="square" lIns="46800" tIns="46800" rIns="46800" bIns="46800" rtlCol="0">
            <a:spAutoFit/>
          </a:bodyPr>
          <a:lstStyle/>
          <a:p>
            <a:pPr algn="ctr">
              <a:defRPr sz="3200" b="1">
                <a:solidFill>
                  <a:srgbClr val="000000"/>
                </a:solidFill>
              </a:defRPr>
            </a:pPr>
            <a:r>
              <a:rPr lang="fr-FR" sz="4800" b="1" dirty="0">
                <a:solidFill>
                  <a:srgbClr val="8D533E"/>
                </a:solidFill>
                <a:cs typeface="Arial" panose="020B0604020202020204" pitchFamily="34" charset="0"/>
              </a:rPr>
              <a:t>14,1</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millions d'hectares</a:t>
            </a:r>
          </a:p>
        </p:txBody>
      </p:sp>
      <p:sp>
        <p:nvSpPr>
          <p:cNvPr id="23" name="ZoneTexte 22">
            <a:extLst>
              <a:ext uri="{FF2B5EF4-FFF2-40B4-BE49-F238E27FC236}">
                <a16:creationId xmlns:a16="http://schemas.microsoft.com/office/drawing/2014/main" id="{2C16EC96-C17E-B7F8-D0F5-0D89482E4945}"/>
              </a:ext>
            </a:extLst>
          </p:cNvPr>
          <p:cNvSpPr txBox="1"/>
          <p:nvPr/>
        </p:nvSpPr>
        <p:spPr>
          <a:xfrm>
            <a:off x="10559260" y="3195965"/>
            <a:ext cx="2599401" cy="1694952"/>
          </a:xfrm>
          <a:prstGeom prst="rect">
            <a:avLst/>
          </a:prstGeom>
          <a:noFill/>
        </p:spPr>
        <p:txBody>
          <a:bodyPr wrap="square" lIns="46800" tIns="46800" rIns="46800" bIns="46800" rtlCol="0">
            <a:spAutoFit/>
          </a:bodyPr>
          <a:lstStyle/>
          <a:p>
            <a:pPr algn="ctr">
              <a:defRPr sz="3200" b="1">
                <a:solidFill>
                  <a:srgbClr val="000000"/>
                </a:solidFill>
              </a:defRPr>
            </a:pPr>
            <a:r>
              <a:rPr lang="fr-FR" sz="4800" b="1" dirty="0">
                <a:solidFill>
                  <a:srgbClr val="8D533E"/>
                </a:solidFill>
                <a:cs typeface="Arial" panose="020B0604020202020204" pitchFamily="34" charset="0"/>
              </a:rPr>
              <a:t>16,2</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millions d'hectares</a:t>
            </a:r>
          </a:p>
        </p:txBody>
      </p:sp>
      <p:sp>
        <p:nvSpPr>
          <p:cNvPr id="24" name="ZoneTexte 23">
            <a:extLst>
              <a:ext uri="{FF2B5EF4-FFF2-40B4-BE49-F238E27FC236}">
                <a16:creationId xmlns:a16="http://schemas.microsoft.com/office/drawing/2014/main" id="{DF146448-37FA-2A41-ECDF-EB4EAEDE5E67}"/>
              </a:ext>
            </a:extLst>
          </p:cNvPr>
          <p:cNvSpPr txBox="1"/>
          <p:nvPr/>
        </p:nvSpPr>
        <p:spPr>
          <a:xfrm>
            <a:off x="12506325" y="2433559"/>
            <a:ext cx="2599401" cy="1694952"/>
          </a:xfrm>
          <a:prstGeom prst="rect">
            <a:avLst/>
          </a:prstGeom>
          <a:noFill/>
        </p:spPr>
        <p:txBody>
          <a:bodyPr wrap="square" lIns="46800" tIns="46800" rIns="46800" bIns="46800" rtlCol="0">
            <a:spAutoFit/>
          </a:bodyPr>
          <a:lstStyle/>
          <a:p>
            <a:pPr algn="ctr">
              <a:defRPr sz="3200" b="1">
                <a:solidFill>
                  <a:srgbClr val="000000"/>
                </a:solidFill>
              </a:defRPr>
            </a:pPr>
            <a:r>
              <a:rPr lang="fr-FR" sz="4800" b="1" dirty="0">
                <a:solidFill>
                  <a:srgbClr val="8D533E"/>
                </a:solidFill>
                <a:cs typeface="Arial" panose="020B0604020202020204" pitchFamily="34" charset="0"/>
              </a:rPr>
              <a:t>17,5</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millions d'hectares</a:t>
            </a:r>
          </a:p>
        </p:txBody>
      </p:sp>
      <p:sp>
        <p:nvSpPr>
          <p:cNvPr id="29" name="ZoneTexte 28">
            <a:extLst>
              <a:ext uri="{FF2B5EF4-FFF2-40B4-BE49-F238E27FC236}">
                <a16:creationId xmlns:a16="http://schemas.microsoft.com/office/drawing/2014/main" id="{0CBE62F3-6F77-25E0-DE40-E1DEF925A027}"/>
              </a:ext>
            </a:extLst>
          </p:cNvPr>
          <p:cNvSpPr txBox="1"/>
          <p:nvPr/>
        </p:nvSpPr>
        <p:spPr>
          <a:xfrm>
            <a:off x="1196501" y="9946377"/>
            <a:ext cx="811057" cy="525401"/>
          </a:xfrm>
          <a:prstGeom prst="rect">
            <a:avLst/>
          </a:prstGeom>
          <a:noFill/>
        </p:spPr>
        <p:txBody>
          <a:bodyPr wrap="none" lIns="46800" tIns="46800" rIns="46800" bIns="46800" rtlCol="0">
            <a:spAutoFit/>
          </a:bodyPr>
          <a:lstStyle/>
          <a:p>
            <a:pPr algn="ctr"/>
            <a:r>
              <a:rPr lang="fr-FR" sz="2800" b="1" dirty="0">
                <a:solidFill>
                  <a:srgbClr val="2B7758"/>
                </a:solidFill>
                <a:latin typeface="+mj-lt"/>
              </a:rPr>
              <a:t>1830</a:t>
            </a:r>
          </a:p>
        </p:txBody>
      </p:sp>
      <p:sp>
        <p:nvSpPr>
          <p:cNvPr id="32" name="ZoneTexte 31">
            <a:extLst>
              <a:ext uri="{FF2B5EF4-FFF2-40B4-BE49-F238E27FC236}">
                <a16:creationId xmlns:a16="http://schemas.microsoft.com/office/drawing/2014/main" id="{AFAB9894-3591-60B5-627E-F4F7BB8F8DA8}"/>
              </a:ext>
            </a:extLst>
          </p:cNvPr>
          <p:cNvSpPr txBox="1"/>
          <p:nvPr/>
        </p:nvSpPr>
        <p:spPr>
          <a:xfrm>
            <a:off x="5376152" y="9340799"/>
            <a:ext cx="811057" cy="525401"/>
          </a:xfrm>
          <a:prstGeom prst="rect">
            <a:avLst/>
          </a:prstGeom>
          <a:noFill/>
        </p:spPr>
        <p:txBody>
          <a:bodyPr wrap="none" lIns="46800" tIns="46800" rIns="46800" bIns="46800" rtlCol="0">
            <a:spAutoFit/>
          </a:bodyPr>
          <a:lstStyle/>
          <a:p>
            <a:pPr algn="ctr"/>
            <a:r>
              <a:rPr lang="fr-FR" sz="2800" b="1" dirty="0">
                <a:solidFill>
                  <a:srgbClr val="2B7758"/>
                </a:solidFill>
                <a:latin typeface="+mj-lt"/>
              </a:rPr>
              <a:t>1908</a:t>
            </a:r>
          </a:p>
        </p:txBody>
      </p:sp>
      <p:sp>
        <p:nvSpPr>
          <p:cNvPr id="33" name="ZoneTexte 32">
            <a:extLst>
              <a:ext uri="{FF2B5EF4-FFF2-40B4-BE49-F238E27FC236}">
                <a16:creationId xmlns:a16="http://schemas.microsoft.com/office/drawing/2014/main" id="{960BF298-6F47-5F95-0F28-1D1B628D4845}"/>
              </a:ext>
            </a:extLst>
          </p:cNvPr>
          <p:cNvSpPr txBox="1"/>
          <p:nvPr/>
        </p:nvSpPr>
        <p:spPr>
          <a:xfrm>
            <a:off x="10157739" y="6864396"/>
            <a:ext cx="803042" cy="525401"/>
          </a:xfrm>
          <a:prstGeom prst="rect">
            <a:avLst/>
          </a:prstGeom>
          <a:noFill/>
        </p:spPr>
        <p:txBody>
          <a:bodyPr wrap="none" lIns="46800" tIns="46800" rIns="46800" bIns="46800" rtlCol="0">
            <a:spAutoFit/>
          </a:bodyPr>
          <a:lstStyle/>
          <a:p>
            <a:pPr algn="ctr"/>
            <a:r>
              <a:rPr lang="fr-FR" sz="2800" b="1" dirty="0">
                <a:solidFill>
                  <a:srgbClr val="2B7758"/>
                </a:solidFill>
                <a:latin typeface="+mj-lt"/>
              </a:rPr>
              <a:t>1985</a:t>
            </a:r>
          </a:p>
        </p:txBody>
      </p:sp>
      <p:sp>
        <p:nvSpPr>
          <p:cNvPr id="34" name="ZoneTexte 33">
            <a:extLst>
              <a:ext uri="{FF2B5EF4-FFF2-40B4-BE49-F238E27FC236}">
                <a16:creationId xmlns:a16="http://schemas.microsoft.com/office/drawing/2014/main" id="{FBAAA769-E893-B3AB-6133-1CABB5A3BC6F}"/>
              </a:ext>
            </a:extLst>
          </p:cNvPr>
          <p:cNvSpPr txBox="1"/>
          <p:nvPr/>
        </p:nvSpPr>
        <p:spPr>
          <a:xfrm>
            <a:off x="12310905" y="5661740"/>
            <a:ext cx="822277" cy="525401"/>
          </a:xfrm>
          <a:prstGeom prst="rect">
            <a:avLst/>
          </a:prstGeom>
          <a:noFill/>
        </p:spPr>
        <p:txBody>
          <a:bodyPr wrap="none" lIns="46800" tIns="46800" rIns="46800" bIns="46800" rtlCol="0">
            <a:spAutoFit/>
          </a:bodyPr>
          <a:lstStyle/>
          <a:p>
            <a:pPr algn="ctr"/>
            <a:r>
              <a:rPr lang="fr-FR" sz="2800" b="1" dirty="0">
                <a:solidFill>
                  <a:srgbClr val="2B7758"/>
                </a:solidFill>
                <a:latin typeface="+mj-lt"/>
              </a:rPr>
              <a:t>2010</a:t>
            </a:r>
          </a:p>
        </p:txBody>
      </p:sp>
      <p:sp>
        <p:nvSpPr>
          <p:cNvPr id="35" name="ZoneTexte 34">
            <a:extLst>
              <a:ext uri="{FF2B5EF4-FFF2-40B4-BE49-F238E27FC236}">
                <a16:creationId xmlns:a16="http://schemas.microsoft.com/office/drawing/2014/main" id="{A8A38BF2-D8C3-D8A3-8CC9-F8B2434878F3}"/>
              </a:ext>
            </a:extLst>
          </p:cNvPr>
          <p:cNvSpPr txBox="1"/>
          <p:nvPr/>
        </p:nvSpPr>
        <p:spPr>
          <a:xfrm>
            <a:off x="13129155" y="4940494"/>
            <a:ext cx="879987" cy="525401"/>
          </a:xfrm>
          <a:prstGeom prst="rect">
            <a:avLst/>
          </a:prstGeom>
          <a:noFill/>
        </p:spPr>
        <p:txBody>
          <a:bodyPr wrap="none" lIns="46800" tIns="46800" rIns="46800" bIns="46800" rtlCol="0">
            <a:spAutoFit/>
          </a:bodyPr>
          <a:lstStyle/>
          <a:p>
            <a:pPr algn="ctr"/>
            <a:r>
              <a:rPr lang="fr-FR" sz="2800" b="1" dirty="0">
                <a:solidFill>
                  <a:srgbClr val="2B7758"/>
                </a:solidFill>
                <a:latin typeface="+mj-lt"/>
              </a:rPr>
              <a:t>2023</a:t>
            </a:r>
          </a:p>
        </p:txBody>
      </p:sp>
    </p:spTree>
    <p:extLst>
      <p:ext uri="{BB962C8B-B14F-4D97-AF65-F5344CB8AC3E}">
        <p14:creationId xmlns:p14="http://schemas.microsoft.com/office/powerpoint/2010/main" val="1575501746"/>
      </p:ext>
    </p:extLst>
  </p:cSld>
  <p:clrMapOvr>
    <a:masterClrMapping/>
  </p:clrMapOvr>
  <p:transition spd="med"/>
</p:sld>
</file>

<file path=ppt/theme/theme1.xml><?xml version="1.0" encoding="utf-8"?>
<a:theme xmlns:a="http://schemas.openxmlformats.org/drawingml/2006/main" name="Thème Office">
  <a:themeElements>
    <a:clrScheme name="Lien hypertext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B7758"/>
      </a:hlink>
      <a:folHlink>
        <a:srgbClr val="ED7D31"/>
      </a:folHlink>
    </a:clrScheme>
    <a:fontScheme name="Marianne">
      <a:majorFont>
        <a:latin typeface="Barlow"/>
        <a:ea typeface="Helvetica Neue"/>
        <a:cs typeface="Helvetica Neue"/>
      </a:majorFont>
      <a:minorFont>
        <a:latin typeface="Marianne"/>
        <a:ea typeface="Helvetica"/>
        <a:cs typeface="Helvetica"/>
      </a:minorFont>
    </a:fontScheme>
    <a:fmtScheme name="Incrustatio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6800" tIns="46800" rIns="46800" bIns="4680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6021</Words>
  <Application>Microsoft Office PowerPoint</Application>
  <PresentationFormat>Personnalisé</PresentationFormat>
  <Paragraphs>531</Paragraphs>
  <Slides>40</Slides>
  <Notes>15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40</vt:i4>
      </vt:variant>
    </vt:vector>
  </HeadingPairs>
  <TitlesOfParts>
    <vt:vector size="47" baseType="lpstr">
      <vt:lpstr>Arial</vt:lpstr>
      <vt:lpstr>Times New Roman</vt:lpstr>
      <vt:lpstr>Barlow</vt:lpstr>
      <vt:lpstr>Marianne ExtraBold</vt:lpstr>
      <vt:lpstr>Marianne</vt:lpstr>
      <vt:lpstr>Webdings</vt:lpstr>
      <vt:lpstr>Thème Office</vt:lpstr>
      <vt:lpstr>FORÊTS</vt:lpstr>
      <vt:lpstr>SOMMAIRE</vt:lpstr>
      <vt:lpstr>GLOSSAIRE / FORÊTS</vt:lpstr>
      <vt:lpstr>Présentation de l'écosystème : définitions et chiffres-clés</vt:lpstr>
      <vt:lpstr>Définition des forêts par la FAO</vt:lpstr>
      <vt:lpstr>Les forêts dans le monde</vt:lpstr>
      <vt:lpstr>La surface forestière globale diminue d'année en année</vt:lpstr>
      <vt:lpstr>Les forêts en France</vt:lpstr>
      <vt:lpstr>La surface forestière française augmente d'année en année</vt:lpstr>
      <vt:lpstr>Stocks et formes de carbone organique</vt:lpstr>
      <vt:lpstr>Bilan de C forestier : différents stocks</vt:lpstr>
      <vt:lpstr>Évolutions récentes des stocks de C dans les différents  biomes forestiers</vt:lpstr>
      <vt:lpstr>Stocks de carbone organique des forêts</vt:lpstr>
      <vt:lpstr>Différentes formes de carbone organique dans les sols</vt:lpstr>
      <vt:lpstr>Distribution verticale du carbone organique dans les forêts</vt:lpstr>
      <vt:lpstr>FLUX DU CARBONE ORGANIQUE</vt:lpstr>
      <vt:lpstr>Schéma général des flux de carbone dans les forêts</vt:lpstr>
      <vt:lpstr>Schéma général des flux de carbone dans les forêts</vt:lpstr>
      <vt:lpstr>Schéma général des flux de carbone dans les forêts</vt:lpstr>
      <vt:lpstr>Mécanismes de stabilisation des matières organiques  dans les sols</vt:lpstr>
      <vt:lpstr>Schéma général des flux de carbone dans les forêts :  schéma synthétique</vt:lpstr>
      <vt:lpstr>Schéma général des flux de carbone dans les forêts :  schéma synthétique</vt:lpstr>
      <vt:lpstr>Des flux différents selon les biomes forestiers</vt:lpstr>
      <vt:lpstr>Dynamique du carbone DANS LES FORÊTS ET CHANGEMENTS GLOBAUX</vt:lpstr>
      <vt:lpstr>Une dynamique du C différente selon les biomes</vt:lpstr>
      <vt:lpstr>Temps moyen de résidence du carbone dans les forêts</vt:lpstr>
      <vt:lpstr>Dynamique de stockage de C dans les forêts matures</vt:lpstr>
      <vt:lpstr>Effets anthropiques sur les écosystèmes forestiers</vt:lpstr>
      <vt:lpstr>Effets du changement climatique sur les écosystèmes forestiers</vt:lpstr>
      <vt:lpstr>Leviers d'action pour STOCKER LE carbone DANS LES FORÊTS</vt:lpstr>
      <vt:lpstr>Les forêts dans la SNBC (Stratégie Nationale Bas Carbone)</vt:lpstr>
      <vt:lpstr>Des pratiques stockantes pour les forêts ?</vt:lpstr>
      <vt:lpstr>Les sols forestiers peuvent contribuer à l'atténuation du changement climatique grâce à une gestion ciblée permettant une augmentation des stocks de carbone dans le sol </vt:lpstr>
      <vt:lpstr>Plantation versus regénération naturelle d'une même essence</vt:lpstr>
      <vt:lpstr>Le stockage de carbone dans les forêts n'est pas une simple question d'ordre biophysique ! </vt:lpstr>
      <vt:lpstr>Conclusions</vt:lpstr>
      <vt:lpstr>Points essentiels à retenir</vt:lpstr>
      <vt:lpstr>Points essentiels à retenir</vt:lpstr>
      <vt:lpstr>SOURCES / FORÊTS</vt:lpstr>
      <vt:lpstr>SOURCES / FORÊTS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2025-05-19T17:19:43Z</dcterms:modified>
</cp:coreProperties>
</file>