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omments/modernComment_107_0.xml" ContentType="application/vnd.ms-powerpoint.comments+xml"/>
  <Override PartName="/ppt/comments/modernComment_109_0.xml" ContentType="application/vnd.ms-powerpoint.comments+xml"/>
  <Override PartName="/ppt/comments/modernComment_10E_0.xml" ContentType="application/vnd.ms-powerpoint.comments+xml"/>
  <Override PartName="/ppt/comments/modernComment_10F_0.xml" ContentType="application/vnd.ms-powerpoint.comments+xml"/>
  <Override PartName="/ppt/comments/modernComment_11C_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DEF5AA-069E-7351-C569-E594218D63DC}" name="Lindsay Higgins" initials="LH" userId="Lindsay Higgin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Marianne"/>
          <a:ea typeface="Marianne"/>
          <a:cs typeface="Mariann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
          <a:latin typeface="Marianne"/>
          <a:ea typeface="Marianne"/>
          <a:cs typeface="Mariann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Marianne"/>
          <a:ea typeface="Marianne"/>
          <a:cs typeface="Mariann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Marianne"/>
          <a:ea typeface="Marianne"/>
          <a:cs typeface="Mariann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
          <a:latin typeface="Marianne"/>
          <a:ea typeface="Marianne"/>
          <a:cs typeface="Mariann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Marianne"/>
          <a:ea typeface="Marianne"/>
          <a:cs typeface="Mariann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Marianne"/>
          <a:ea typeface="Marianne"/>
          <a:cs typeface="Mariann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Marianne"/>
          <a:ea typeface="Marianne"/>
          <a:cs typeface="Mariann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Marianne"/>
          <a:ea typeface="Marianne"/>
          <a:cs typeface="Mariann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Marianne"/>
          <a:ea typeface="Marianne"/>
          <a:cs typeface="Marianne"/>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Marianne"/>
          <a:ea typeface="Marianne"/>
          <a:cs typeface="Marianne"/>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Marianne"/>
          <a:ea typeface="Marianne"/>
          <a:cs typeface="Marianne"/>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Marianne"/>
          <a:ea typeface="Marianne"/>
          <a:cs typeface="Mariann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79"/>
    <p:restoredTop sz="94679"/>
  </p:normalViewPr>
  <p:slideViewPr>
    <p:cSldViewPr snapToGrid="0">
      <p:cViewPr varScale="1">
        <p:scale>
          <a:sx n="27" d="100"/>
          <a:sy n="27" d="100"/>
        </p:scale>
        <p:origin x="71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plotArea>
      <c:layout>
        <c:manualLayout>
          <c:layoutTarget val="inner"/>
          <c:xMode val="edge"/>
          <c:yMode val="edge"/>
          <c:x val="3.9405700000000002E-2"/>
          <c:y val="3.3670600000000002E-2"/>
          <c:w val="0.95559400000000005"/>
          <c:h val="0.94541200000000003"/>
        </c:manualLayout>
      </c:layout>
      <c:barChart>
        <c:barDir val="bar"/>
        <c:grouping val="clustered"/>
        <c:varyColors val="0"/>
        <c:ser>
          <c:idx val="0"/>
          <c:order val="0"/>
          <c:tx>
            <c:strRef>
              <c:f>Sheet1!$B$1</c:f>
              <c:strCache>
                <c:ptCount val="1"/>
                <c:pt idx="0">
                  <c:v>5</c:v>
                </c:pt>
              </c:strCache>
            </c:strRef>
          </c:tx>
          <c:spPr>
            <a:solidFill>
              <a:schemeClr val="accent6"/>
            </a:solidFill>
            <a:ln w="12700" cap="flat">
              <a:noFill/>
              <a:miter lim="400000"/>
            </a:ln>
            <a:effectLst/>
          </c:spPr>
          <c:invertIfNegative val="0"/>
          <c:cat>
            <c:strRef>
              <c:f>Sheet1!$A$2:$A$2</c:f>
              <c:strCache>
                <c:ptCount val="1"/>
                <c:pt idx="0">
                  <c:v>Série 1</c:v>
                </c:pt>
              </c:strCache>
            </c:strRef>
          </c:cat>
          <c:val>
            <c:numRef>
              <c:f>Sheet1!$B$2:$B$2</c:f>
              <c:numCache>
                <c:formatCode>General</c:formatCode>
                <c:ptCount val="1"/>
                <c:pt idx="0">
                  <c:v>1900</c:v>
                </c:pt>
              </c:numCache>
            </c:numRef>
          </c:val>
          <c:extLst>
            <c:ext xmlns:c16="http://schemas.microsoft.com/office/drawing/2014/chart" uri="{C3380CC4-5D6E-409C-BE32-E72D297353CC}">
              <c16:uniqueId val="{00000000-1FAE-C743-BCED-714FD8316B5C}"/>
            </c:ext>
          </c:extLst>
        </c:ser>
        <c:ser>
          <c:idx val="1"/>
          <c:order val="1"/>
          <c:tx>
            <c:strRef>
              <c:f>Sheet1!$C$1</c:f>
              <c:strCache>
                <c:ptCount val="1"/>
                <c:pt idx="0">
                  <c:v>4</c:v>
                </c:pt>
              </c:strCache>
            </c:strRef>
          </c:tx>
          <c:spPr>
            <a:solidFill>
              <a:srgbClr val="FFD966"/>
            </a:solidFill>
            <a:ln w="12700" cap="flat">
              <a:noFill/>
              <a:miter lim="400000"/>
            </a:ln>
            <a:effectLst/>
          </c:spPr>
          <c:invertIfNegative val="0"/>
          <c:cat>
            <c:strRef>
              <c:f>Sheet1!$A$2:$A$2</c:f>
              <c:strCache>
                <c:ptCount val="1"/>
                <c:pt idx="0">
                  <c:v>Série 1</c:v>
                </c:pt>
              </c:strCache>
            </c:strRef>
          </c:cat>
          <c:val>
            <c:numRef>
              <c:f>Sheet1!$C$2:$C$2</c:f>
              <c:numCache>
                <c:formatCode>General</c:formatCode>
                <c:ptCount val="1"/>
                <c:pt idx="0">
                  <c:v>1200</c:v>
                </c:pt>
              </c:numCache>
            </c:numRef>
          </c:val>
          <c:extLst>
            <c:ext xmlns:c16="http://schemas.microsoft.com/office/drawing/2014/chart" uri="{C3380CC4-5D6E-409C-BE32-E72D297353CC}">
              <c16:uniqueId val="{00000001-1FAE-C743-BCED-714FD8316B5C}"/>
            </c:ext>
          </c:extLst>
        </c:ser>
        <c:ser>
          <c:idx val="2"/>
          <c:order val="2"/>
          <c:tx>
            <c:strRef>
              <c:f>Sheet1!$D$1</c:f>
              <c:strCache>
                <c:ptCount val="1"/>
                <c:pt idx="0">
                  <c:v>3</c:v>
                </c:pt>
              </c:strCache>
            </c:strRef>
          </c:tx>
          <c:spPr>
            <a:solidFill>
              <a:srgbClr val="D9D9D9"/>
            </a:solidFill>
            <a:ln w="12700" cap="flat">
              <a:noFill/>
              <a:miter lim="400000"/>
            </a:ln>
            <a:effectLst/>
          </c:spPr>
          <c:invertIfNegative val="0"/>
          <c:cat>
            <c:strRef>
              <c:f>Sheet1!$A$2:$A$2</c:f>
              <c:strCache>
                <c:ptCount val="1"/>
                <c:pt idx="0">
                  <c:v>Série 1</c:v>
                </c:pt>
              </c:strCache>
            </c:strRef>
          </c:cat>
          <c:val>
            <c:numRef>
              <c:f>Sheet1!$D$2:$D$2</c:f>
              <c:numCache>
                <c:formatCode>General</c:formatCode>
                <c:ptCount val="1"/>
                <c:pt idx="0">
                  <c:v>787</c:v>
                </c:pt>
              </c:numCache>
            </c:numRef>
          </c:val>
          <c:extLst>
            <c:ext xmlns:c16="http://schemas.microsoft.com/office/drawing/2014/chart" uri="{C3380CC4-5D6E-409C-BE32-E72D297353CC}">
              <c16:uniqueId val="{00000002-1FAE-C743-BCED-714FD8316B5C}"/>
            </c:ext>
          </c:extLst>
        </c:ser>
        <c:ser>
          <c:idx val="3"/>
          <c:order val="3"/>
          <c:tx>
            <c:strRef>
              <c:f>Sheet1!$E$1</c:f>
              <c:strCache>
                <c:ptCount val="1"/>
                <c:pt idx="0">
                  <c:v>2</c:v>
                </c:pt>
              </c:strCache>
            </c:strRef>
          </c:tx>
          <c:spPr>
            <a:solidFill>
              <a:srgbClr val="F8CBAD"/>
            </a:solidFill>
            <a:ln w="12700" cap="flat">
              <a:noFill/>
              <a:miter lim="400000"/>
            </a:ln>
            <a:effectLst/>
          </c:spPr>
          <c:invertIfNegative val="0"/>
          <c:cat>
            <c:strRef>
              <c:f>Sheet1!$A$2:$A$2</c:f>
              <c:strCache>
                <c:ptCount val="1"/>
                <c:pt idx="0">
                  <c:v>Série 1</c:v>
                </c:pt>
              </c:strCache>
            </c:strRef>
          </c:cat>
          <c:val>
            <c:numRef>
              <c:f>Sheet1!$E$2:$E$2</c:f>
              <c:numCache>
                <c:formatCode>General</c:formatCode>
                <c:ptCount val="1"/>
                <c:pt idx="0">
                  <c:v>771</c:v>
                </c:pt>
              </c:numCache>
            </c:numRef>
          </c:val>
          <c:extLst>
            <c:ext xmlns:c16="http://schemas.microsoft.com/office/drawing/2014/chart" uri="{C3380CC4-5D6E-409C-BE32-E72D297353CC}">
              <c16:uniqueId val="{00000003-1FAE-C743-BCED-714FD8316B5C}"/>
            </c:ext>
          </c:extLst>
        </c:ser>
        <c:ser>
          <c:idx val="4"/>
          <c:order val="4"/>
          <c:tx>
            <c:strRef>
              <c:f>Sheet1!$F$1</c:f>
              <c:strCache>
                <c:ptCount val="1"/>
                <c:pt idx="0">
                  <c:v>1</c:v>
                </c:pt>
              </c:strCache>
            </c:strRef>
          </c:tx>
          <c:spPr>
            <a:solidFill>
              <a:srgbClr val="BDA696"/>
            </a:solidFill>
            <a:ln w="12700" cap="flat">
              <a:noFill/>
              <a:miter lim="400000"/>
            </a:ln>
            <a:effectLst/>
          </c:spPr>
          <c:invertIfNegative val="0"/>
          <c:cat>
            <c:strRef>
              <c:f>Sheet1!$A$2:$A$2</c:f>
              <c:strCache>
                <c:ptCount val="1"/>
                <c:pt idx="0">
                  <c:v>Série 1</c:v>
                </c:pt>
              </c:strCache>
            </c:strRef>
          </c:cat>
          <c:val>
            <c:numRef>
              <c:f>Sheet1!$F$2:$F$2</c:f>
              <c:numCache>
                <c:formatCode>General</c:formatCode>
                <c:ptCount val="1"/>
                <c:pt idx="0">
                  <c:v>416</c:v>
                </c:pt>
              </c:numCache>
            </c:numRef>
          </c:val>
          <c:extLst>
            <c:ext xmlns:c16="http://schemas.microsoft.com/office/drawing/2014/chart" uri="{C3380CC4-5D6E-409C-BE32-E72D297353CC}">
              <c16:uniqueId val="{00000004-1FAE-C743-BCED-714FD8316B5C}"/>
            </c:ext>
          </c:extLst>
        </c:ser>
        <c:dLbls>
          <c:showLegendKey val="0"/>
          <c:showVal val="0"/>
          <c:showCatName val="0"/>
          <c:showSerName val="0"/>
          <c:showPercent val="0"/>
          <c:showBubbleSize val="0"/>
        </c:dLbls>
        <c:gapWidth val="0"/>
        <c:overlap val="-20"/>
        <c:axId val="2094734552"/>
        <c:axId val="2094734553"/>
      </c:barChart>
      <c:catAx>
        <c:axId val="2094734552"/>
        <c:scaling>
          <c:orientation val="maxMin"/>
        </c:scaling>
        <c:delete val="0"/>
        <c:axPos val="l"/>
        <c:numFmt formatCode="General"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Marianne"/>
              </a:defRPr>
            </a:pPr>
            <a:endParaRPr lang="fr-FR"/>
          </a:p>
        </c:txPr>
        <c:crossAx val="2094734553"/>
        <c:crosses val="autoZero"/>
        <c:auto val="1"/>
        <c:lblAlgn val="ctr"/>
        <c:lblOffset val="100"/>
        <c:noMultiLvlLbl val="1"/>
      </c:catAx>
      <c:valAx>
        <c:axId val="2094734553"/>
        <c:scaling>
          <c:orientation val="minMax"/>
        </c:scaling>
        <c:delete val="0"/>
        <c:axPos val="t"/>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Marianne"/>
              </a:defRPr>
            </a:pPr>
            <a:endParaRPr lang="fr-FR"/>
          </a:p>
        </c:txPr>
        <c:crossAx val="2094734552"/>
        <c:crosses val="autoZero"/>
        <c:crossBetween val="between"/>
        <c:majorUnit val="500"/>
        <c:minorUnit val="2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plotArea>
      <c:layout>
        <c:manualLayout>
          <c:layoutTarget val="inner"/>
          <c:xMode val="edge"/>
          <c:yMode val="edge"/>
          <c:x val="1.1615500000000001E-2"/>
          <c:y val="5.0995499999999999E-2"/>
          <c:w val="0.98338400000000004"/>
          <c:h val="0.92375600000000002"/>
        </c:manualLayout>
      </c:layout>
      <c:barChart>
        <c:barDir val="bar"/>
        <c:grouping val="clustered"/>
        <c:varyColors val="0"/>
        <c:ser>
          <c:idx val="0"/>
          <c:order val="0"/>
          <c:tx>
            <c:strRef>
              <c:f>Sheet1!$B$1</c:f>
              <c:strCache>
                <c:ptCount val="1"/>
                <c:pt idx="0">
                  <c:v>Série 1</c:v>
                </c:pt>
              </c:strCache>
            </c:strRef>
          </c:tx>
          <c:spPr>
            <a:solidFill>
              <a:srgbClr val="2B7758"/>
            </a:solidFill>
            <a:ln w="12700" cap="flat">
              <a:noFill/>
              <a:miter lim="400000"/>
            </a:ln>
            <a:effectLst/>
          </c:spPr>
          <c:invertIfNegative val="0"/>
          <c:cat>
            <c:strRef>
              <c:f>Sheet1!$A$2:$A$4</c:f>
              <c:strCache>
                <c:ptCount val="3"/>
                <c:pt idx="0">
                  <c:v>Agriculture</c:v>
                </c:pt>
                <c:pt idx="1">
                  <c:v>Terres cultivées</c:v>
                </c:pt>
                <c:pt idx="2">
                  <c:v>Prairies temporaires</c:v>
                </c:pt>
              </c:strCache>
            </c:strRef>
          </c:cat>
          <c:val>
            <c:numRef>
              <c:f>Sheet1!$B$2:$B$4</c:f>
              <c:numCache>
                <c:formatCode>General</c:formatCode>
                <c:ptCount val="3"/>
                <c:pt idx="0">
                  <c:v>4818</c:v>
                </c:pt>
                <c:pt idx="1">
                  <c:v>1580</c:v>
                </c:pt>
                <c:pt idx="2">
                  <c:v>144</c:v>
                </c:pt>
              </c:numCache>
            </c:numRef>
          </c:val>
          <c:extLst>
            <c:ext xmlns:c16="http://schemas.microsoft.com/office/drawing/2014/chart" uri="{C3380CC4-5D6E-409C-BE32-E72D297353CC}">
              <c16:uniqueId val="{00000000-3179-F742-9603-449ABB3BF8CD}"/>
            </c:ext>
          </c:extLst>
        </c:ser>
        <c:dLbls>
          <c:showLegendKey val="0"/>
          <c:showVal val="0"/>
          <c:showCatName val="0"/>
          <c:showSerName val="0"/>
          <c:showPercent val="0"/>
          <c:showBubbleSize val="0"/>
        </c:dLbls>
        <c:gapWidth val="500"/>
        <c:axId val="2094734552"/>
        <c:axId val="2094734553"/>
      </c:barChart>
      <c:catAx>
        <c:axId val="2094734552"/>
        <c:scaling>
          <c:orientation val="maxMin"/>
        </c:scaling>
        <c:delete val="0"/>
        <c:axPos val="l"/>
        <c:numFmt formatCode="General"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Marianne"/>
              </a:defRPr>
            </a:pPr>
            <a:endParaRPr lang="fr-FR"/>
          </a:p>
        </c:txPr>
        <c:crossAx val="2094734553"/>
        <c:crosses val="autoZero"/>
        <c:auto val="1"/>
        <c:lblAlgn val="ctr"/>
        <c:lblOffset val="100"/>
        <c:noMultiLvlLbl val="1"/>
      </c:catAx>
      <c:valAx>
        <c:axId val="2094734553"/>
        <c:scaling>
          <c:orientation val="minMax"/>
        </c:scaling>
        <c:delete val="0"/>
        <c:axPos val="t"/>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Marianne"/>
              </a:defRPr>
            </a:pPr>
            <a:endParaRPr lang="fr-FR"/>
          </a:p>
        </c:txPr>
        <c:crossAx val="2094734552"/>
        <c:crosses val="autoZero"/>
        <c:crossBetween val="between"/>
        <c:majorUnit val="1250"/>
        <c:minorUnit val="6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title>
      <c:tx>
        <c:rich>
          <a:bodyPr rot="0"/>
          <a:lstStyle/>
          <a:p>
            <a:pPr>
              <a:defRPr sz="1000" b="0" i="0" u="none" strike="noStrike">
                <a:solidFill>
                  <a:srgbClr val="000000"/>
                </a:solidFill>
                <a:latin typeface="Marianne"/>
              </a:defRPr>
            </a:pPr>
            <a:r>
              <a:rPr lang="en-US" sz="1000" b="0" i="0" u="none" strike="noStrike">
                <a:solidFill>
                  <a:srgbClr val="000000"/>
                </a:solidFill>
                <a:latin typeface="Marianne"/>
              </a:rPr>
              <a:t>Série 1</a:t>
            </a:r>
          </a:p>
        </c:rich>
      </c:tx>
      <c:layout>
        <c:manualLayout>
          <c:xMode val="edge"/>
          <c:yMode val="edge"/>
          <c:x val="0.47204800000000002"/>
          <c:y val="0"/>
          <c:w val="5.5904500000000003E-2"/>
          <c:h val="6.9057099999999996E-2"/>
        </c:manualLayout>
      </c:layout>
      <c:overlay val="1"/>
      <c:spPr>
        <a:noFill/>
        <a:effectLst/>
      </c:spPr>
    </c:title>
    <c:autoTitleDeleted val="0"/>
    <c:plotArea>
      <c:layout>
        <c:manualLayout>
          <c:layoutTarget val="inner"/>
          <c:xMode val="edge"/>
          <c:yMode val="edge"/>
          <c:x val="0.329517"/>
          <c:y val="6.9057099999999996E-2"/>
          <c:w val="0.63526199999999999"/>
          <c:h val="0.825013"/>
        </c:manualLayout>
      </c:layout>
      <c:barChart>
        <c:barDir val="bar"/>
        <c:grouping val="clustered"/>
        <c:varyColors val="0"/>
        <c:ser>
          <c:idx val="0"/>
          <c:order val="0"/>
          <c:tx>
            <c:v>Série 1</c:v>
          </c:tx>
          <c:spPr>
            <a:solidFill>
              <a:srgbClr val="8D533E"/>
            </a:solidFill>
            <a:ln w="12700" cap="flat">
              <a:noFill/>
              <a:miter lim="400000"/>
            </a:ln>
            <a:effectLst/>
          </c:spPr>
          <c:invertIfNegative val="0"/>
          <c:dPt>
            <c:idx val="0"/>
            <c:invertIfNegative val="1"/>
            <c:bubble3D val="0"/>
            <c:extLst>
              <c:ext xmlns:c16="http://schemas.microsoft.com/office/drawing/2014/chart" uri="{C3380CC4-5D6E-409C-BE32-E72D297353CC}">
                <c16:uniqueId val="{00000001-CDEF-C346-B655-E566E5E8E269}"/>
              </c:ext>
            </c:extLst>
          </c:dPt>
          <c:dPt>
            <c:idx val="1"/>
            <c:invertIfNegative val="1"/>
            <c:bubble3D val="0"/>
            <c:extLst>
              <c:ext xmlns:c16="http://schemas.microsoft.com/office/drawing/2014/chart" uri="{C3380CC4-5D6E-409C-BE32-E72D297353CC}">
                <c16:uniqueId val="{00000003-CDEF-C346-B655-E566E5E8E269}"/>
              </c:ext>
            </c:extLst>
          </c:dPt>
          <c:dPt>
            <c:idx val="2"/>
            <c:invertIfNegative val="1"/>
            <c:bubble3D val="0"/>
            <c:extLst>
              <c:ext xmlns:c16="http://schemas.microsoft.com/office/drawing/2014/chart" uri="{C3380CC4-5D6E-409C-BE32-E72D297353CC}">
                <c16:uniqueId val="{00000005-CDEF-C346-B655-E566E5E8E269}"/>
              </c:ext>
            </c:extLst>
          </c:dPt>
          <c:dPt>
            <c:idx val="3"/>
            <c:invertIfNegative val="1"/>
            <c:bubble3D val="0"/>
            <c:extLst>
              <c:ext xmlns:c16="http://schemas.microsoft.com/office/drawing/2014/chart" uri="{C3380CC4-5D6E-409C-BE32-E72D297353CC}">
                <c16:uniqueId val="{00000007-CDEF-C346-B655-E566E5E8E269}"/>
              </c:ext>
            </c:extLst>
          </c:dPt>
          <c:dPt>
            <c:idx val="4"/>
            <c:invertIfNegative val="1"/>
            <c:bubble3D val="0"/>
            <c:extLst>
              <c:ext xmlns:c16="http://schemas.microsoft.com/office/drawing/2014/chart" uri="{C3380CC4-5D6E-409C-BE32-E72D297353CC}">
                <c16:uniqueId val="{00000009-CDEF-C346-B655-E566E5E8E269}"/>
              </c:ext>
            </c:extLst>
          </c:dPt>
          <c:dPt>
            <c:idx val="5"/>
            <c:invertIfNegative val="1"/>
            <c:bubble3D val="0"/>
            <c:spPr>
              <a:solidFill>
                <a:srgbClr val="D9D9D9"/>
              </a:solidFill>
              <a:ln w="12700" cap="flat">
                <a:noFill/>
                <a:miter lim="400000"/>
              </a:ln>
              <a:effectLst/>
            </c:spPr>
            <c:extLst>
              <c:ext xmlns:c16="http://schemas.microsoft.com/office/drawing/2014/chart" uri="{C3380CC4-5D6E-409C-BE32-E72D297353CC}">
                <c16:uniqueId val="{0000000B-CDEF-C346-B655-E566E5E8E269}"/>
              </c:ext>
            </c:extLst>
          </c:dPt>
          <c:dPt>
            <c:idx val="6"/>
            <c:invertIfNegative val="1"/>
            <c:bubble3D val="0"/>
            <c:spPr>
              <a:solidFill>
                <a:srgbClr val="D9D9D9"/>
              </a:solidFill>
              <a:ln w="12700" cap="flat">
                <a:noFill/>
                <a:miter lim="400000"/>
              </a:ln>
              <a:effectLst/>
            </c:spPr>
            <c:extLst>
              <c:ext xmlns:c16="http://schemas.microsoft.com/office/drawing/2014/chart" uri="{C3380CC4-5D6E-409C-BE32-E72D297353CC}">
                <c16:uniqueId val="{0000000D-CDEF-C346-B655-E566E5E8E269}"/>
              </c:ext>
            </c:extLst>
          </c:dPt>
          <c:cat>
            <c:strLit>
              <c:ptCount val="7"/>
              <c:pt idx="0">
                <c:v>0-20</c:v>
              </c:pt>
              <c:pt idx="1">
                <c:v>20-40</c:v>
              </c:pt>
              <c:pt idx="2">
                <c:v>40-60</c:v>
              </c:pt>
              <c:pt idx="3">
                <c:v>60-80</c:v>
              </c:pt>
              <c:pt idx="4">
                <c:v>80-100</c:v>
              </c:pt>
              <c:pt idx="5">
                <c:v>100-200</c:v>
              </c:pt>
              <c:pt idx="6">
                <c:v>200-300</c:v>
              </c:pt>
            </c:strLit>
          </c:cat>
          <c:val>
            <c:numLit>
              <c:formatCode>General</c:formatCode>
              <c:ptCount val="7"/>
              <c:pt idx="0">
                <c:v>0.41</c:v>
              </c:pt>
              <c:pt idx="1">
                <c:v>0.23</c:v>
              </c:pt>
              <c:pt idx="2">
                <c:v>0.15</c:v>
              </c:pt>
              <c:pt idx="3">
                <c:v>0.12</c:v>
              </c:pt>
              <c:pt idx="4">
                <c:v>0.09</c:v>
              </c:pt>
              <c:pt idx="5">
                <c:v>0.33928599999999998</c:v>
              </c:pt>
              <c:pt idx="6">
                <c:v>0.24107000000000001</c:v>
              </c:pt>
            </c:numLit>
          </c:val>
          <c:extLst>
            <c:ext xmlns:c16="http://schemas.microsoft.com/office/drawing/2014/chart" uri="{C3380CC4-5D6E-409C-BE32-E72D297353CC}">
              <c16:uniqueId val="{0000000E-CDEF-C346-B655-E566E5E8E269}"/>
            </c:ext>
          </c:extLst>
        </c:ser>
        <c:dLbls>
          <c:showLegendKey val="0"/>
          <c:showVal val="0"/>
          <c:showCatName val="0"/>
          <c:showSerName val="0"/>
          <c:showPercent val="0"/>
          <c:showBubbleSize val="0"/>
        </c:dLbls>
        <c:gapWidth val="15"/>
        <c:axId val="2094734552"/>
        <c:axId val="2094734553"/>
      </c:barChart>
      <c:catAx>
        <c:axId val="2094734552"/>
        <c:scaling>
          <c:orientation val="maxMin"/>
        </c:scaling>
        <c:delete val="0"/>
        <c:axPos val="l"/>
        <c:title>
          <c:tx>
            <c:rich>
              <a:bodyPr rot="-5400000"/>
              <a:lstStyle/>
              <a:p>
                <a:pPr>
                  <a:defRPr sz="2800" b="0" i="1" u="none" strike="noStrike">
                    <a:solidFill>
                      <a:srgbClr val="595959"/>
                    </a:solidFill>
                    <a:latin typeface="Marianne"/>
                  </a:defRPr>
                </a:pPr>
                <a:r>
                  <a:rPr lang="en-US" sz="2800" b="0" i="1" u="none" strike="noStrike">
                    <a:solidFill>
                      <a:srgbClr val="595959"/>
                    </a:solidFill>
                    <a:latin typeface="Marianne"/>
                  </a:rPr>
                  <a:t>Soil depth (cm)</a:t>
                </a:r>
              </a:p>
            </c:rich>
          </c:tx>
          <c:overlay val="1"/>
        </c:title>
        <c:numFmt formatCode="General" sourceLinked="0"/>
        <c:majorTickMark val="none"/>
        <c:minorTickMark val="none"/>
        <c:tickLblPos val="nextTo"/>
        <c:spPr>
          <a:ln w="25400" cap="flat">
            <a:solidFill>
              <a:srgbClr val="D9D9D9"/>
            </a:solidFill>
            <a:prstDash val="solid"/>
            <a:round/>
          </a:ln>
        </c:spPr>
        <c:txPr>
          <a:bodyPr rot="0"/>
          <a:lstStyle/>
          <a:p>
            <a:pPr>
              <a:defRPr sz="2800" b="0" i="0" u="none" strike="noStrike">
                <a:solidFill>
                  <a:srgbClr val="595959"/>
                </a:solidFill>
                <a:latin typeface="Marianne"/>
              </a:defRPr>
            </a:pPr>
            <a:endParaRPr lang="fr-FR"/>
          </a:p>
        </c:txPr>
        <c:crossAx val="2094734553"/>
        <c:crosses val="autoZero"/>
        <c:auto val="1"/>
        <c:lblAlgn val="ctr"/>
        <c:lblOffset val="100"/>
        <c:noMultiLvlLbl val="1"/>
      </c:catAx>
      <c:valAx>
        <c:axId val="2094734553"/>
        <c:scaling>
          <c:orientation val="minMax"/>
        </c:scaling>
        <c:delete val="0"/>
        <c:axPos val="t"/>
        <c:majorGridlines>
          <c:spPr>
            <a:ln w="25400" cap="flat">
              <a:solidFill>
                <a:srgbClr val="D9D9D9"/>
              </a:solidFill>
              <a:prstDash val="solid"/>
              <a:round/>
            </a:ln>
          </c:spPr>
        </c:majorGridlines>
        <c:numFmt formatCode="0.####" sourceLinked="0"/>
        <c:majorTickMark val="none"/>
        <c:minorTickMark val="none"/>
        <c:tickLblPos val="high"/>
        <c:spPr>
          <a:ln w="25400" cap="flat">
            <a:noFill/>
            <a:prstDash val="solid"/>
            <a:round/>
          </a:ln>
        </c:spPr>
        <c:txPr>
          <a:bodyPr rot="0"/>
          <a:lstStyle/>
          <a:p>
            <a:pPr>
              <a:defRPr sz="2800" b="0" i="0" u="none" strike="noStrike">
                <a:solidFill>
                  <a:srgbClr val="595959"/>
                </a:solidFill>
                <a:latin typeface="Marianne"/>
              </a:defRPr>
            </a:pPr>
            <a:endParaRPr lang="fr-FR"/>
          </a:p>
        </c:txPr>
        <c:crossAx val="2094734552"/>
        <c:crosses val="autoZero"/>
        <c:crossBetween val="between"/>
        <c:majorUnit val="0.125"/>
        <c:minorUnit val="6.25E-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plotArea>
      <c:layout>
        <c:manualLayout>
          <c:layoutTarget val="inner"/>
          <c:xMode val="edge"/>
          <c:yMode val="edge"/>
          <c:x val="6.4837900000000004E-2"/>
          <c:y val="4.7767400000000002E-2"/>
          <c:w val="0.93016200000000004"/>
          <c:h val="0.87384700000000004"/>
        </c:manualLayout>
      </c:layout>
      <c:barChart>
        <c:barDir val="col"/>
        <c:grouping val="stacked"/>
        <c:varyColors val="0"/>
        <c:ser>
          <c:idx val="0"/>
          <c:order val="0"/>
          <c:tx>
            <c:strRef>
              <c:f>Sheet1!$B$1</c:f>
              <c:strCache>
                <c:ptCount val="1"/>
                <c:pt idx="0">
                  <c:v>En-dessous du sol</c:v>
                </c:pt>
              </c:strCache>
            </c:strRef>
          </c:tx>
          <c:spPr>
            <a:solidFill>
              <a:srgbClr val="8D533E"/>
            </a:solidFill>
            <a:ln w="12700" cap="flat">
              <a:noFill/>
              <a:miter lim="400000"/>
            </a:ln>
            <a:effectLst/>
          </c:spPr>
          <c:invertIfNegative val="0"/>
          <c:cat>
            <c:strRef>
              <c:f>Sheet1!$A$2:$A$4</c:f>
              <c:strCache>
                <c:ptCount val="3"/>
                <c:pt idx="0">
                  <c:v>S:R = 5,6</c:v>
                </c:pt>
                <c:pt idx="1">
                  <c:v>S:R = 8,4</c:v>
                </c:pt>
                <c:pt idx="2">
                  <c:v>S:R = 2,8</c:v>
                </c:pt>
              </c:strCache>
            </c:strRef>
          </c:cat>
          <c:val>
            <c:numRef>
              <c:f>Sheet1!$B$2:$B$4</c:f>
              <c:numCache>
                <c:formatCode>General</c:formatCode>
                <c:ptCount val="3"/>
                <c:pt idx="0">
                  <c:v>215</c:v>
                </c:pt>
                <c:pt idx="1">
                  <c:v>142</c:v>
                </c:pt>
                <c:pt idx="2">
                  <c:v>424</c:v>
                </c:pt>
              </c:numCache>
            </c:numRef>
          </c:val>
          <c:extLst>
            <c:ext xmlns:c16="http://schemas.microsoft.com/office/drawing/2014/chart" uri="{C3380CC4-5D6E-409C-BE32-E72D297353CC}">
              <c16:uniqueId val="{00000000-5710-1246-AD5C-C58C8D4F8825}"/>
            </c:ext>
          </c:extLst>
        </c:ser>
        <c:ser>
          <c:idx val="1"/>
          <c:order val="1"/>
          <c:tx>
            <c:strRef>
              <c:f>Sheet1!$C$1</c:f>
              <c:strCache>
                <c:ptCount val="1"/>
                <c:pt idx="0">
                  <c:v>Au-dessus du sol</c:v>
                </c:pt>
              </c:strCache>
            </c:strRef>
          </c:tx>
          <c:spPr>
            <a:solidFill>
              <a:srgbClr val="DFEBE6"/>
            </a:solidFill>
            <a:ln w="12700" cap="flat">
              <a:noFill/>
              <a:miter lim="400000"/>
            </a:ln>
            <a:effectLst/>
          </c:spPr>
          <c:invertIfNegative val="0"/>
          <c:dLbls>
            <c:numFmt formatCode="0" sourceLinked="0"/>
            <c:spPr>
              <a:noFill/>
              <a:ln>
                <a:noFill/>
              </a:ln>
              <a:effectLst/>
            </c:spPr>
            <c:txPr>
              <a:bodyPr/>
              <a:lstStyle/>
              <a:p>
                <a:pPr>
                  <a:defRPr sz="2400" b="0" i="0" u="none" strike="noStrike">
                    <a:solidFill>
                      <a:srgbClr val="404040"/>
                    </a:solidFill>
                    <a:latin typeface="Marianne"/>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S:R = 5,6</c:v>
                </c:pt>
                <c:pt idx="1">
                  <c:v>S:R = 8,4</c:v>
                </c:pt>
                <c:pt idx="2">
                  <c:v>S:R = 2,8</c:v>
                </c:pt>
              </c:strCache>
            </c:strRef>
          </c:cat>
          <c:val>
            <c:numRef>
              <c:f>Sheet1!$C$2:$C$4</c:f>
              <c:numCache>
                <c:formatCode>General</c:formatCode>
                <c:ptCount val="3"/>
                <c:pt idx="0">
                  <c:v>360</c:v>
                </c:pt>
                <c:pt idx="1">
                  <c:v>360</c:v>
                </c:pt>
                <c:pt idx="2">
                  <c:v>360</c:v>
                </c:pt>
              </c:numCache>
            </c:numRef>
          </c:val>
          <c:extLst>
            <c:ext xmlns:c16="http://schemas.microsoft.com/office/drawing/2014/chart" uri="{C3380CC4-5D6E-409C-BE32-E72D297353CC}">
              <c16:uniqueId val="{00000001-5710-1246-AD5C-C58C8D4F8825}"/>
            </c:ext>
          </c:extLst>
        </c:ser>
        <c:dLbls>
          <c:showLegendKey val="0"/>
          <c:showVal val="0"/>
          <c:showCatName val="0"/>
          <c:showSerName val="0"/>
          <c:showPercent val="0"/>
          <c:showBubbleSize val="0"/>
        </c:dLbls>
        <c:gapWidth val="72"/>
        <c:overlap val="100"/>
        <c:axId val="2094734552"/>
        <c:axId val="2094734553"/>
      </c:barChart>
      <c:catAx>
        <c:axId val="2094734552"/>
        <c:scaling>
          <c:orientation val="minMax"/>
        </c:scaling>
        <c:delete val="0"/>
        <c:axPos val="b"/>
        <c:numFmt formatCode="General" sourceLinked="0"/>
        <c:majorTickMark val="none"/>
        <c:minorTickMark val="none"/>
        <c:tickLblPos val="low"/>
        <c:spPr>
          <a:ln w="25400" cap="flat">
            <a:solidFill>
              <a:srgbClr val="000000"/>
            </a:solidFill>
            <a:prstDash val="solid"/>
            <a:round/>
          </a:ln>
        </c:spPr>
        <c:txPr>
          <a:bodyPr rot="0"/>
          <a:lstStyle/>
          <a:p>
            <a:pPr>
              <a:defRPr sz="2400" b="0" i="0" u="none" strike="noStrike">
                <a:solidFill>
                  <a:srgbClr val="000000"/>
                </a:solidFill>
                <a:latin typeface="Marianne"/>
              </a:defRPr>
            </a:pPr>
            <a:endParaRPr lang="fr-FR"/>
          </a:p>
        </c:txPr>
        <c:crossAx val="2094734553"/>
        <c:crosses val="autoZero"/>
        <c:auto val="1"/>
        <c:lblAlgn val="ctr"/>
        <c:lblOffset val="100"/>
        <c:noMultiLvlLbl val="1"/>
      </c:catAx>
      <c:valAx>
        <c:axId val="2094734553"/>
        <c:scaling>
          <c:orientation val="minMax"/>
        </c:scaling>
        <c:delete val="0"/>
        <c:axPos val="l"/>
        <c:majorGridlines>
          <c:spPr>
            <a:ln w="25400" cap="flat">
              <a:solidFill>
                <a:srgbClr val="F2F2F2"/>
              </a:solidFill>
              <a:prstDash val="solid"/>
              <a:round/>
            </a:ln>
          </c:spPr>
        </c:majorGridlines>
        <c:numFmt formatCode="0" sourceLinked="0"/>
        <c:majorTickMark val="none"/>
        <c:minorTickMark val="none"/>
        <c:tickLblPos val="nextTo"/>
        <c:spPr>
          <a:ln w="25400" cap="flat">
            <a:noFill/>
            <a:prstDash val="solid"/>
            <a:round/>
          </a:ln>
        </c:spPr>
        <c:txPr>
          <a:bodyPr rot="0"/>
          <a:lstStyle/>
          <a:p>
            <a:pPr>
              <a:defRPr sz="2400" b="0" i="0" u="none" strike="noStrike">
                <a:solidFill>
                  <a:srgbClr val="000000"/>
                </a:solidFill>
                <a:latin typeface="Marianne"/>
              </a:defRPr>
            </a:pPr>
            <a:endParaRPr lang="fr-FR"/>
          </a:p>
        </c:txPr>
        <c:crossAx val="2094734552"/>
        <c:crosses val="autoZero"/>
        <c:crossBetween val="between"/>
        <c:majorUnit val="200"/>
        <c:minorUnit val="10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Surfaces agricoles</c:v>
                </c:pt>
              </c:strCache>
            </c:strRef>
          </c:tx>
          <c:spPr>
            <a:solidFill>
              <a:srgbClr val="2B7758"/>
            </a:solidFill>
            <a:ln w="12700" cap="flat">
              <a:noFill/>
              <a:miter lim="400000"/>
            </a:ln>
            <a:effectLst/>
          </c:spPr>
          <c:explosion val="23"/>
          <c:dPt>
            <c:idx val="0"/>
            <c:bubble3D val="0"/>
            <c:extLst>
              <c:ext xmlns:c16="http://schemas.microsoft.com/office/drawing/2014/chart" uri="{C3380CC4-5D6E-409C-BE32-E72D297353CC}">
                <c16:uniqueId val="{00000001-885D-AD42-96B4-827081DDF45C}"/>
              </c:ext>
            </c:extLst>
          </c:dPt>
          <c:dPt>
            <c:idx val="1"/>
            <c:bubble3D val="0"/>
            <c:explosion val="0"/>
            <c:spPr>
              <a:solidFill>
                <a:srgbClr val="8D533E">
                  <a:alpha val="70000"/>
                </a:srgbClr>
              </a:solidFill>
              <a:ln w="12700" cap="flat">
                <a:noFill/>
                <a:miter lim="400000"/>
              </a:ln>
              <a:effectLst/>
            </c:spPr>
            <c:extLst>
              <c:ext xmlns:c16="http://schemas.microsoft.com/office/drawing/2014/chart" uri="{C3380CC4-5D6E-409C-BE32-E72D297353CC}">
                <c16:uniqueId val="{00000003-885D-AD42-96B4-827081DDF45C}"/>
              </c:ext>
            </c:extLst>
          </c:dPt>
          <c:cat>
            <c:strRef>
              <c:f>Sheet1!$B$1:$C$1</c:f>
              <c:strCache>
                <c:ptCount val="2"/>
                <c:pt idx="0">
                  <c:v>terres cultivées</c:v>
                </c:pt>
                <c:pt idx="1">
                  <c:v>2e trim.</c:v>
                </c:pt>
              </c:strCache>
            </c:strRef>
          </c:cat>
          <c:val>
            <c:numRef>
              <c:f>Sheet1!$B$2:$C$2</c:f>
              <c:numCache>
                <c:formatCode>General</c:formatCode>
                <c:ptCount val="2"/>
                <c:pt idx="0">
                  <c:v>1</c:v>
                </c:pt>
                <c:pt idx="1">
                  <c:v>2</c:v>
                </c:pt>
              </c:numCache>
            </c:numRef>
          </c:val>
          <c:extLst>
            <c:ext xmlns:c16="http://schemas.microsoft.com/office/drawing/2014/chart" uri="{C3380CC4-5D6E-409C-BE32-E72D297353CC}">
              <c16:uniqueId val="{00000004-885D-AD42-96B4-827081DDF45C}"/>
            </c:ext>
          </c:extLst>
        </c:ser>
        <c:dLbls>
          <c:showLegendKey val="0"/>
          <c:showVal val="0"/>
          <c:showCatName val="0"/>
          <c:showSerName val="0"/>
          <c:showPercent val="0"/>
          <c:showBubbleSize val="0"/>
          <c:showLeaderLines val="1"/>
        </c:dLbls>
        <c:firstSliceAng val="180"/>
        <c:holeSize val="1"/>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omments/modernComment_107_0.xml><?xml version="1.0" encoding="utf-8"?>
<p188:cmLst xmlns:a="http://schemas.openxmlformats.org/drawingml/2006/main" xmlns:r="http://schemas.openxmlformats.org/officeDocument/2006/relationships" xmlns:p188="http://schemas.microsoft.com/office/powerpoint/2018/8/main">
  <p188:cm id="{CCBD1EBF-9F48-234F-8B93-1BEC4E127162}" authorId="{1ADEF5AA-069E-7351-C569-E594218D63DC}" created="2025-07-22T10:38:38.295">
    <ac:txMkLst xmlns:ac="http://schemas.microsoft.com/office/drawing/2013/main/command">
      <pc:docMk xmlns:pc="http://schemas.microsoft.com/office/powerpoint/2013/main/command"/>
      <pc:sldMk xmlns:pc="http://schemas.microsoft.com/office/powerpoint/2013/main/command" cId="0" sldId="263"/>
      <ac:spMk id="220" creationId="{00000000-0000-0000-0000-000000000000}"/>
      <ac:txMk cp="3" len="30">
        <ac:context len="136" hash="3438908415"/>
      </ac:txMk>
    </ac:txMkLst>
    <p188:pos x="5281365" y="1361349"/>
    <p188:txBody>
      <a:bodyPr/>
      <a:lstStyle/>
      <a:p>
        <a:r>
          <a:rPr lang="en-US"/>
          <a:t>The problem with “Metropolitan France” is that “metropolitan” means “urban” in English. Unless you are giving this presentation to people who you are certain will understand the meaning of “metropolitan”, it would be better to avoid it. Some alternatives could be “mainland/continental France” (“and Corsica”, to be more precise) or “France’s European territory”. Another option could be to leave it as “France” but explain verbally during the presentation that this refers to mainland France + Corsica.</a:t>
        </a:r>
      </a:p>
    </p188:txBody>
  </p188:cm>
</p188:cmLst>
</file>

<file path=ppt/comments/modernComment_109_0.xml><?xml version="1.0" encoding="utf-8"?>
<p188:cmLst xmlns:a="http://schemas.openxmlformats.org/drawingml/2006/main" xmlns:r="http://schemas.openxmlformats.org/officeDocument/2006/relationships" xmlns:p188="http://schemas.microsoft.com/office/powerpoint/2018/8/main">
  <p188:cm id="{014BD950-4567-604D-AC1E-A267D2F418F8}" authorId="{1ADEF5AA-069E-7351-C569-E594218D63DC}" created="2025-07-21T09:11:39.475">
    <ac:txMkLst xmlns:ac="http://schemas.microsoft.com/office/drawing/2013/main/command">
      <pc:docMk xmlns:pc="http://schemas.microsoft.com/office/powerpoint/2013/main/command"/>
      <pc:sldMk xmlns:pc="http://schemas.microsoft.com/office/powerpoint/2013/main/command" cId="0" sldId="265"/>
      <ac:spMk id="262" creationId="{00000000-0000-0000-0000-000000000000}"/>
      <ac:txMk cp="72" len="55">
        <ac:context len="129" hash="1787838356"/>
      </ac:txMk>
    </ac:txMkLst>
    <p188:pos x="6807450" y="1187127"/>
    <p188:txBody>
      <a:bodyPr/>
      <a:lstStyle/>
      <a:p>
        <a:r>
          <a:rPr lang="en-US"/>
          <a:t>Is this the sense?</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97F4671C-DE0B-AA4A-B530-C3202831C655}" authorId="{1ADEF5AA-069E-7351-C569-E594218D63DC}" created="2025-07-22T09:52:59.138">
    <ac:deMkLst xmlns:ac="http://schemas.microsoft.com/office/drawing/2013/main/command">
      <pc:docMk xmlns:pc="http://schemas.microsoft.com/office/powerpoint/2013/main/command"/>
      <pc:sldMk xmlns:pc="http://schemas.microsoft.com/office/powerpoint/2013/main/command" cId="0" sldId="270"/>
      <ac:graphicFrameMk id="362" creationId="{00000000-0000-0000-0000-000000000000}"/>
    </ac:deMkLst>
    <p188:txBody>
      <a:bodyPr/>
      <a:lstStyle/>
      <a:p>
        <a:r>
          <a:rPr lang="en-US"/>
          <a:t>The x-axis label of the figure should be changed to English decimal format</a:t>
        </a:r>
      </a:p>
    </p188:txBody>
  </p188:cm>
</p188:cmLst>
</file>

<file path=ppt/comments/modernComment_10F_0.xml><?xml version="1.0" encoding="utf-8"?>
<p188:cmLst xmlns:a="http://schemas.openxmlformats.org/drawingml/2006/main" xmlns:r="http://schemas.openxmlformats.org/officeDocument/2006/relationships" xmlns:p188="http://schemas.microsoft.com/office/powerpoint/2018/8/main">
  <p188:cm id="{EDE1A3BA-4C3F-6A41-A829-F39A1A53F9ED}" authorId="{1ADEF5AA-069E-7351-C569-E594218D63DC}" created="2025-07-22T09:54:59.710">
    <ac:txMkLst xmlns:ac="http://schemas.microsoft.com/office/drawing/2013/main/command">
      <pc:docMk xmlns:pc="http://schemas.microsoft.com/office/powerpoint/2013/main/command"/>
      <pc:sldMk xmlns:pc="http://schemas.microsoft.com/office/powerpoint/2013/main/command" cId="0" sldId="271"/>
      <ac:spMk id="377" creationId="{00000000-0000-0000-0000-000000000000}"/>
      <ac:txMk cp="0" len="51">
        <ac:context len="52" hash="3268337176"/>
      </ac:txMk>
    </ac:txMkLst>
    <p188:pos x="18722163" y="815077"/>
    <p188:txBody>
      <a:bodyPr/>
      <a:lstStyle/>
      <a:p>
        <a:r>
          <a:rPr lang="en-US"/>
          <a:t>Until now all of the slide titles have used regular sentence capitalization rather than capitalizing every word, but from this point forward there is a mix of styles. It doesn’t really matter which style you prefer but it would be better to choose one and be consistent.</a:t>
        </a:r>
      </a:p>
    </p188:txBody>
  </p188:cm>
</p188:cmLst>
</file>

<file path=ppt/comments/modernComment_11C_0.xml><?xml version="1.0" encoding="utf-8"?>
<p188:cmLst xmlns:a="http://schemas.openxmlformats.org/drawingml/2006/main" xmlns:r="http://schemas.openxmlformats.org/officeDocument/2006/relationships" xmlns:p188="http://schemas.microsoft.com/office/powerpoint/2018/8/main">
  <p188:cm id="{6973F022-2842-BE48-87CC-2127AE546CEB}" authorId="{1ADEF5AA-069E-7351-C569-E594218D63DC}" created="2025-07-21T09:29:21.450">
    <ac:deMkLst xmlns:ac="http://schemas.microsoft.com/office/drawing/2013/main/command">
      <pc:docMk xmlns:pc="http://schemas.microsoft.com/office/powerpoint/2013/main/command"/>
      <pc:sldMk xmlns:pc="http://schemas.microsoft.com/office/powerpoint/2013/main/command" cId="0" sldId="284"/>
      <ac:picMk id="732" creationId="{00000000-0000-0000-0000-000000000000}"/>
    </ac:deMkLst>
    <p188:txBody>
      <a:bodyPr/>
      <a:lstStyle/>
      <a:p>
        <a:r>
          <a:rPr lang="en-US"/>
          <a:t>Something is wrong with the formatting of the legend in these figures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Arial"/>
      </a:defRPr>
    </a:lvl1pPr>
    <a:lvl2pPr indent="228600" defTabSz="457200" latinLnBrk="0">
      <a:lnSpc>
        <a:spcPct val="117999"/>
      </a:lnSpc>
      <a:defRPr sz="2200">
        <a:latin typeface="+mn-lt"/>
        <a:ea typeface="+mn-ea"/>
        <a:cs typeface="+mn-cs"/>
        <a:sym typeface="Arial"/>
      </a:defRPr>
    </a:lvl2pPr>
    <a:lvl3pPr indent="457200" defTabSz="457200" latinLnBrk="0">
      <a:lnSpc>
        <a:spcPct val="117999"/>
      </a:lnSpc>
      <a:defRPr sz="2200">
        <a:latin typeface="+mn-lt"/>
        <a:ea typeface="+mn-ea"/>
        <a:cs typeface="+mn-cs"/>
        <a:sym typeface="Arial"/>
      </a:defRPr>
    </a:lvl3pPr>
    <a:lvl4pPr indent="685800" defTabSz="457200" latinLnBrk="0">
      <a:lnSpc>
        <a:spcPct val="117999"/>
      </a:lnSpc>
      <a:defRPr sz="2200">
        <a:latin typeface="+mn-lt"/>
        <a:ea typeface="+mn-ea"/>
        <a:cs typeface="+mn-cs"/>
        <a:sym typeface="Arial"/>
      </a:defRPr>
    </a:lvl4pPr>
    <a:lvl5pPr indent="914400" defTabSz="457200" latinLnBrk="0">
      <a:lnSpc>
        <a:spcPct val="117999"/>
      </a:lnSpc>
      <a:defRPr sz="2200">
        <a:latin typeface="+mn-lt"/>
        <a:ea typeface="+mn-ea"/>
        <a:cs typeface="+mn-cs"/>
        <a:sym typeface="Arial"/>
      </a:defRPr>
    </a:lvl5pPr>
    <a:lvl6pPr indent="1143000" defTabSz="457200" latinLnBrk="0">
      <a:lnSpc>
        <a:spcPct val="117999"/>
      </a:lnSpc>
      <a:defRPr sz="2200">
        <a:latin typeface="+mn-lt"/>
        <a:ea typeface="+mn-ea"/>
        <a:cs typeface="+mn-cs"/>
        <a:sym typeface="Arial"/>
      </a:defRPr>
    </a:lvl6pPr>
    <a:lvl7pPr indent="1371600" defTabSz="457200" latinLnBrk="0">
      <a:lnSpc>
        <a:spcPct val="117999"/>
      </a:lnSpc>
      <a:defRPr sz="2200">
        <a:latin typeface="+mn-lt"/>
        <a:ea typeface="+mn-ea"/>
        <a:cs typeface="+mn-cs"/>
        <a:sym typeface="Arial"/>
      </a:defRPr>
    </a:lvl7pPr>
    <a:lvl8pPr indent="1600200" defTabSz="457200" latinLnBrk="0">
      <a:lnSpc>
        <a:spcPct val="117999"/>
      </a:lnSpc>
      <a:defRPr sz="2200">
        <a:latin typeface="+mn-lt"/>
        <a:ea typeface="+mn-ea"/>
        <a:cs typeface="+mn-cs"/>
        <a:sym typeface="Arial"/>
      </a:defRPr>
    </a:lvl8pPr>
    <a:lvl9pPr indent="1828800" defTabSz="457200" latinLnBrk="0">
      <a:lnSpc>
        <a:spcPct val="117999"/>
      </a:lnSpc>
      <a:defRPr sz="2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slide" Target="../slides/sl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 name="Rectangle : coins arrondis"/>
          <p:cNvSpPr/>
          <p:nvPr/>
        </p:nvSpPr>
        <p:spPr>
          <a:xfrm>
            <a:off x="19391346" y="9708206"/>
            <a:ext cx="5004296" cy="2500083"/>
          </a:xfrm>
          <a:custGeom>
            <a:avLst/>
            <a:gdLst/>
            <a:ahLst/>
            <a:cxnLst>
              <a:cxn ang="0">
                <a:pos x="wd2" y="hd2"/>
              </a:cxn>
              <a:cxn ang="5400000">
                <a:pos x="wd2" y="hd2"/>
              </a:cxn>
              <a:cxn ang="10800000">
                <a:pos x="wd2" y="hd2"/>
              </a:cxn>
              <a:cxn ang="16200000">
                <a:pos x="wd2" y="hd2"/>
              </a:cxn>
            </a:cxnLst>
            <a:rect l="0" t="0" r="r" b="b"/>
            <a:pathLst>
              <a:path w="21590" h="21600" extrusionOk="0">
                <a:moveTo>
                  <a:pt x="0" y="3600"/>
                </a:moveTo>
                <a:cubicBezTo>
                  <a:pt x="0" y="1612"/>
                  <a:pt x="805" y="0"/>
                  <a:pt x="1798" y="0"/>
                </a:cubicBezTo>
                <a:lnTo>
                  <a:pt x="21587" y="0"/>
                </a:lnTo>
                <a:cubicBezTo>
                  <a:pt x="21559" y="9415"/>
                  <a:pt x="21600" y="12349"/>
                  <a:pt x="21587" y="21600"/>
                </a:cubicBezTo>
                <a:lnTo>
                  <a:pt x="1798" y="21600"/>
                </a:lnTo>
                <a:cubicBezTo>
                  <a:pt x="805" y="21600"/>
                  <a:pt x="0" y="19988"/>
                  <a:pt x="0" y="18000"/>
                </a:cubicBezTo>
                <a:lnTo>
                  <a:pt x="0" y="3600"/>
                </a:lnTo>
                <a:close/>
              </a:path>
            </a:pathLst>
          </a:custGeom>
          <a:solidFill>
            <a:srgbClr val="FFFFFF">
              <a:alpha val="50000"/>
            </a:srgbClr>
          </a:solidFill>
          <a:ln w="12700">
            <a:miter lim="400000"/>
          </a:ln>
        </p:spPr>
        <p:txBody>
          <a:bodyPr lIns="45719" rIns="45719" anchor="ctr"/>
          <a:lstStyle/>
          <a:p>
            <a:pPr algn="ctr" defTabSz="2438337">
              <a:defRPr sz="2400">
                <a:solidFill>
                  <a:srgbClr val="5E5E5E"/>
                </a:solidFill>
              </a:defRPr>
            </a:pPr>
            <a:endParaRPr/>
          </a:p>
        </p:txBody>
      </p:sp>
      <p:sp>
        <p:nvSpPr>
          <p:cNvPr id="20" name="Crédit photo"/>
          <p:cNvSpPr txBox="1"/>
          <p:nvPr/>
        </p:nvSpPr>
        <p:spPr>
          <a:xfrm>
            <a:off x="21882317" y="13193600"/>
            <a:ext cx="2107512"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1200"/>
              </a:spcBef>
              <a:defRPr sz="1300"/>
            </a:lvl1pPr>
          </a:lstStyle>
          <a:p>
            <a:r>
              <a:t>© INRAE / CAUVIN Brigitte</a:t>
            </a:r>
          </a:p>
        </p:txBody>
      </p:sp>
      <p:sp>
        <p:nvSpPr>
          <p:cNvPr id="21" name="Mois Année"/>
          <p:cNvSpPr txBox="1"/>
          <p:nvPr/>
        </p:nvSpPr>
        <p:spPr>
          <a:xfrm>
            <a:off x="20320542" y="12800353"/>
            <a:ext cx="3833232"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2438337">
              <a:defRPr>
                <a:latin typeface="Barlow"/>
                <a:ea typeface="Barlow"/>
                <a:cs typeface="Barlow"/>
                <a:sym typeface="Barlow"/>
              </a:defRPr>
            </a:lvl1pPr>
          </a:lstStyle>
          <a:p>
            <a:r>
              <a:t>September 2024</a:t>
            </a:r>
          </a:p>
        </p:txBody>
      </p:sp>
      <p:sp>
        <p:nvSpPr>
          <p:cNvPr id="22" name="Adresse internet"/>
          <p:cNvSpPr txBox="1"/>
          <p:nvPr/>
        </p:nvSpPr>
        <p:spPr>
          <a:xfrm>
            <a:off x="19432680" y="12257197"/>
            <a:ext cx="4721093"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2438337">
              <a:defRPr sz="3100" b="1">
                <a:solidFill>
                  <a:srgbClr val="2B7758"/>
                </a:solidFill>
                <a:latin typeface="Barlow"/>
                <a:ea typeface="Barlow"/>
                <a:cs typeface="Barlow"/>
                <a:sym typeface="Barlow"/>
              </a:defRPr>
            </a:lvl1pPr>
          </a:lstStyle>
          <a:p>
            <a:r>
              <a:t>www.pepr-faircarbon.fr</a:t>
            </a:r>
          </a:p>
        </p:txBody>
      </p:sp>
      <p:pic>
        <p:nvPicPr>
          <p:cNvPr id="23" name="Logo C" descr="Logo C"/>
          <p:cNvPicPr>
            <a:picLocks noChangeAspect="1"/>
          </p:cNvPicPr>
          <p:nvPr/>
        </p:nvPicPr>
        <p:blipFill>
          <a:blip r:embed="rId3"/>
          <a:stretch>
            <a:fillRect/>
          </a:stretch>
        </p:blipFill>
        <p:spPr>
          <a:xfrm>
            <a:off x="1003177" y="1181596"/>
            <a:ext cx="4807864" cy="7305456"/>
          </a:xfrm>
          <a:prstGeom prst="rect">
            <a:avLst/>
          </a:prstGeom>
          <a:ln w="12700">
            <a:miter lim="400000"/>
          </a:ln>
        </p:spPr>
      </p:pic>
      <p:pic>
        <p:nvPicPr>
          <p:cNvPr id="24" name="Logo France 2030" descr="Logo France 2030"/>
          <p:cNvPicPr>
            <a:picLocks noChangeAspect="1"/>
          </p:cNvPicPr>
          <p:nvPr/>
        </p:nvPicPr>
        <p:blipFill>
          <a:blip r:embed="rId4"/>
          <a:stretch>
            <a:fillRect/>
          </a:stretch>
        </p:blipFill>
        <p:spPr>
          <a:xfrm>
            <a:off x="19716253" y="10017372"/>
            <a:ext cx="4133722" cy="1896746"/>
          </a:xfrm>
          <a:prstGeom prst="rect">
            <a:avLst/>
          </a:prstGeom>
          <a:ln w="12700">
            <a:miter lim="400000"/>
          </a:ln>
        </p:spPr>
      </p:pic>
      <p:sp>
        <p:nvSpPr>
          <p:cNvPr id="25" name="Texte niveau 1…"/>
          <p:cNvSpPr txBox="1">
            <a:spLocks noGrp="1"/>
          </p:cNvSpPr>
          <p:nvPr>
            <p:ph type="body" sz="quarter" idx="1" hasCustomPrompt="1"/>
          </p:nvPr>
        </p:nvSpPr>
        <p:spPr>
          <a:xfrm>
            <a:off x="6350399" y="6206399"/>
            <a:ext cx="17500567" cy="863532"/>
          </a:xfrm>
          <a:prstGeom prst="rect">
            <a:avLst/>
          </a:prstGeom>
        </p:spPr>
        <p:txBody>
          <a:bodyPr lIns="50400" tIns="50400" rIns="50400" bIns="50400"/>
          <a:lstStyle>
            <a:lvl1pPr marL="0" indent="0">
              <a:buSzTx/>
              <a:buFontTx/>
              <a:buNone/>
              <a:defRPr sz="5500" b="1" cap="all">
                <a:solidFill>
                  <a:srgbClr val="FFFFFF"/>
                </a:solidFill>
                <a:effectLst>
                  <a:outerShdw blurRad="38100" dist="38100" dir="2700000" rotWithShape="0">
                    <a:srgbClr val="000000">
                      <a:alpha val="43137"/>
                    </a:srgbClr>
                  </a:outerShdw>
                </a:effectLst>
                <a:latin typeface="Barlow"/>
                <a:ea typeface="Barlow"/>
                <a:cs typeface="Barlow"/>
                <a:sym typeface="Barlow"/>
              </a:defRPr>
            </a:lvl1pPr>
            <a:lvl2pPr marL="1438275" indent="-523875">
              <a:buFontTx/>
              <a:defRPr sz="5500" b="1" cap="all">
                <a:solidFill>
                  <a:srgbClr val="FFFFFF"/>
                </a:solidFill>
                <a:effectLst>
                  <a:outerShdw blurRad="38100" dist="38100" dir="2700000" rotWithShape="0">
                    <a:srgbClr val="000000">
                      <a:alpha val="43137"/>
                    </a:srgbClr>
                  </a:outerShdw>
                </a:effectLst>
                <a:latin typeface="Barlow"/>
                <a:ea typeface="Barlow"/>
                <a:cs typeface="Barlow"/>
                <a:sym typeface="Barlow"/>
              </a:defRPr>
            </a:lvl2pPr>
            <a:lvl3pPr marL="2457450" indent="-628650">
              <a:buFontTx/>
              <a:defRPr sz="5500" b="1" cap="all">
                <a:solidFill>
                  <a:srgbClr val="FFFFFF"/>
                </a:solidFill>
                <a:effectLst>
                  <a:outerShdw blurRad="38100" dist="38100" dir="2700000" rotWithShape="0">
                    <a:srgbClr val="000000">
                      <a:alpha val="43137"/>
                    </a:srgbClr>
                  </a:outerShdw>
                </a:effectLst>
                <a:latin typeface="Barlow"/>
                <a:ea typeface="Barlow"/>
                <a:cs typeface="Barlow"/>
                <a:sym typeface="Barlow"/>
              </a:defRPr>
            </a:lvl3pPr>
            <a:lvl4pPr marL="3441700" indent="-698500">
              <a:buFontTx/>
              <a:defRPr sz="5500" b="1" cap="all">
                <a:solidFill>
                  <a:srgbClr val="FFFFFF"/>
                </a:solidFill>
                <a:effectLst>
                  <a:outerShdw blurRad="38100" dist="38100" dir="2700000" rotWithShape="0">
                    <a:srgbClr val="000000">
                      <a:alpha val="43137"/>
                    </a:srgbClr>
                  </a:outerShdw>
                </a:effectLst>
                <a:latin typeface="Barlow"/>
                <a:ea typeface="Barlow"/>
                <a:cs typeface="Barlow"/>
                <a:sym typeface="Barlow"/>
              </a:defRPr>
            </a:lvl4pPr>
            <a:lvl5pPr marL="4356100" indent="-698500">
              <a:buFontTx/>
              <a:defRPr sz="5500" b="1" cap="all">
                <a:solidFill>
                  <a:srgbClr val="FFFFFF"/>
                </a:solidFill>
                <a:effectLst>
                  <a:outerShdw blurRad="38100" dist="38100" dir="2700000" rotWithShape="0">
                    <a:srgbClr val="000000">
                      <a:alpha val="43137"/>
                    </a:srgbClr>
                  </a:outerShdw>
                </a:effectLst>
                <a:latin typeface="Barlow"/>
                <a:ea typeface="Barlow"/>
                <a:cs typeface="Barlow"/>
                <a:sym typeface="Barlow"/>
              </a:defRPr>
            </a:lvl5pPr>
          </a:lstStyle>
          <a:p>
            <a:r>
              <a:t>SOUS-TITRE</a:t>
            </a:r>
          </a:p>
          <a:p>
            <a:pPr lvl="1"/>
            <a:endParaRPr/>
          </a:p>
          <a:p>
            <a:pPr lvl="2"/>
            <a:endParaRPr/>
          </a:p>
          <a:p>
            <a:pPr lvl="3"/>
            <a:endParaRPr/>
          </a:p>
          <a:p>
            <a:pPr lvl="4"/>
            <a:endParaRPr/>
          </a:p>
        </p:txBody>
      </p:sp>
      <p:sp>
        <p:nvSpPr>
          <p:cNvPr id="26" name="Espace réservé du texte 19"/>
          <p:cNvSpPr>
            <a:spLocks noGrp="1"/>
          </p:cNvSpPr>
          <p:nvPr>
            <p:ph type="body" sz="quarter" idx="21" hasCustomPrompt="1"/>
          </p:nvPr>
        </p:nvSpPr>
        <p:spPr>
          <a:xfrm>
            <a:off x="6407999" y="7668000"/>
            <a:ext cx="12312651" cy="600383"/>
          </a:xfrm>
          <a:prstGeom prst="rect">
            <a:avLst/>
          </a:prstGeom>
        </p:spPr>
        <p:txBody>
          <a:bodyPr lIns="50400" tIns="50400" rIns="50400" bIns="50400"/>
          <a:lstStyle>
            <a:lvl1pPr marL="0" indent="0" defTabSz="1664208">
              <a:spcBef>
                <a:spcPts val="1800"/>
              </a:spcBef>
              <a:buSzTx/>
              <a:buFontTx/>
              <a:buNone/>
              <a:defRPr sz="3276"/>
            </a:lvl1pPr>
          </a:lstStyle>
          <a:p>
            <a:r>
              <a:t>Auteur</a:t>
            </a:r>
          </a:p>
        </p:txBody>
      </p:sp>
      <p:sp>
        <p:nvSpPr>
          <p:cNvPr id="27" name="TITRE"/>
          <p:cNvSpPr txBox="1">
            <a:spLocks noGrp="1"/>
          </p:cNvSpPr>
          <p:nvPr>
            <p:ph type="title" hasCustomPrompt="1"/>
          </p:nvPr>
        </p:nvSpPr>
        <p:spPr>
          <a:xfrm>
            <a:off x="4932000" y="4032000"/>
            <a:ext cx="18911843" cy="2031326"/>
          </a:xfrm>
          <a:prstGeom prst="rect">
            <a:avLst/>
          </a:prstGeom>
        </p:spPr>
        <p:txBody>
          <a:bodyPr lIns="45719" tIns="45719" rIns="45719" bIns="45719" anchor="ctr"/>
          <a:lstStyle>
            <a:lvl1pPr algn="l">
              <a:defRPr sz="14000" cap="all">
                <a:ln w="38100" cap="rnd">
                  <a:solidFill>
                    <a:srgbClr val="FFFFFF"/>
                  </a:solidFill>
                  <a:prstDash val="solid"/>
                  <a:bevel/>
                </a:ln>
                <a:effectLst>
                  <a:outerShdw blurRad="38100" dist="38100" dir="2700000" rotWithShape="0">
                    <a:srgbClr val="000000">
                      <a:alpha val="43137"/>
                    </a:srgbClr>
                  </a:outerShdw>
                </a:effectLst>
                <a:latin typeface="Marianne ExtraBold"/>
                <a:ea typeface="Marianne ExtraBold"/>
                <a:cs typeface="Marianne ExtraBold"/>
                <a:sym typeface="Marianne ExtraBold"/>
              </a:defRPr>
            </a:lvl1pPr>
          </a:lstStyle>
          <a:p>
            <a:r>
              <a:t>TITRE</a:t>
            </a:r>
          </a:p>
        </p:txBody>
      </p:sp>
      <p:sp>
        <p:nvSpPr>
          <p:cNvPr id="28" name="Numéro de diapositive"/>
          <p:cNvSpPr txBox="1">
            <a:spLocks noGrp="1"/>
          </p:cNvSpPr>
          <p:nvPr>
            <p:ph type="sldNum" sz="quarter" idx="2"/>
          </p:nvPr>
        </p:nvSpPr>
        <p:spPr>
          <a:xfrm>
            <a:off x="11785600" y="12344400"/>
            <a:ext cx="5689600" cy="736601"/>
          </a:xfrm>
          <a:prstGeom prst="rect">
            <a:avLst/>
          </a:prstGeom>
        </p:spPr>
        <p:txBody>
          <a:bodyPr lIns="45719" tIns="45719" rIns="45719" bIns="45719" anchor="ctr"/>
          <a:lstStyle>
            <a:lvl1pPr algn="r">
              <a:defRPr sz="1200" b="0">
                <a:solidFill>
                  <a:srgbClr val="888888"/>
                </a:solidFill>
                <a:latin typeface="Marianne"/>
                <a:ea typeface="Marianne"/>
                <a:cs typeface="Marianne"/>
                <a:sym typeface="Marianne"/>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ommaire">
    <p:spTree>
      <p:nvGrpSpPr>
        <p:cNvPr id="1" name=""/>
        <p:cNvGrpSpPr/>
        <p:nvPr/>
      </p:nvGrpSpPr>
      <p:grpSpPr>
        <a:xfrm>
          <a:off x="0" y="0"/>
          <a:ext cx="0" cy="0"/>
          <a:chOff x="0" y="0"/>
          <a:chExt cx="0" cy="0"/>
        </a:xfrm>
      </p:grpSpPr>
      <p:sp>
        <p:nvSpPr>
          <p:cNvPr id="35" name="Rectangle 2"/>
          <p:cNvSpPr/>
          <p:nvPr/>
        </p:nvSpPr>
        <p:spPr>
          <a:xfrm>
            <a:off x="0" y="0"/>
            <a:ext cx="24384000" cy="2227634"/>
          </a:xfrm>
          <a:prstGeom prst="rect">
            <a:avLst/>
          </a:prstGeom>
          <a:solidFill>
            <a:srgbClr val="2B7758"/>
          </a:solidFill>
          <a:ln w="12700">
            <a:miter lim="400000"/>
          </a:ln>
        </p:spPr>
        <p:txBody>
          <a:bodyPr lIns="45719" rIns="45719" anchor="ctr"/>
          <a:lstStyle/>
          <a:p>
            <a:pPr algn="ctr" defTabSz="2438337">
              <a:defRPr sz="2400">
                <a:solidFill>
                  <a:srgbClr val="5E5E5E"/>
                </a:solidFill>
              </a:defRPr>
            </a:pPr>
            <a:endParaRPr/>
          </a:p>
        </p:txBody>
      </p:sp>
      <p:sp>
        <p:nvSpPr>
          <p:cNvPr id="36" name="Rectangle 3"/>
          <p:cNvSpPr/>
          <p:nvPr/>
        </p:nvSpPr>
        <p:spPr>
          <a:xfrm>
            <a:off x="20851693" y="0"/>
            <a:ext cx="3532307" cy="2227634"/>
          </a:xfrm>
          <a:prstGeom prst="rect">
            <a:avLst/>
          </a:prstGeom>
          <a:solidFill>
            <a:srgbClr val="FFFFFF">
              <a:alpha val="85000"/>
            </a:srgbClr>
          </a:solidFill>
          <a:ln w="12700">
            <a:miter lim="400000"/>
          </a:ln>
        </p:spPr>
        <p:txBody>
          <a:bodyPr lIns="45719" rIns="45719" anchor="ctr"/>
          <a:lstStyle/>
          <a:p>
            <a:pPr algn="ctr" defTabSz="2438337">
              <a:defRPr sz="2400">
                <a:solidFill>
                  <a:srgbClr val="5E5E5E"/>
                </a:solidFill>
              </a:defRPr>
            </a:pPr>
            <a:endParaRPr/>
          </a:p>
        </p:txBody>
      </p:sp>
      <p:pic>
        <p:nvPicPr>
          <p:cNvPr id="37" name="Logo France 2030" descr="Logo France 2030"/>
          <p:cNvPicPr>
            <a:picLocks noChangeAspect="1"/>
          </p:cNvPicPr>
          <p:nvPr/>
        </p:nvPicPr>
        <p:blipFill>
          <a:blip r:embed="rId2"/>
          <a:stretch>
            <a:fillRect/>
          </a:stretch>
        </p:blipFill>
        <p:spPr>
          <a:xfrm>
            <a:off x="21268632" y="508617"/>
            <a:ext cx="2637908" cy="1210397"/>
          </a:xfrm>
          <a:prstGeom prst="rect">
            <a:avLst/>
          </a:prstGeom>
          <a:ln w="12700">
            <a:miter lim="400000"/>
          </a:ln>
        </p:spPr>
      </p:pic>
      <p:sp>
        <p:nvSpPr>
          <p:cNvPr id="38" name="TITRE DE LA DIAPOSITIVE"/>
          <p:cNvSpPr txBox="1">
            <a:spLocks noGrp="1"/>
          </p:cNvSpPr>
          <p:nvPr>
            <p:ph type="title" hasCustomPrompt="1"/>
          </p:nvPr>
        </p:nvSpPr>
        <p:spPr>
          <a:xfrm>
            <a:off x="1079999" y="-909054"/>
            <a:ext cx="17933837" cy="871227"/>
          </a:xfrm>
          <a:prstGeom prst="rect">
            <a:avLst/>
          </a:prstGeom>
        </p:spPr>
        <p:txBody>
          <a:bodyPr/>
          <a:lstStyle>
            <a:lvl1pPr algn="l">
              <a:lnSpc>
                <a:spcPct val="100000"/>
              </a:lnSpc>
              <a:defRPr sz="5000" cap="all"/>
            </a:lvl1pPr>
          </a:lstStyle>
          <a:p>
            <a:r>
              <a:t>TITRE DE LA DIAPOSITIVE</a:t>
            </a:r>
          </a:p>
        </p:txBody>
      </p:sp>
      <p:sp>
        <p:nvSpPr>
          <p:cNvPr id="39" name="Texte niveau 1…"/>
          <p:cNvSpPr txBox="1">
            <a:spLocks noGrp="1"/>
          </p:cNvSpPr>
          <p:nvPr>
            <p:ph type="body" sz="quarter" idx="1" hasCustomPrompt="1"/>
          </p:nvPr>
        </p:nvSpPr>
        <p:spPr>
          <a:xfrm>
            <a:off x="1079999" y="316799"/>
            <a:ext cx="19294234" cy="1025115"/>
          </a:xfrm>
          <a:prstGeom prst="rect">
            <a:avLst/>
          </a:prstGeom>
        </p:spPr>
        <p:txBody>
          <a:bodyPr lIns="50400" tIns="50400" rIns="50400" bIns="50400"/>
          <a:lstStyle>
            <a:lvl1pPr marL="0" indent="0">
              <a:lnSpc>
                <a:spcPct val="100000"/>
              </a:lnSpc>
              <a:buSzTx/>
              <a:buFontTx/>
              <a:buNone/>
              <a:defRPr sz="6000" b="1" cap="all">
                <a:ln w="25400" cap="flat">
                  <a:solidFill>
                    <a:srgbClr val="FFFFFF"/>
                  </a:solidFill>
                  <a:prstDash val="solid"/>
                  <a:round/>
                </a:ln>
                <a:noFill/>
                <a:latin typeface="Marianne ExtraBold"/>
                <a:ea typeface="Marianne ExtraBold"/>
                <a:cs typeface="Marianne ExtraBold"/>
                <a:sym typeface="Marianne ExtraBold"/>
              </a:defRPr>
            </a:lvl1pPr>
            <a:lvl2pPr marL="1485900" indent="-571500">
              <a:lnSpc>
                <a:spcPct val="100000"/>
              </a:lnSpc>
              <a:buFontTx/>
              <a:defRPr sz="6000" b="1" cap="all">
                <a:ln w="25400" cap="flat">
                  <a:solidFill>
                    <a:srgbClr val="FFFFFF"/>
                  </a:solidFill>
                  <a:prstDash val="solid"/>
                  <a:round/>
                </a:ln>
                <a:noFill/>
                <a:latin typeface="Marianne ExtraBold"/>
                <a:ea typeface="Marianne ExtraBold"/>
                <a:cs typeface="Marianne ExtraBold"/>
                <a:sym typeface="Marianne ExtraBold"/>
              </a:defRPr>
            </a:lvl2pPr>
            <a:lvl3pPr marL="2514600" indent="-685800">
              <a:lnSpc>
                <a:spcPct val="100000"/>
              </a:lnSpc>
              <a:buFontTx/>
              <a:defRPr sz="6000" b="1" cap="all">
                <a:ln w="25400" cap="flat">
                  <a:solidFill>
                    <a:srgbClr val="FFFFFF"/>
                  </a:solidFill>
                  <a:prstDash val="solid"/>
                  <a:round/>
                </a:ln>
                <a:noFill/>
                <a:latin typeface="Marianne ExtraBold"/>
                <a:ea typeface="Marianne ExtraBold"/>
                <a:cs typeface="Marianne ExtraBold"/>
                <a:sym typeface="Marianne ExtraBold"/>
              </a:defRPr>
            </a:lvl3pPr>
            <a:lvl4pPr marL="3505200" indent="-762000">
              <a:lnSpc>
                <a:spcPct val="100000"/>
              </a:lnSpc>
              <a:buFontTx/>
              <a:defRPr sz="6000" b="1" cap="all">
                <a:ln w="25400" cap="flat">
                  <a:solidFill>
                    <a:srgbClr val="FFFFFF"/>
                  </a:solidFill>
                  <a:prstDash val="solid"/>
                  <a:round/>
                </a:ln>
                <a:noFill/>
                <a:latin typeface="Marianne ExtraBold"/>
                <a:ea typeface="Marianne ExtraBold"/>
                <a:cs typeface="Marianne ExtraBold"/>
                <a:sym typeface="Marianne ExtraBold"/>
              </a:defRPr>
            </a:lvl4pPr>
            <a:lvl5pPr marL="4419600" indent="-762000">
              <a:lnSpc>
                <a:spcPct val="100000"/>
              </a:lnSpc>
              <a:buFontTx/>
              <a:defRPr sz="6000" b="1" cap="all">
                <a:ln w="25400" cap="flat">
                  <a:solidFill>
                    <a:srgbClr val="FFFFFF"/>
                  </a:solidFill>
                  <a:prstDash val="solid"/>
                  <a:round/>
                </a:ln>
                <a:noFill/>
                <a:latin typeface="Marianne ExtraBold"/>
                <a:ea typeface="Marianne ExtraBold"/>
                <a:cs typeface="Marianne ExtraBold"/>
                <a:sym typeface="Marianne ExtraBold"/>
              </a:defRPr>
            </a:lvl5pPr>
          </a:lstStyle>
          <a:p>
            <a:r>
              <a:t>TITRE</a:t>
            </a:r>
          </a:p>
          <a:p>
            <a:pPr lvl="1"/>
            <a:endParaRPr/>
          </a:p>
          <a:p>
            <a:pPr lvl="2"/>
            <a:endParaRPr/>
          </a:p>
          <a:p>
            <a:pPr lvl="3"/>
            <a:endParaRPr/>
          </a:p>
          <a:p>
            <a:pPr lvl="4"/>
            <a:endParaRPr/>
          </a:p>
        </p:txBody>
      </p:sp>
      <p:sp>
        <p:nvSpPr>
          <p:cNvPr id="40" name="Sous-titre"/>
          <p:cNvSpPr>
            <a:spLocks noGrp="1"/>
          </p:cNvSpPr>
          <p:nvPr>
            <p:ph type="body" sz="quarter" idx="21" hasCustomPrompt="1"/>
          </p:nvPr>
        </p:nvSpPr>
        <p:spPr>
          <a:xfrm>
            <a:off x="1080000" y="1223999"/>
            <a:ext cx="19294232" cy="717339"/>
          </a:xfrm>
          <a:prstGeom prst="rect">
            <a:avLst/>
          </a:prstGeom>
        </p:spPr>
        <p:txBody>
          <a:bodyPr lIns="50400" tIns="50400" rIns="50400" bIns="50400"/>
          <a:lstStyle>
            <a:lvl1pPr marL="0" indent="0">
              <a:lnSpc>
                <a:spcPct val="100000"/>
              </a:lnSpc>
              <a:buSzTx/>
              <a:buFontTx/>
              <a:buNone/>
              <a:defRPr sz="4000" b="1" cap="all">
                <a:solidFill>
                  <a:srgbClr val="DFEBE6"/>
                </a:solidFill>
                <a:latin typeface="Barlow"/>
                <a:ea typeface="Barlow"/>
                <a:cs typeface="Barlow"/>
                <a:sym typeface="Barlow"/>
              </a:defRPr>
            </a:lvl1pPr>
          </a:lstStyle>
          <a:p>
            <a:r>
              <a:t>SOUS-TITRE</a:t>
            </a:r>
          </a:p>
        </p:txBody>
      </p:sp>
      <p:sp>
        <p:nvSpPr>
          <p:cNvPr id="41" name="Titre 1"/>
          <p:cNvSpPr>
            <a:spLocks noGrp="1"/>
          </p:cNvSpPr>
          <p:nvPr>
            <p:ph type="body" sz="quarter" idx="22" hasCustomPrompt="1"/>
          </p:nvPr>
        </p:nvSpPr>
        <p:spPr>
          <a:xfrm>
            <a:off x="2699999" y="3600000"/>
            <a:ext cx="20769602" cy="871227"/>
          </a:xfrm>
          <a:prstGeom prst="rect">
            <a:avLst/>
          </a:prstGeom>
        </p:spPr>
        <p:txBody>
          <a:bodyPr lIns="50400" tIns="50400" rIns="50400" bIns="50400"/>
          <a:lstStyle>
            <a:lvl1pPr marL="0" indent="0">
              <a:lnSpc>
                <a:spcPct val="100000"/>
              </a:lnSpc>
              <a:buSzTx/>
              <a:buFontTx/>
              <a:buNone/>
              <a:defRPr sz="5000" b="1" cap="all">
                <a:solidFill>
                  <a:srgbClr val="2B7758"/>
                </a:solidFill>
                <a:latin typeface="Barlow"/>
                <a:ea typeface="Barlow"/>
                <a:cs typeface="Barlow"/>
                <a:sym typeface="Barlow"/>
              </a:defRPr>
            </a:lvl1pPr>
          </a:lstStyle>
          <a:p>
            <a:r>
              <a:t>TITRE 1</a:t>
            </a:r>
          </a:p>
        </p:txBody>
      </p:sp>
      <p:sp>
        <p:nvSpPr>
          <p:cNvPr id="42" name="Titre 2"/>
          <p:cNvSpPr>
            <a:spLocks noGrp="1"/>
          </p:cNvSpPr>
          <p:nvPr>
            <p:ph type="body" sz="quarter" idx="23" hasCustomPrompt="1"/>
          </p:nvPr>
        </p:nvSpPr>
        <p:spPr>
          <a:xfrm>
            <a:off x="2699998" y="5256000"/>
            <a:ext cx="20769600" cy="871227"/>
          </a:xfrm>
          <a:prstGeom prst="rect">
            <a:avLst/>
          </a:prstGeom>
        </p:spPr>
        <p:txBody>
          <a:bodyPr lIns="50400" tIns="50400" rIns="50400" bIns="50400"/>
          <a:lstStyle>
            <a:lvl1pPr marL="0" indent="0">
              <a:lnSpc>
                <a:spcPct val="100000"/>
              </a:lnSpc>
              <a:buSzTx/>
              <a:buFontTx/>
              <a:buNone/>
              <a:defRPr sz="5000" b="1" cap="all">
                <a:solidFill>
                  <a:srgbClr val="2B7758"/>
                </a:solidFill>
                <a:latin typeface="Barlow"/>
                <a:ea typeface="Barlow"/>
                <a:cs typeface="Barlow"/>
                <a:sym typeface="Barlow"/>
              </a:defRPr>
            </a:lvl1pPr>
          </a:lstStyle>
          <a:p>
            <a:r>
              <a:t>TITRE 2</a:t>
            </a:r>
          </a:p>
        </p:txBody>
      </p:sp>
      <p:sp>
        <p:nvSpPr>
          <p:cNvPr id="43" name="Titre 3"/>
          <p:cNvSpPr>
            <a:spLocks noGrp="1"/>
          </p:cNvSpPr>
          <p:nvPr>
            <p:ph type="body" sz="quarter" idx="24" hasCustomPrompt="1"/>
          </p:nvPr>
        </p:nvSpPr>
        <p:spPr>
          <a:xfrm>
            <a:off x="2699999" y="6911999"/>
            <a:ext cx="20769600" cy="871227"/>
          </a:xfrm>
          <a:prstGeom prst="rect">
            <a:avLst/>
          </a:prstGeom>
        </p:spPr>
        <p:txBody>
          <a:bodyPr lIns="50400" tIns="50400" rIns="50400" bIns="50400"/>
          <a:lstStyle>
            <a:lvl1pPr marL="0" indent="0">
              <a:lnSpc>
                <a:spcPct val="100000"/>
              </a:lnSpc>
              <a:buSzTx/>
              <a:buFontTx/>
              <a:buNone/>
              <a:defRPr sz="5000" b="1" cap="all">
                <a:solidFill>
                  <a:srgbClr val="2B7758"/>
                </a:solidFill>
                <a:latin typeface="Barlow"/>
                <a:ea typeface="Barlow"/>
                <a:cs typeface="Barlow"/>
                <a:sym typeface="Barlow"/>
              </a:defRPr>
            </a:lvl1pPr>
          </a:lstStyle>
          <a:p>
            <a:r>
              <a:t>TITRE 3</a:t>
            </a:r>
          </a:p>
        </p:txBody>
      </p:sp>
      <p:sp>
        <p:nvSpPr>
          <p:cNvPr id="44" name="Titre 4"/>
          <p:cNvSpPr>
            <a:spLocks noGrp="1"/>
          </p:cNvSpPr>
          <p:nvPr>
            <p:ph type="body" sz="quarter" idx="25" hasCustomPrompt="1"/>
          </p:nvPr>
        </p:nvSpPr>
        <p:spPr>
          <a:xfrm>
            <a:off x="2699998" y="8568000"/>
            <a:ext cx="20769600" cy="871227"/>
          </a:xfrm>
          <a:prstGeom prst="rect">
            <a:avLst/>
          </a:prstGeom>
        </p:spPr>
        <p:txBody>
          <a:bodyPr lIns="50400" tIns="50400" rIns="50400" bIns="50400"/>
          <a:lstStyle>
            <a:lvl1pPr marL="0" indent="0">
              <a:lnSpc>
                <a:spcPct val="100000"/>
              </a:lnSpc>
              <a:buSzTx/>
              <a:buFontTx/>
              <a:buNone/>
              <a:defRPr sz="5000" b="1" cap="all">
                <a:solidFill>
                  <a:srgbClr val="2B7758"/>
                </a:solidFill>
                <a:latin typeface="Barlow"/>
                <a:ea typeface="Barlow"/>
                <a:cs typeface="Barlow"/>
                <a:sym typeface="Barlow"/>
              </a:defRPr>
            </a:lvl1pPr>
          </a:lstStyle>
          <a:p>
            <a:r>
              <a:t>TITRE 4</a:t>
            </a:r>
          </a:p>
        </p:txBody>
      </p:sp>
      <p:sp>
        <p:nvSpPr>
          <p:cNvPr id="45" name="Titre 5"/>
          <p:cNvSpPr>
            <a:spLocks noGrp="1"/>
          </p:cNvSpPr>
          <p:nvPr>
            <p:ph type="body" sz="quarter" idx="26" hasCustomPrompt="1"/>
          </p:nvPr>
        </p:nvSpPr>
        <p:spPr>
          <a:xfrm>
            <a:off x="2699999" y="10223999"/>
            <a:ext cx="20769597" cy="871227"/>
          </a:xfrm>
          <a:prstGeom prst="rect">
            <a:avLst/>
          </a:prstGeom>
        </p:spPr>
        <p:txBody>
          <a:bodyPr lIns="50400" tIns="50400" rIns="50400" bIns="50400"/>
          <a:lstStyle>
            <a:lvl1pPr marL="0" indent="0">
              <a:lnSpc>
                <a:spcPct val="100000"/>
              </a:lnSpc>
              <a:buSzTx/>
              <a:buFontTx/>
              <a:buNone/>
              <a:defRPr sz="5000" b="1" cap="all">
                <a:solidFill>
                  <a:srgbClr val="2B7758"/>
                </a:solidFill>
                <a:latin typeface="Barlow"/>
                <a:ea typeface="Barlow"/>
                <a:cs typeface="Barlow"/>
                <a:sym typeface="Barlow"/>
              </a:defRPr>
            </a:lvl1pPr>
          </a:lstStyle>
          <a:p>
            <a:r>
              <a:t>TITRE 5</a:t>
            </a:r>
          </a:p>
        </p:txBody>
      </p:sp>
      <p:sp>
        <p:nvSpPr>
          <p:cNvPr id="46" name="ZoneTexte 1"/>
          <p:cNvSpPr txBox="1"/>
          <p:nvPr/>
        </p:nvSpPr>
        <p:spPr>
          <a:xfrm>
            <a:off x="21894689" y="13233350"/>
            <a:ext cx="2314163"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600" b="1">
                <a:solidFill>
                  <a:srgbClr val="2B7758"/>
                </a:solidFill>
                <a:latin typeface="Barlow"/>
                <a:ea typeface="Barlow"/>
                <a:cs typeface="Barlow"/>
                <a:sym typeface="Barlow"/>
              </a:defRPr>
            </a:lvl1pPr>
          </a:lstStyle>
          <a:p>
            <a:r>
              <a:t>www.pepr-faircarbon.fr</a:t>
            </a:r>
          </a:p>
        </p:txBody>
      </p:sp>
      <p:sp>
        <p:nvSpPr>
          <p:cNvPr id="47" name="Numéro de diapositive"/>
          <p:cNvSpPr txBox="1">
            <a:spLocks noGrp="1"/>
          </p:cNvSpPr>
          <p:nvPr>
            <p:ph type="sldNum" sz="quarter" idx="2"/>
          </p:nvPr>
        </p:nvSpPr>
        <p:spPr>
          <a:xfrm>
            <a:off x="11785600" y="12344400"/>
            <a:ext cx="5689600" cy="736601"/>
          </a:xfrm>
          <a:prstGeom prst="rect">
            <a:avLst/>
          </a:prstGeom>
        </p:spPr>
        <p:txBody>
          <a:bodyPr lIns="45719" tIns="45719" rIns="45719" bIns="45719" anchor="ctr"/>
          <a:lstStyle>
            <a:lvl1pPr algn="r">
              <a:defRPr sz="1200" b="0">
                <a:solidFill>
                  <a:srgbClr val="888888"/>
                </a:solidFill>
                <a:latin typeface="Marianne"/>
                <a:ea typeface="Marianne"/>
                <a:cs typeface="Marianne"/>
                <a:sym typeface="Marianne"/>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andeau">
    <p:spTree>
      <p:nvGrpSpPr>
        <p:cNvPr id="1" name=""/>
        <p:cNvGrpSpPr/>
        <p:nvPr/>
      </p:nvGrpSpPr>
      <p:grpSpPr>
        <a:xfrm>
          <a:off x="0" y="0"/>
          <a:ext cx="0" cy="0"/>
          <a:chOff x="0" y="0"/>
          <a:chExt cx="0" cy="0"/>
        </a:xfrm>
      </p:grpSpPr>
      <p:sp>
        <p:nvSpPr>
          <p:cNvPr id="54" name="Rectangle 1"/>
          <p:cNvSpPr/>
          <p:nvPr/>
        </p:nvSpPr>
        <p:spPr>
          <a:xfrm>
            <a:off x="0" y="-1"/>
            <a:ext cx="24384000" cy="1188028"/>
          </a:xfrm>
          <a:prstGeom prst="rect">
            <a:avLst/>
          </a:prstGeom>
          <a:solidFill>
            <a:srgbClr val="2B7758"/>
          </a:solidFill>
          <a:ln w="12700">
            <a:miter lim="400000"/>
          </a:ln>
        </p:spPr>
        <p:txBody>
          <a:bodyPr lIns="45719" rIns="45719" anchor="ctr"/>
          <a:lstStyle/>
          <a:p>
            <a:pPr algn="ctr">
              <a:defRPr>
                <a:solidFill>
                  <a:srgbClr val="FFFFFF"/>
                </a:solidFill>
              </a:defRPr>
            </a:pPr>
            <a:endParaRPr/>
          </a:p>
        </p:txBody>
      </p:sp>
      <p:sp>
        <p:nvSpPr>
          <p:cNvPr id="55" name="TITRE DE LA DIAPOSITIVE"/>
          <p:cNvSpPr txBox="1">
            <a:spLocks noGrp="1"/>
          </p:cNvSpPr>
          <p:nvPr>
            <p:ph type="title" hasCustomPrompt="1"/>
          </p:nvPr>
        </p:nvSpPr>
        <p:spPr>
          <a:xfrm>
            <a:off x="1079999" y="215999"/>
            <a:ext cx="17933837" cy="871227"/>
          </a:xfrm>
          <a:prstGeom prst="rect">
            <a:avLst/>
          </a:prstGeom>
        </p:spPr>
        <p:txBody>
          <a:bodyPr/>
          <a:lstStyle>
            <a:lvl1pPr algn="l">
              <a:lnSpc>
                <a:spcPct val="100000"/>
              </a:lnSpc>
              <a:spcBef>
                <a:spcPts val="2000"/>
              </a:spcBef>
              <a:defRPr sz="5000" cap="all">
                <a:solidFill>
                  <a:srgbClr val="FFFFFF"/>
                </a:solidFill>
              </a:defRPr>
            </a:lvl1pPr>
          </a:lstStyle>
          <a:p>
            <a:r>
              <a:t>TITRE DE LA DIAPOSITIVE</a:t>
            </a:r>
          </a:p>
        </p:txBody>
      </p:sp>
      <p:grpSp>
        <p:nvGrpSpPr>
          <p:cNvPr id="60" name="Bouton d’action : accueil 8">
            <a:hlinkClick r:id="rId2" action="ppaction://hlinksldjump"/>
          </p:cNvPr>
          <p:cNvGrpSpPr/>
          <p:nvPr/>
        </p:nvGrpSpPr>
        <p:grpSpPr>
          <a:xfrm>
            <a:off x="23759999" y="612000"/>
            <a:ext cx="432001" cy="432000"/>
            <a:chOff x="0" y="0"/>
            <a:chExt cx="431999" cy="431999"/>
          </a:xfrm>
        </p:grpSpPr>
        <p:sp>
          <p:nvSpPr>
            <p:cNvPr id="56" name="Carré"/>
            <p:cNvSpPr/>
            <p:nvPr/>
          </p:nvSpPr>
          <p:spPr>
            <a:xfrm>
              <a:off x="0" y="0"/>
              <a:ext cx="432000" cy="432000"/>
            </a:xfrm>
            <a:prstGeom prst="rect">
              <a:avLst/>
            </a:prstGeom>
            <a:solidFill>
              <a:srgbClr val="FFFFFF">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7" name="Figure"/>
            <p:cNvSpPr/>
            <p:nvPr/>
          </p:nvSpPr>
          <p:spPr>
            <a:xfrm>
              <a:off x="94500" y="74249"/>
              <a:ext cx="243000" cy="303752"/>
            </a:xfrm>
            <a:custGeom>
              <a:avLst/>
              <a:gdLst/>
              <a:ahLst/>
              <a:cxnLst>
                <a:cxn ang="0">
                  <a:pos x="wd2" y="hd2"/>
                </a:cxn>
                <a:cxn ang="5400000">
                  <a:pos x="wd2" y="hd2"/>
                </a:cxn>
                <a:cxn ang="10800000">
                  <a:pos x="wd2" y="hd2"/>
                </a:cxn>
                <a:cxn ang="16200000">
                  <a:pos x="wd2" y="hd2"/>
                </a:cxn>
              </a:cxnLst>
              <a:rect l="0" t="0" r="r" b="b"/>
              <a:pathLst>
                <a:path w="21600" h="21600" extrusionOk="0">
                  <a:moveTo>
                    <a:pt x="19800" y="5760"/>
                  </a:moveTo>
                  <a:lnTo>
                    <a:pt x="19800" y="0"/>
                  </a:lnTo>
                  <a:lnTo>
                    <a:pt x="16200" y="0"/>
                  </a:lnTo>
                  <a:lnTo>
                    <a:pt x="16200" y="2880"/>
                  </a:lnTo>
                  <a:close/>
                  <a:moveTo>
                    <a:pt x="0" y="10080"/>
                  </a:moveTo>
                  <a:lnTo>
                    <a:pt x="0" y="21600"/>
                  </a:lnTo>
                  <a:lnTo>
                    <a:pt x="9000" y="21600"/>
                  </a:lnTo>
                  <a:lnTo>
                    <a:pt x="9000" y="15840"/>
                  </a:lnTo>
                  <a:lnTo>
                    <a:pt x="12600" y="15840"/>
                  </a:lnTo>
                  <a:lnTo>
                    <a:pt x="12600" y="21600"/>
                  </a:lnTo>
                  <a:lnTo>
                    <a:pt x="21600" y="21600"/>
                  </a:lnTo>
                  <a:lnTo>
                    <a:pt x="21600" y="1008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8" name="Figure"/>
            <p:cNvSpPr/>
            <p:nvPr/>
          </p:nvSpPr>
          <p:spPr>
            <a:xfrm>
              <a:off x="53999" y="53999"/>
              <a:ext cx="324002" cy="324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21600" y="10800"/>
                  </a:lnTo>
                  <a:close/>
                  <a:moveTo>
                    <a:pt x="9450" y="16200"/>
                  </a:moveTo>
                  <a:lnTo>
                    <a:pt x="12150" y="16200"/>
                  </a:lnTo>
                  <a:lnTo>
                    <a:pt x="12150" y="21600"/>
                  </a:lnTo>
                  <a:lnTo>
                    <a:pt x="945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9" name="Figure"/>
            <p:cNvSpPr/>
            <p:nvPr/>
          </p:nvSpPr>
          <p:spPr>
            <a:xfrm>
              <a:off x="0" y="0"/>
              <a:ext cx="432000" cy="432000"/>
            </a:xfrm>
            <a:custGeom>
              <a:avLst/>
              <a:gdLst/>
              <a:ahLst/>
              <a:cxnLst>
                <a:cxn ang="0">
                  <a:pos x="wd2" y="hd2"/>
                </a:cxn>
                <a:cxn ang="5400000">
                  <a:pos x="wd2" y="hd2"/>
                </a:cxn>
                <a:cxn ang="10800000">
                  <a:pos x="wd2" y="hd2"/>
                </a:cxn>
                <a:cxn ang="16200000">
                  <a:pos x="wd2" y="hd2"/>
                </a:cxn>
              </a:cxnLst>
              <a:rect l="0" t="0" r="r" b="b"/>
              <a:pathLst>
                <a:path w="21600" h="21600" extrusionOk="0">
                  <a:moveTo>
                    <a:pt x="10800" y="2700"/>
                  </a:moveTo>
                  <a:lnTo>
                    <a:pt x="13837" y="5738"/>
                  </a:lnTo>
                  <a:lnTo>
                    <a:pt x="13837" y="3713"/>
                  </a:lnTo>
                  <a:lnTo>
                    <a:pt x="15863" y="3713"/>
                  </a:lnTo>
                  <a:lnTo>
                    <a:pt x="15863" y="7763"/>
                  </a:lnTo>
                  <a:lnTo>
                    <a:pt x="18900" y="10800"/>
                  </a:lnTo>
                  <a:lnTo>
                    <a:pt x="16875" y="10800"/>
                  </a:lnTo>
                  <a:lnTo>
                    <a:pt x="16875" y="18900"/>
                  </a:lnTo>
                  <a:lnTo>
                    <a:pt x="4725" y="18900"/>
                  </a:lnTo>
                  <a:lnTo>
                    <a:pt x="4725" y="10800"/>
                  </a:lnTo>
                  <a:lnTo>
                    <a:pt x="2700" y="10800"/>
                  </a:lnTo>
                  <a:close/>
                  <a:moveTo>
                    <a:pt x="13837" y="5738"/>
                  </a:moveTo>
                  <a:lnTo>
                    <a:pt x="15863" y="7763"/>
                  </a:lnTo>
                  <a:moveTo>
                    <a:pt x="16875" y="10800"/>
                  </a:moveTo>
                  <a:lnTo>
                    <a:pt x="4725" y="10800"/>
                  </a:lnTo>
                  <a:moveTo>
                    <a:pt x="9788" y="18900"/>
                  </a:moveTo>
                  <a:lnTo>
                    <a:pt x="9788" y="14850"/>
                  </a:lnTo>
                  <a:lnTo>
                    <a:pt x="11812" y="14850"/>
                  </a:lnTo>
                  <a:lnTo>
                    <a:pt x="11812" y="18900"/>
                  </a:lnTo>
                  <a:moveTo>
                    <a:pt x="0" y="0"/>
                  </a:moveTo>
                  <a:lnTo>
                    <a:pt x="21600" y="0"/>
                  </a:lnTo>
                  <a:lnTo>
                    <a:pt x="21600" y="21600"/>
                  </a:lnTo>
                  <a:lnTo>
                    <a:pt x="0" y="21600"/>
                  </a:lnTo>
                  <a:close/>
                </a:path>
              </a:pathLst>
            </a:custGeom>
            <a:noFill/>
            <a:ln w="25400" cap="rnd">
              <a:solidFill>
                <a:srgbClr val="FFFFFF">
                  <a:alpha val="80000"/>
                </a:srgbClr>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61"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
        <p:nvSpPr>
          <p:cNvPr id="62" name="ZoneTexte 3"/>
          <p:cNvSpPr txBox="1"/>
          <p:nvPr/>
        </p:nvSpPr>
        <p:spPr>
          <a:xfrm>
            <a:off x="21894689" y="13233350"/>
            <a:ext cx="2314163"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600" b="1">
                <a:solidFill>
                  <a:srgbClr val="2B7758"/>
                </a:solidFill>
                <a:latin typeface="Barlow"/>
                <a:ea typeface="Barlow"/>
                <a:cs typeface="Barlow"/>
                <a:sym typeface="Barlow"/>
              </a:defRPr>
            </a:lvl1pPr>
          </a:lstStyle>
          <a:p>
            <a:r>
              <a:t>www.pepr-faircarbon.fr</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rres cultivées_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 name="Rectangle : coins arrondis"/>
          <p:cNvSpPr/>
          <p:nvPr/>
        </p:nvSpPr>
        <p:spPr>
          <a:xfrm>
            <a:off x="19391346" y="9708206"/>
            <a:ext cx="5004296" cy="2500083"/>
          </a:xfrm>
          <a:custGeom>
            <a:avLst/>
            <a:gdLst/>
            <a:ahLst/>
            <a:cxnLst>
              <a:cxn ang="0">
                <a:pos x="wd2" y="hd2"/>
              </a:cxn>
              <a:cxn ang="5400000">
                <a:pos x="wd2" y="hd2"/>
              </a:cxn>
              <a:cxn ang="10800000">
                <a:pos x="wd2" y="hd2"/>
              </a:cxn>
              <a:cxn ang="16200000">
                <a:pos x="wd2" y="hd2"/>
              </a:cxn>
            </a:cxnLst>
            <a:rect l="0" t="0" r="r" b="b"/>
            <a:pathLst>
              <a:path w="21590" h="21600" extrusionOk="0">
                <a:moveTo>
                  <a:pt x="0" y="3600"/>
                </a:moveTo>
                <a:cubicBezTo>
                  <a:pt x="0" y="1612"/>
                  <a:pt x="805" y="0"/>
                  <a:pt x="1798" y="0"/>
                </a:cubicBezTo>
                <a:lnTo>
                  <a:pt x="21587" y="0"/>
                </a:lnTo>
                <a:cubicBezTo>
                  <a:pt x="21559" y="9415"/>
                  <a:pt x="21600" y="12349"/>
                  <a:pt x="21587" y="21600"/>
                </a:cubicBezTo>
                <a:lnTo>
                  <a:pt x="1798" y="21600"/>
                </a:lnTo>
                <a:cubicBezTo>
                  <a:pt x="805" y="21600"/>
                  <a:pt x="0" y="19988"/>
                  <a:pt x="0" y="18000"/>
                </a:cubicBezTo>
                <a:lnTo>
                  <a:pt x="0" y="3600"/>
                </a:lnTo>
                <a:close/>
              </a:path>
            </a:pathLst>
          </a:custGeom>
          <a:solidFill>
            <a:srgbClr val="FFFFFF">
              <a:alpha val="50000"/>
            </a:srgbClr>
          </a:solidFill>
          <a:ln w="12700">
            <a:miter lim="400000"/>
          </a:ln>
        </p:spPr>
        <p:txBody>
          <a:bodyPr lIns="45719" rIns="45719" anchor="ctr"/>
          <a:lstStyle/>
          <a:p>
            <a:pPr algn="ctr" defTabSz="2438337">
              <a:defRPr sz="2400">
                <a:solidFill>
                  <a:srgbClr val="5E5E5E"/>
                </a:solidFill>
              </a:defRPr>
            </a:pPr>
            <a:endParaRPr/>
          </a:p>
        </p:txBody>
      </p:sp>
      <p:sp>
        <p:nvSpPr>
          <p:cNvPr id="70" name="Crédit photo"/>
          <p:cNvSpPr txBox="1"/>
          <p:nvPr/>
        </p:nvSpPr>
        <p:spPr>
          <a:xfrm>
            <a:off x="21882317" y="13193600"/>
            <a:ext cx="2107512"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1200"/>
              </a:spcBef>
              <a:defRPr sz="1300"/>
            </a:lvl1pPr>
          </a:lstStyle>
          <a:p>
            <a:r>
              <a:t>© INRAE / CAUVIN Brigitte</a:t>
            </a:r>
          </a:p>
        </p:txBody>
      </p:sp>
      <p:sp>
        <p:nvSpPr>
          <p:cNvPr id="71" name="Mois Année"/>
          <p:cNvSpPr txBox="1"/>
          <p:nvPr/>
        </p:nvSpPr>
        <p:spPr>
          <a:xfrm>
            <a:off x="20320542" y="12800353"/>
            <a:ext cx="3833232" cy="38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2438337">
              <a:defRPr>
                <a:latin typeface="Barlow"/>
                <a:ea typeface="Barlow"/>
                <a:cs typeface="Barlow"/>
                <a:sym typeface="Barlow"/>
              </a:defRPr>
            </a:lvl1pPr>
          </a:lstStyle>
          <a:p>
            <a:r>
              <a:t>September 2024</a:t>
            </a:r>
          </a:p>
        </p:txBody>
      </p:sp>
      <p:sp>
        <p:nvSpPr>
          <p:cNvPr id="72" name="Adresse internet"/>
          <p:cNvSpPr txBox="1"/>
          <p:nvPr/>
        </p:nvSpPr>
        <p:spPr>
          <a:xfrm>
            <a:off x="19432680" y="12257197"/>
            <a:ext cx="4721093" cy="57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defTabSz="2438337">
              <a:defRPr sz="3100" b="1">
                <a:solidFill>
                  <a:srgbClr val="2B7758"/>
                </a:solidFill>
                <a:latin typeface="Barlow"/>
                <a:ea typeface="Barlow"/>
                <a:cs typeface="Barlow"/>
                <a:sym typeface="Barlow"/>
              </a:defRPr>
            </a:lvl1pPr>
          </a:lstStyle>
          <a:p>
            <a:r>
              <a:t>www.pepr-faircarbon.fr</a:t>
            </a:r>
          </a:p>
        </p:txBody>
      </p:sp>
      <p:pic>
        <p:nvPicPr>
          <p:cNvPr id="73" name="Logo C" descr="Logo C"/>
          <p:cNvPicPr>
            <a:picLocks noChangeAspect="1"/>
          </p:cNvPicPr>
          <p:nvPr/>
        </p:nvPicPr>
        <p:blipFill>
          <a:blip r:embed="rId3"/>
          <a:stretch>
            <a:fillRect/>
          </a:stretch>
        </p:blipFill>
        <p:spPr>
          <a:xfrm>
            <a:off x="1003177" y="1181596"/>
            <a:ext cx="4807864" cy="7305456"/>
          </a:xfrm>
          <a:prstGeom prst="rect">
            <a:avLst/>
          </a:prstGeom>
          <a:ln w="12700">
            <a:miter lim="400000"/>
          </a:ln>
        </p:spPr>
      </p:pic>
      <p:sp>
        <p:nvSpPr>
          <p:cNvPr id="74" name="TITRE"/>
          <p:cNvSpPr txBox="1">
            <a:spLocks noGrp="1"/>
          </p:cNvSpPr>
          <p:nvPr>
            <p:ph type="title" hasCustomPrompt="1"/>
          </p:nvPr>
        </p:nvSpPr>
        <p:spPr>
          <a:xfrm>
            <a:off x="6081486" y="5989201"/>
            <a:ext cx="17622577" cy="1338615"/>
          </a:xfrm>
          <a:prstGeom prst="rect">
            <a:avLst/>
          </a:prstGeom>
          <a:solidFill>
            <a:srgbClr val="2B7758"/>
          </a:solidFill>
        </p:spPr>
        <p:txBody>
          <a:bodyPr lIns="179999" tIns="179999" rIns="179999" bIns="179999"/>
          <a:lstStyle>
            <a:lvl1pPr marL="792000" indent="-792000" algn="l">
              <a:lnSpc>
                <a:spcPct val="100000"/>
              </a:lnSpc>
              <a:buSzPct val="100000"/>
              <a:buAutoNum type="arabicPeriod"/>
              <a:defRPr cap="all">
                <a:solidFill>
                  <a:srgbClr val="FFFFFF"/>
                </a:solidFill>
              </a:defRPr>
            </a:lvl1pPr>
          </a:lstStyle>
          <a:p>
            <a:r>
              <a:t>TITRE</a:t>
            </a:r>
          </a:p>
        </p:txBody>
      </p:sp>
      <p:sp>
        <p:nvSpPr>
          <p:cNvPr id="75" name="Zones agricoles"/>
          <p:cNvSpPr txBox="1"/>
          <p:nvPr/>
        </p:nvSpPr>
        <p:spPr>
          <a:xfrm>
            <a:off x="4931999" y="4427999"/>
            <a:ext cx="18506152" cy="162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2438337">
              <a:lnSpc>
                <a:spcPct val="80000"/>
              </a:lnSpc>
              <a:defRPr sz="10000" b="1" cap="all" spc="-300">
                <a:ln w="38100" cap="rnd">
                  <a:solidFill>
                    <a:srgbClr val="FFFFFF"/>
                  </a:solidFill>
                  <a:prstDash val="solid"/>
                  <a:bevel/>
                </a:ln>
                <a:noFill/>
                <a:effectLst>
                  <a:outerShdw blurRad="38100" dist="38100" dir="2700000" rotWithShape="0">
                    <a:srgbClr val="000000">
                      <a:alpha val="43137"/>
                    </a:srgbClr>
                  </a:outerShdw>
                </a:effectLst>
                <a:latin typeface="Marianne ExtraBold"/>
                <a:ea typeface="Marianne ExtraBold"/>
                <a:cs typeface="Marianne ExtraBold"/>
                <a:sym typeface="Marianne ExtraBold"/>
              </a:defRPr>
            </a:lvl1pPr>
          </a:lstStyle>
          <a:p>
            <a:r>
              <a:t>CULTIVATED LAND</a:t>
            </a:r>
          </a:p>
        </p:txBody>
      </p:sp>
      <p:grpSp>
        <p:nvGrpSpPr>
          <p:cNvPr id="80" name="Bouton d’action : accueil 2">
            <a:hlinkClick r:id="rId4" action="ppaction://hlinksldjump"/>
          </p:cNvPr>
          <p:cNvGrpSpPr/>
          <p:nvPr/>
        </p:nvGrpSpPr>
        <p:grpSpPr>
          <a:xfrm>
            <a:off x="23759999" y="612000"/>
            <a:ext cx="432001" cy="432000"/>
            <a:chOff x="0" y="0"/>
            <a:chExt cx="431999" cy="431999"/>
          </a:xfrm>
        </p:grpSpPr>
        <p:sp>
          <p:nvSpPr>
            <p:cNvPr id="76" name="Carré"/>
            <p:cNvSpPr/>
            <p:nvPr/>
          </p:nvSpPr>
          <p:spPr>
            <a:xfrm>
              <a:off x="0" y="0"/>
              <a:ext cx="432000" cy="432000"/>
            </a:xfrm>
            <a:prstGeom prst="rect">
              <a:avLst/>
            </a:prstGeom>
            <a:solidFill>
              <a:srgbClr val="FFFFFF">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7" name="Figure"/>
            <p:cNvSpPr/>
            <p:nvPr/>
          </p:nvSpPr>
          <p:spPr>
            <a:xfrm>
              <a:off x="94500" y="74249"/>
              <a:ext cx="243000" cy="303752"/>
            </a:xfrm>
            <a:custGeom>
              <a:avLst/>
              <a:gdLst/>
              <a:ahLst/>
              <a:cxnLst>
                <a:cxn ang="0">
                  <a:pos x="wd2" y="hd2"/>
                </a:cxn>
                <a:cxn ang="5400000">
                  <a:pos x="wd2" y="hd2"/>
                </a:cxn>
                <a:cxn ang="10800000">
                  <a:pos x="wd2" y="hd2"/>
                </a:cxn>
                <a:cxn ang="16200000">
                  <a:pos x="wd2" y="hd2"/>
                </a:cxn>
              </a:cxnLst>
              <a:rect l="0" t="0" r="r" b="b"/>
              <a:pathLst>
                <a:path w="21600" h="21600" extrusionOk="0">
                  <a:moveTo>
                    <a:pt x="19800" y="5760"/>
                  </a:moveTo>
                  <a:lnTo>
                    <a:pt x="19800" y="0"/>
                  </a:lnTo>
                  <a:lnTo>
                    <a:pt x="16200" y="0"/>
                  </a:lnTo>
                  <a:lnTo>
                    <a:pt x="16200" y="2880"/>
                  </a:lnTo>
                  <a:close/>
                  <a:moveTo>
                    <a:pt x="0" y="10080"/>
                  </a:moveTo>
                  <a:lnTo>
                    <a:pt x="0" y="21600"/>
                  </a:lnTo>
                  <a:lnTo>
                    <a:pt x="9000" y="21600"/>
                  </a:lnTo>
                  <a:lnTo>
                    <a:pt x="9000" y="15840"/>
                  </a:lnTo>
                  <a:lnTo>
                    <a:pt x="12600" y="15840"/>
                  </a:lnTo>
                  <a:lnTo>
                    <a:pt x="12600" y="21600"/>
                  </a:lnTo>
                  <a:lnTo>
                    <a:pt x="21600" y="21600"/>
                  </a:lnTo>
                  <a:lnTo>
                    <a:pt x="21600" y="1008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8" name="Figure"/>
            <p:cNvSpPr/>
            <p:nvPr/>
          </p:nvSpPr>
          <p:spPr>
            <a:xfrm>
              <a:off x="53999" y="53999"/>
              <a:ext cx="324002" cy="324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21600" y="10800"/>
                  </a:lnTo>
                  <a:close/>
                  <a:moveTo>
                    <a:pt x="9450" y="16200"/>
                  </a:moveTo>
                  <a:lnTo>
                    <a:pt x="12150" y="16200"/>
                  </a:lnTo>
                  <a:lnTo>
                    <a:pt x="12150" y="21600"/>
                  </a:lnTo>
                  <a:lnTo>
                    <a:pt x="945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9" name="Figure"/>
            <p:cNvSpPr/>
            <p:nvPr/>
          </p:nvSpPr>
          <p:spPr>
            <a:xfrm>
              <a:off x="0" y="0"/>
              <a:ext cx="432000" cy="432000"/>
            </a:xfrm>
            <a:custGeom>
              <a:avLst/>
              <a:gdLst/>
              <a:ahLst/>
              <a:cxnLst>
                <a:cxn ang="0">
                  <a:pos x="wd2" y="hd2"/>
                </a:cxn>
                <a:cxn ang="5400000">
                  <a:pos x="wd2" y="hd2"/>
                </a:cxn>
                <a:cxn ang="10800000">
                  <a:pos x="wd2" y="hd2"/>
                </a:cxn>
                <a:cxn ang="16200000">
                  <a:pos x="wd2" y="hd2"/>
                </a:cxn>
              </a:cxnLst>
              <a:rect l="0" t="0" r="r" b="b"/>
              <a:pathLst>
                <a:path w="21600" h="21600" extrusionOk="0">
                  <a:moveTo>
                    <a:pt x="10800" y="2700"/>
                  </a:moveTo>
                  <a:lnTo>
                    <a:pt x="13837" y="5738"/>
                  </a:lnTo>
                  <a:lnTo>
                    <a:pt x="13837" y="3713"/>
                  </a:lnTo>
                  <a:lnTo>
                    <a:pt x="15863" y="3713"/>
                  </a:lnTo>
                  <a:lnTo>
                    <a:pt x="15863" y="7763"/>
                  </a:lnTo>
                  <a:lnTo>
                    <a:pt x="18900" y="10800"/>
                  </a:lnTo>
                  <a:lnTo>
                    <a:pt x="16875" y="10800"/>
                  </a:lnTo>
                  <a:lnTo>
                    <a:pt x="16875" y="18900"/>
                  </a:lnTo>
                  <a:lnTo>
                    <a:pt x="4725" y="18900"/>
                  </a:lnTo>
                  <a:lnTo>
                    <a:pt x="4725" y="10800"/>
                  </a:lnTo>
                  <a:lnTo>
                    <a:pt x="2700" y="10800"/>
                  </a:lnTo>
                  <a:close/>
                  <a:moveTo>
                    <a:pt x="13837" y="5738"/>
                  </a:moveTo>
                  <a:lnTo>
                    <a:pt x="15863" y="7763"/>
                  </a:lnTo>
                  <a:moveTo>
                    <a:pt x="16875" y="10800"/>
                  </a:moveTo>
                  <a:lnTo>
                    <a:pt x="4725" y="10800"/>
                  </a:lnTo>
                  <a:moveTo>
                    <a:pt x="9788" y="18900"/>
                  </a:moveTo>
                  <a:lnTo>
                    <a:pt x="9788" y="14850"/>
                  </a:lnTo>
                  <a:lnTo>
                    <a:pt x="11812" y="14850"/>
                  </a:lnTo>
                  <a:lnTo>
                    <a:pt x="11812" y="18900"/>
                  </a:lnTo>
                  <a:moveTo>
                    <a:pt x="0" y="0"/>
                  </a:moveTo>
                  <a:lnTo>
                    <a:pt x="21600" y="0"/>
                  </a:lnTo>
                  <a:lnTo>
                    <a:pt x="21600" y="21600"/>
                  </a:lnTo>
                  <a:lnTo>
                    <a:pt x="0" y="21600"/>
                  </a:lnTo>
                  <a:close/>
                </a:path>
              </a:pathLst>
            </a:custGeom>
            <a:noFill/>
            <a:ln w="25400" cap="rnd">
              <a:solidFill>
                <a:srgbClr val="2B7758">
                  <a:alpha val="80000"/>
                </a:srgbClr>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8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pic>
        <p:nvPicPr>
          <p:cNvPr id="82" name="Logo France 2030" descr="Logo France 2030"/>
          <p:cNvPicPr>
            <a:picLocks noChangeAspect="1"/>
          </p:cNvPicPr>
          <p:nvPr/>
        </p:nvPicPr>
        <p:blipFill>
          <a:blip r:embed="rId5"/>
          <a:stretch>
            <a:fillRect/>
          </a:stretch>
        </p:blipFill>
        <p:spPr>
          <a:xfrm>
            <a:off x="19716253" y="10017372"/>
            <a:ext cx="4133722" cy="1896746"/>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1 ligne">
    <p:spTree>
      <p:nvGrpSpPr>
        <p:cNvPr id="1" name=""/>
        <p:cNvGrpSpPr/>
        <p:nvPr/>
      </p:nvGrpSpPr>
      <p:grpSpPr>
        <a:xfrm>
          <a:off x="0" y="0"/>
          <a:ext cx="0" cy="0"/>
          <a:chOff x="0" y="0"/>
          <a:chExt cx="0" cy="0"/>
        </a:xfrm>
      </p:grpSpPr>
      <p:sp>
        <p:nvSpPr>
          <p:cNvPr id="8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90" name="Titre de diapositive"/>
          <p:cNvSpPr txBox="1">
            <a:spLocks noGrp="1"/>
          </p:cNvSpPr>
          <p:nvPr>
            <p:ph type="title" hasCustomPrompt="1"/>
          </p:nvPr>
        </p:nvSpPr>
        <p:spPr>
          <a:prstGeom prst="rect">
            <a:avLst/>
          </a:prstGeom>
        </p:spPr>
        <p:txBody>
          <a:bodyPr/>
          <a:lstStyle/>
          <a:p>
            <a:r>
              <a:t>Titre de diapositive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re 2 lignes">
    <p:spTree>
      <p:nvGrpSpPr>
        <p:cNvPr id="1" name=""/>
        <p:cNvGrpSpPr/>
        <p:nvPr/>
      </p:nvGrpSpPr>
      <p:grpSpPr>
        <a:xfrm>
          <a:off x="0" y="0"/>
          <a:ext cx="0" cy="0"/>
          <a:chOff x="0" y="0"/>
          <a:chExt cx="0" cy="0"/>
        </a:xfrm>
      </p:grpSpPr>
      <p:sp>
        <p:nvSpPr>
          <p:cNvPr id="97" name="Rectangle 4"/>
          <p:cNvSpPr/>
          <p:nvPr/>
        </p:nvSpPr>
        <p:spPr>
          <a:xfrm>
            <a:off x="0" y="-1"/>
            <a:ext cx="24384000" cy="1908002"/>
          </a:xfrm>
          <a:prstGeom prst="rect">
            <a:avLst/>
          </a:prstGeom>
          <a:solidFill>
            <a:srgbClr val="2B7758">
              <a:alpha val="10000"/>
            </a:srgbClr>
          </a:solidFill>
          <a:ln w="12700">
            <a:miter lim="400000"/>
          </a:ln>
        </p:spPr>
        <p:txBody>
          <a:bodyPr lIns="45719" rIns="45719" anchor="ctr"/>
          <a:lstStyle/>
          <a:p>
            <a:pPr algn="ctr">
              <a:defRPr>
                <a:solidFill>
                  <a:srgbClr val="FFFFFF"/>
                </a:solidFill>
              </a:defRPr>
            </a:pPr>
            <a:endParaRPr/>
          </a:p>
        </p:txBody>
      </p:sp>
      <p:grpSp>
        <p:nvGrpSpPr>
          <p:cNvPr id="102" name="Bouton d’action : accueil 2">
            <a:hlinkClick r:id="rId2" action="ppaction://hlinksldjump"/>
          </p:cNvPr>
          <p:cNvGrpSpPr/>
          <p:nvPr/>
        </p:nvGrpSpPr>
        <p:grpSpPr>
          <a:xfrm>
            <a:off x="23759999" y="612000"/>
            <a:ext cx="432001" cy="432000"/>
            <a:chOff x="0" y="0"/>
            <a:chExt cx="431999" cy="431999"/>
          </a:xfrm>
        </p:grpSpPr>
        <p:sp>
          <p:nvSpPr>
            <p:cNvPr id="98" name="Carré"/>
            <p:cNvSpPr/>
            <p:nvPr/>
          </p:nvSpPr>
          <p:spPr>
            <a:xfrm>
              <a:off x="0" y="0"/>
              <a:ext cx="432000" cy="432000"/>
            </a:xfrm>
            <a:prstGeom prst="rect">
              <a:avLst/>
            </a:prstGeom>
            <a:solidFill>
              <a:srgbClr val="FFFFFF">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99" name="Figure"/>
            <p:cNvSpPr/>
            <p:nvPr/>
          </p:nvSpPr>
          <p:spPr>
            <a:xfrm>
              <a:off x="94500" y="74249"/>
              <a:ext cx="243000" cy="303752"/>
            </a:xfrm>
            <a:custGeom>
              <a:avLst/>
              <a:gdLst/>
              <a:ahLst/>
              <a:cxnLst>
                <a:cxn ang="0">
                  <a:pos x="wd2" y="hd2"/>
                </a:cxn>
                <a:cxn ang="5400000">
                  <a:pos x="wd2" y="hd2"/>
                </a:cxn>
                <a:cxn ang="10800000">
                  <a:pos x="wd2" y="hd2"/>
                </a:cxn>
                <a:cxn ang="16200000">
                  <a:pos x="wd2" y="hd2"/>
                </a:cxn>
              </a:cxnLst>
              <a:rect l="0" t="0" r="r" b="b"/>
              <a:pathLst>
                <a:path w="21600" h="21600" extrusionOk="0">
                  <a:moveTo>
                    <a:pt x="19800" y="5760"/>
                  </a:moveTo>
                  <a:lnTo>
                    <a:pt x="19800" y="0"/>
                  </a:lnTo>
                  <a:lnTo>
                    <a:pt x="16200" y="0"/>
                  </a:lnTo>
                  <a:lnTo>
                    <a:pt x="16200" y="2880"/>
                  </a:lnTo>
                  <a:close/>
                  <a:moveTo>
                    <a:pt x="0" y="10080"/>
                  </a:moveTo>
                  <a:lnTo>
                    <a:pt x="0" y="21600"/>
                  </a:lnTo>
                  <a:lnTo>
                    <a:pt x="9000" y="21600"/>
                  </a:lnTo>
                  <a:lnTo>
                    <a:pt x="9000" y="15840"/>
                  </a:lnTo>
                  <a:lnTo>
                    <a:pt x="12600" y="15840"/>
                  </a:lnTo>
                  <a:lnTo>
                    <a:pt x="12600" y="21600"/>
                  </a:lnTo>
                  <a:lnTo>
                    <a:pt x="21600" y="21600"/>
                  </a:lnTo>
                  <a:lnTo>
                    <a:pt x="21600" y="1008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0" name="Figure"/>
            <p:cNvSpPr/>
            <p:nvPr/>
          </p:nvSpPr>
          <p:spPr>
            <a:xfrm>
              <a:off x="53999" y="53999"/>
              <a:ext cx="324002" cy="324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21600" y="10800"/>
                  </a:lnTo>
                  <a:close/>
                  <a:moveTo>
                    <a:pt x="9450" y="16200"/>
                  </a:moveTo>
                  <a:lnTo>
                    <a:pt x="12150" y="16200"/>
                  </a:lnTo>
                  <a:lnTo>
                    <a:pt x="12150" y="21600"/>
                  </a:lnTo>
                  <a:lnTo>
                    <a:pt x="945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1" name="Figure"/>
            <p:cNvSpPr/>
            <p:nvPr/>
          </p:nvSpPr>
          <p:spPr>
            <a:xfrm>
              <a:off x="0" y="0"/>
              <a:ext cx="432000" cy="432000"/>
            </a:xfrm>
            <a:custGeom>
              <a:avLst/>
              <a:gdLst/>
              <a:ahLst/>
              <a:cxnLst>
                <a:cxn ang="0">
                  <a:pos x="wd2" y="hd2"/>
                </a:cxn>
                <a:cxn ang="5400000">
                  <a:pos x="wd2" y="hd2"/>
                </a:cxn>
                <a:cxn ang="10800000">
                  <a:pos x="wd2" y="hd2"/>
                </a:cxn>
                <a:cxn ang="16200000">
                  <a:pos x="wd2" y="hd2"/>
                </a:cxn>
              </a:cxnLst>
              <a:rect l="0" t="0" r="r" b="b"/>
              <a:pathLst>
                <a:path w="21600" h="21600" extrusionOk="0">
                  <a:moveTo>
                    <a:pt x="10800" y="2700"/>
                  </a:moveTo>
                  <a:lnTo>
                    <a:pt x="13837" y="5738"/>
                  </a:lnTo>
                  <a:lnTo>
                    <a:pt x="13837" y="3713"/>
                  </a:lnTo>
                  <a:lnTo>
                    <a:pt x="15863" y="3713"/>
                  </a:lnTo>
                  <a:lnTo>
                    <a:pt x="15863" y="7763"/>
                  </a:lnTo>
                  <a:lnTo>
                    <a:pt x="18900" y="10800"/>
                  </a:lnTo>
                  <a:lnTo>
                    <a:pt x="16875" y="10800"/>
                  </a:lnTo>
                  <a:lnTo>
                    <a:pt x="16875" y="18900"/>
                  </a:lnTo>
                  <a:lnTo>
                    <a:pt x="4725" y="18900"/>
                  </a:lnTo>
                  <a:lnTo>
                    <a:pt x="4725" y="10800"/>
                  </a:lnTo>
                  <a:lnTo>
                    <a:pt x="2700" y="10800"/>
                  </a:lnTo>
                  <a:close/>
                  <a:moveTo>
                    <a:pt x="13837" y="5738"/>
                  </a:moveTo>
                  <a:lnTo>
                    <a:pt x="15863" y="7763"/>
                  </a:lnTo>
                  <a:moveTo>
                    <a:pt x="16875" y="10800"/>
                  </a:moveTo>
                  <a:lnTo>
                    <a:pt x="4725" y="10800"/>
                  </a:lnTo>
                  <a:moveTo>
                    <a:pt x="9788" y="18900"/>
                  </a:moveTo>
                  <a:lnTo>
                    <a:pt x="9788" y="14850"/>
                  </a:lnTo>
                  <a:lnTo>
                    <a:pt x="11812" y="14850"/>
                  </a:lnTo>
                  <a:lnTo>
                    <a:pt x="11812" y="18900"/>
                  </a:lnTo>
                  <a:moveTo>
                    <a:pt x="0" y="0"/>
                  </a:moveTo>
                  <a:lnTo>
                    <a:pt x="21600" y="0"/>
                  </a:lnTo>
                  <a:lnTo>
                    <a:pt x="21600" y="21600"/>
                  </a:lnTo>
                  <a:lnTo>
                    <a:pt x="0" y="21600"/>
                  </a:lnTo>
                  <a:close/>
                </a:path>
              </a:pathLst>
            </a:custGeom>
            <a:noFill/>
            <a:ln w="25400" cap="rnd">
              <a:solidFill>
                <a:srgbClr val="2B7758">
                  <a:alpha val="80000"/>
                </a:srgbClr>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04" name="Titre de diapositive"/>
          <p:cNvSpPr txBox="1">
            <a:spLocks noGrp="1"/>
          </p:cNvSpPr>
          <p:nvPr>
            <p:ph type="title" hasCustomPrompt="1"/>
          </p:nvPr>
        </p:nvSpPr>
        <p:spPr>
          <a:prstGeom prst="rect">
            <a:avLst/>
          </a:prstGeom>
        </p:spPr>
        <p:txBody>
          <a:bodyPr/>
          <a:lstStyle/>
          <a:p>
            <a:r>
              <a:t>Titre de diapositive</a:t>
            </a:r>
          </a:p>
        </p:txBody>
      </p:sp>
      <p:sp>
        <p:nvSpPr>
          <p:cNvPr id="105" name="ZoneTexte 8"/>
          <p:cNvSpPr txBox="1"/>
          <p:nvPr/>
        </p:nvSpPr>
        <p:spPr>
          <a:xfrm>
            <a:off x="21894689" y="13233350"/>
            <a:ext cx="2314163"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600" b="1">
                <a:solidFill>
                  <a:srgbClr val="2B7758"/>
                </a:solidFill>
                <a:latin typeface="Barlow"/>
                <a:ea typeface="Barlow"/>
                <a:cs typeface="Barlow"/>
                <a:sym typeface="Barlow"/>
              </a:defRPr>
            </a:lvl1pPr>
          </a:lstStyle>
          <a:p>
            <a:r>
              <a:t>www.pepr-faircarbon.fr</a:t>
            </a:r>
          </a:p>
        </p:txBody>
      </p:sp>
      <p:sp>
        <p:nvSpPr>
          <p:cNvPr id="106" name="Rectangle 12"/>
          <p:cNvSpPr/>
          <p:nvPr/>
        </p:nvSpPr>
        <p:spPr>
          <a:xfrm>
            <a:off x="0" y="1186713"/>
            <a:ext cx="2257426" cy="1513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765" y="0"/>
                </a:lnTo>
                <a:lnTo>
                  <a:pt x="21600" y="21600"/>
                </a:lnTo>
                <a:lnTo>
                  <a:pt x="0" y="21600"/>
                </a:lnTo>
                <a:lnTo>
                  <a:pt x="0" y="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pic>
        <p:nvPicPr>
          <p:cNvPr id="107" name="Logo C" descr="Logo C"/>
          <p:cNvPicPr>
            <a:picLocks noChangeAspect="1"/>
          </p:cNvPicPr>
          <p:nvPr/>
        </p:nvPicPr>
        <p:blipFill>
          <a:blip r:embed="rId3"/>
          <a:stretch>
            <a:fillRect/>
          </a:stretch>
        </p:blipFill>
        <p:spPr>
          <a:xfrm>
            <a:off x="288000" y="292893"/>
            <a:ext cx="963788" cy="1464459"/>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re 3 lignes">
    <p:spTree>
      <p:nvGrpSpPr>
        <p:cNvPr id="1" name=""/>
        <p:cNvGrpSpPr/>
        <p:nvPr/>
      </p:nvGrpSpPr>
      <p:grpSpPr>
        <a:xfrm>
          <a:off x="0" y="0"/>
          <a:ext cx="0" cy="0"/>
          <a:chOff x="0" y="0"/>
          <a:chExt cx="0" cy="0"/>
        </a:xfrm>
      </p:grpSpPr>
      <p:sp>
        <p:nvSpPr>
          <p:cNvPr id="114" name="Rectangle 4"/>
          <p:cNvSpPr/>
          <p:nvPr/>
        </p:nvSpPr>
        <p:spPr>
          <a:xfrm>
            <a:off x="0" y="-1"/>
            <a:ext cx="24384000" cy="2700002"/>
          </a:xfrm>
          <a:prstGeom prst="rect">
            <a:avLst/>
          </a:prstGeom>
          <a:solidFill>
            <a:srgbClr val="2B7758">
              <a:alpha val="10000"/>
            </a:srgbClr>
          </a:solidFill>
          <a:ln w="12700">
            <a:miter lim="400000"/>
          </a:ln>
        </p:spPr>
        <p:txBody>
          <a:bodyPr lIns="45719" rIns="45719" anchor="ctr"/>
          <a:lstStyle/>
          <a:p>
            <a:pPr algn="ctr">
              <a:defRPr>
                <a:solidFill>
                  <a:srgbClr val="FFFFFF"/>
                </a:solidFill>
              </a:defRPr>
            </a:pPr>
            <a:endParaRPr/>
          </a:p>
        </p:txBody>
      </p:sp>
      <p:grpSp>
        <p:nvGrpSpPr>
          <p:cNvPr id="119" name="Bouton d’action : accueil 2">
            <a:hlinkClick r:id="rId2" action="ppaction://hlinksldjump"/>
          </p:cNvPr>
          <p:cNvGrpSpPr/>
          <p:nvPr/>
        </p:nvGrpSpPr>
        <p:grpSpPr>
          <a:xfrm>
            <a:off x="23759999" y="612000"/>
            <a:ext cx="432001" cy="432000"/>
            <a:chOff x="0" y="0"/>
            <a:chExt cx="431999" cy="431999"/>
          </a:xfrm>
        </p:grpSpPr>
        <p:sp>
          <p:nvSpPr>
            <p:cNvPr id="115" name="Carré"/>
            <p:cNvSpPr/>
            <p:nvPr/>
          </p:nvSpPr>
          <p:spPr>
            <a:xfrm>
              <a:off x="0" y="0"/>
              <a:ext cx="432000" cy="432000"/>
            </a:xfrm>
            <a:prstGeom prst="rect">
              <a:avLst/>
            </a:prstGeom>
            <a:solidFill>
              <a:srgbClr val="FFFFFF">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6" name="Figure"/>
            <p:cNvSpPr/>
            <p:nvPr/>
          </p:nvSpPr>
          <p:spPr>
            <a:xfrm>
              <a:off x="94500" y="74249"/>
              <a:ext cx="243000" cy="303752"/>
            </a:xfrm>
            <a:custGeom>
              <a:avLst/>
              <a:gdLst/>
              <a:ahLst/>
              <a:cxnLst>
                <a:cxn ang="0">
                  <a:pos x="wd2" y="hd2"/>
                </a:cxn>
                <a:cxn ang="5400000">
                  <a:pos x="wd2" y="hd2"/>
                </a:cxn>
                <a:cxn ang="10800000">
                  <a:pos x="wd2" y="hd2"/>
                </a:cxn>
                <a:cxn ang="16200000">
                  <a:pos x="wd2" y="hd2"/>
                </a:cxn>
              </a:cxnLst>
              <a:rect l="0" t="0" r="r" b="b"/>
              <a:pathLst>
                <a:path w="21600" h="21600" extrusionOk="0">
                  <a:moveTo>
                    <a:pt x="19800" y="5760"/>
                  </a:moveTo>
                  <a:lnTo>
                    <a:pt x="19800" y="0"/>
                  </a:lnTo>
                  <a:lnTo>
                    <a:pt x="16200" y="0"/>
                  </a:lnTo>
                  <a:lnTo>
                    <a:pt x="16200" y="2880"/>
                  </a:lnTo>
                  <a:close/>
                  <a:moveTo>
                    <a:pt x="0" y="10080"/>
                  </a:moveTo>
                  <a:lnTo>
                    <a:pt x="0" y="21600"/>
                  </a:lnTo>
                  <a:lnTo>
                    <a:pt x="9000" y="21600"/>
                  </a:lnTo>
                  <a:lnTo>
                    <a:pt x="9000" y="15840"/>
                  </a:lnTo>
                  <a:lnTo>
                    <a:pt x="12600" y="15840"/>
                  </a:lnTo>
                  <a:lnTo>
                    <a:pt x="12600" y="21600"/>
                  </a:lnTo>
                  <a:lnTo>
                    <a:pt x="21600" y="21600"/>
                  </a:lnTo>
                  <a:lnTo>
                    <a:pt x="21600" y="1008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7" name="Figure"/>
            <p:cNvSpPr/>
            <p:nvPr/>
          </p:nvSpPr>
          <p:spPr>
            <a:xfrm>
              <a:off x="53999" y="53999"/>
              <a:ext cx="324002" cy="324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21600" y="10800"/>
                  </a:lnTo>
                  <a:close/>
                  <a:moveTo>
                    <a:pt x="9450" y="16200"/>
                  </a:moveTo>
                  <a:lnTo>
                    <a:pt x="12150" y="16200"/>
                  </a:lnTo>
                  <a:lnTo>
                    <a:pt x="12150" y="21600"/>
                  </a:lnTo>
                  <a:lnTo>
                    <a:pt x="945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8" name="Figure"/>
            <p:cNvSpPr/>
            <p:nvPr/>
          </p:nvSpPr>
          <p:spPr>
            <a:xfrm>
              <a:off x="0" y="0"/>
              <a:ext cx="432000" cy="432000"/>
            </a:xfrm>
            <a:custGeom>
              <a:avLst/>
              <a:gdLst/>
              <a:ahLst/>
              <a:cxnLst>
                <a:cxn ang="0">
                  <a:pos x="wd2" y="hd2"/>
                </a:cxn>
                <a:cxn ang="5400000">
                  <a:pos x="wd2" y="hd2"/>
                </a:cxn>
                <a:cxn ang="10800000">
                  <a:pos x="wd2" y="hd2"/>
                </a:cxn>
                <a:cxn ang="16200000">
                  <a:pos x="wd2" y="hd2"/>
                </a:cxn>
              </a:cxnLst>
              <a:rect l="0" t="0" r="r" b="b"/>
              <a:pathLst>
                <a:path w="21600" h="21600" extrusionOk="0">
                  <a:moveTo>
                    <a:pt x="10800" y="2700"/>
                  </a:moveTo>
                  <a:lnTo>
                    <a:pt x="13837" y="5738"/>
                  </a:lnTo>
                  <a:lnTo>
                    <a:pt x="13837" y="3713"/>
                  </a:lnTo>
                  <a:lnTo>
                    <a:pt x="15863" y="3713"/>
                  </a:lnTo>
                  <a:lnTo>
                    <a:pt x="15863" y="7763"/>
                  </a:lnTo>
                  <a:lnTo>
                    <a:pt x="18900" y="10800"/>
                  </a:lnTo>
                  <a:lnTo>
                    <a:pt x="16875" y="10800"/>
                  </a:lnTo>
                  <a:lnTo>
                    <a:pt x="16875" y="18900"/>
                  </a:lnTo>
                  <a:lnTo>
                    <a:pt x="4725" y="18900"/>
                  </a:lnTo>
                  <a:lnTo>
                    <a:pt x="4725" y="10800"/>
                  </a:lnTo>
                  <a:lnTo>
                    <a:pt x="2700" y="10800"/>
                  </a:lnTo>
                  <a:close/>
                  <a:moveTo>
                    <a:pt x="13837" y="5738"/>
                  </a:moveTo>
                  <a:lnTo>
                    <a:pt x="15863" y="7763"/>
                  </a:lnTo>
                  <a:moveTo>
                    <a:pt x="16875" y="10800"/>
                  </a:moveTo>
                  <a:lnTo>
                    <a:pt x="4725" y="10800"/>
                  </a:lnTo>
                  <a:moveTo>
                    <a:pt x="9788" y="18900"/>
                  </a:moveTo>
                  <a:lnTo>
                    <a:pt x="9788" y="14850"/>
                  </a:lnTo>
                  <a:lnTo>
                    <a:pt x="11812" y="14850"/>
                  </a:lnTo>
                  <a:lnTo>
                    <a:pt x="11812" y="18900"/>
                  </a:lnTo>
                  <a:moveTo>
                    <a:pt x="0" y="0"/>
                  </a:moveTo>
                  <a:lnTo>
                    <a:pt x="21600" y="0"/>
                  </a:lnTo>
                  <a:lnTo>
                    <a:pt x="21600" y="21600"/>
                  </a:lnTo>
                  <a:lnTo>
                    <a:pt x="0" y="21600"/>
                  </a:lnTo>
                  <a:close/>
                </a:path>
              </a:pathLst>
            </a:custGeom>
            <a:noFill/>
            <a:ln w="25400" cap="rnd">
              <a:solidFill>
                <a:srgbClr val="2B7758">
                  <a:alpha val="80000"/>
                </a:srgbClr>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12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21" name="ZoneTexte 9"/>
          <p:cNvSpPr txBox="1"/>
          <p:nvPr/>
        </p:nvSpPr>
        <p:spPr>
          <a:xfrm>
            <a:off x="21894689" y="13233350"/>
            <a:ext cx="2314163"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600" b="1">
                <a:solidFill>
                  <a:srgbClr val="2B7758"/>
                </a:solidFill>
                <a:latin typeface="Barlow"/>
                <a:ea typeface="Barlow"/>
                <a:cs typeface="Barlow"/>
                <a:sym typeface="Barlow"/>
              </a:defRPr>
            </a:lvl1pPr>
          </a:lstStyle>
          <a:p>
            <a:r>
              <a:t>www.pepr-faircarbon.fr</a:t>
            </a:r>
          </a:p>
        </p:txBody>
      </p:sp>
      <p:sp>
        <p:nvSpPr>
          <p:cNvPr id="122" name="Rectangle 12"/>
          <p:cNvSpPr/>
          <p:nvPr/>
        </p:nvSpPr>
        <p:spPr>
          <a:xfrm>
            <a:off x="0" y="1186713"/>
            <a:ext cx="2257426" cy="1513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765" y="0"/>
                </a:lnTo>
                <a:lnTo>
                  <a:pt x="21600" y="21600"/>
                </a:lnTo>
                <a:lnTo>
                  <a:pt x="0" y="21600"/>
                </a:lnTo>
                <a:lnTo>
                  <a:pt x="0" y="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pic>
        <p:nvPicPr>
          <p:cNvPr id="123" name="Logo C" descr="Logo C"/>
          <p:cNvPicPr>
            <a:picLocks noChangeAspect="1"/>
          </p:cNvPicPr>
          <p:nvPr/>
        </p:nvPicPr>
        <p:blipFill>
          <a:blip r:embed="rId3"/>
          <a:stretch>
            <a:fillRect/>
          </a:stretch>
        </p:blipFill>
        <p:spPr>
          <a:xfrm>
            <a:off x="288000" y="292893"/>
            <a:ext cx="963788" cy="1464459"/>
          </a:xfrm>
          <a:prstGeom prst="rect">
            <a:avLst/>
          </a:prstGeom>
          <a:ln w="12700">
            <a:miter lim="400000"/>
          </a:ln>
        </p:spPr>
      </p:pic>
      <p:sp>
        <p:nvSpPr>
          <p:cNvPr id="124" name="Titre de diapositive"/>
          <p:cNvSpPr txBox="1">
            <a:spLocks noGrp="1"/>
          </p:cNvSpPr>
          <p:nvPr>
            <p:ph type="title" hasCustomPrompt="1"/>
          </p:nvPr>
        </p:nvSpPr>
        <p:spPr>
          <a:prstGeom prst="rect">
            <a:avLst/>
          </a:prstGeom>
        </p:spPr>
        <p:txBody>
          <a:bodyPr/>
          <a:lstStyle/>
          <a:p>
            <a:r>
              <a:t>Titre de diapositive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 Target="../slides/slid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4"/>
          <p:cNvSpPr/>
          <p:nvPr/>
        </p:nvSpPr>
        <p:spPr>
          <a:xfrm>
            <a:off x="0" y="-1"/>
            <a:ext cx="24384000" cy="1188028"/>
          </a:xfrm>
          <a:prstGeom prst="rect">
            <a:avLst/>
          </a:prstGeom>
          <a:solidFill>
            <a:srgbClr val="2B7758">
              <a:alpha val="10000"/>
            </a:srgbClr>
          </a:solidFill>
          <a:ln w="12700">
            <a:miter lim="400000"/>
          </a:ln>
        </p:spPr>
        <p:txBody>
          <a:bodyPr lIns="45719" rIns="45719" anchor="ctr"/>
          <a:lstStyle/>
          <a:p>
            <a:pPr algn="ctr">
              <a:defRPr>
                <a:solidFill>
                  <a:srgbClr val="FFFFFF"/>
                </a:solidFill>
              </a:defRPr>
            </a:pPr>
            <a:endParaRPr/>
          </a:p>
        </p:txBody>
      </p:sp>
      <p:grpSp>
        <p:nvGrpSpPr>
          <p:cNvPr id="7" name="Bouton d’action : accueil 2">
            <a:hlinkClick r:id="rId9" action="ppaction://hlinksldjump"/>
          </p:cNvPr>
          <p:cNvGrpSpPr/>
          <p:nvPr/>
        </p:nvGrpSpPr>
        <p:grpSpPr>
          <a:xfrm>
            <a:off x="23759999" y="612000"/>
            <a:ext cx="432001" cy="432000"/>
            <a:chOff x="0" y="0"/>
            <a:chExt cx="431999" cy="431999"/>
          </a:xfrm>
        </p:grpSpPr>
        <p:sp>
          <p:nvSpPr>
            <p:cNvPr id="3" name="Carré"/>
            <p:cNvSpPr/>
            <p:nvPr/>
          </p:nvSpPr>
          <p:spPr>
            <a:xfrm>
              <a:off x="0" y="0"/>
              <a:ext cx="432000" cy="432000"/>
            </a:xfrm>
            <a:prstGeom prst="rect">
              <a:avLst/>
            </a:prstGeom>
            <a:solidFill>
              <a:srgbClr val="FFFFFF">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4" name="Figure"/>
            <p:cNvSpPr/>
            <p:nvPr/>
          </p:nvSpPr>
          <p:spPr>
            <a:xfrm>
              <a:off x="94500" y="74249"/>
              <a:ext cx="243000" cy="303752"/>
            </a:xfrm>
            <a:custGeom>
              <a:avLst/>
              <a:gdLst/>
              <a:ahLst/>
              <a:cxnLst>
                <a:cxn ang="0">
                  <a:pos x="wd2" y="hd2"/>
                </a:cxn>
                <a:cxn ang="5400000">
                  <a:pos x="wd2" y="hd2"/>
                </a:cxn>
                <a:cxn ang="10800000">
                  <a:pos x="wd2" y="hd2"/>
                </a:cxn>
                <a:cxn ang="16200000">
                  <a:pos x="wd2" y="hd2"/>
                </a:cxn>
              </a:cxnLst>
              <a:rect l="0" t="0" r="r" b="b"/>
              <a:pathLst>
                <a:path w="21600" h="21600" extrusionOk="0">
                  <a:moveTo>
                    <a:pt x="19800" y="5760"/>
                  </a:moveTo>
                  <a:lnTo>
                    <a:pt x="19800" y="0"/>
                  </a:lnTo>
                  <a:lnTo>
                    <a:pt x="16200" y="0"/>
                  </a:lnTo>
                  <a:lnTo>
                    <a:pt x="16200" y="2880"/>
                  </a:lnTo>
                  <a:close/>
                  <a:moveTo>
                    <a:pt x="0" y="10080"/>
                  </a:moveTo>
                  <a:lnTo>
                    <a:pt x="0" y="21600"/>
                  </a:lnTo>
                  <a:lnTo>
                    <a:pt x="9000" y="21600"/>
                  </a:lnTo>
                  <a:lnTo>
                    <a:pt x="9000" y="15840"/>
                  </a:lnTo>
                  <a:lnTo>
                    <a:pt x="12600" y="15840"/>
                  </a:lnTo>
                  <a:lnTo>
                    <a:pt x="12600" y="21600"/>
                  </a:lnTo>
                  <a:lnTo>
                    <a:pt x="21600" y="21600"/>
                  </a:lnTo>
                  <a:lnTo>
                    <a:pt x="21600" y="1008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5" name="Figure"/>
            <p:cNvSpPr/>
            <p:nvPr/>
          </p:nvSpPr>
          <p:spPr>
            <a:xfrm>
              <a:off x="53999" y="53999"/>
              <a:ext cx="324002" cy="3240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0800"/>
                  </a:lnTo>
                  <a:lnTo>
                    <a:pt x="21600" y="10800"/>
                  </a:lnTo>
                  <a:close/>
                  <a:moveTo>
                    <a:pt x="9450" y="16200"/>
                  </a:moveTo>
                  <a:lnTo>
                    <a:pt x="12150" y="16200"/>
                  </a:lnTo>
                  <a:lnTo>
                    <a:pt x="12150" y="21600"/>
                  </a:lnTo>
                  <a:lnTo>
                    <a:pt x="9450" y="21600"/>
                  </a:lnTo>
                  <a:close/>
                </a:path>
              </a:pathLst>
            </a:custGeom>
            <a:solidFill>
              <a:srgbClr val="000000">
                <a:alpha val="4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 name="Figure"/>
            <p:cNvSpPr/>
            <p:nvPr/>
          </p:nvSpPr>
          <p:spPr>
            <a:xfrm>
              <a:off x="0" y="0"/>
              <a:ext cx="432000" cy="432000"/>
            </a:xfrm>
            <a:custGeom>
              <a:avLst/>
              <a:gdLst/>
              <a:ahLst/>
              <a:cxnLst>
                <a:cxn ang="0">
                  <a:pos x="wd2" y="hd2"/>
                </a:cxn>
                <a:cxn ang="5400000">
                  <a:pos x="wd2" y="hd2"/>
                </a:cxn>
                <a:cxn ang="10800000">
                  <a:pos x="wd2" y="hd2"/>
                </a:cxn>
                <a:cxn ang="16200000">
                  <a:pos x="wd2" y="hd2"/>
                </a:cxn>
              </a:cxnLst>
              <a:rect l="0" t="0" r="r" b="b"/>
              <a:pathLst>
                <a:path w="21600" h="21600" extrusionOk="0">
                  <a:moveTo>
                    <a:pt x="10800" y="2700"/>
                  </a:moveTo>
                  <a:lnTo>
                    <a:pt x="13837" y="5738"/>
                  </a:lnTo>
                  <a:lnTo>
                    <a:pt x="13837" y="3713"/>
                  </a:lnTo>
                  <a:lnTo>
                    <a:pt x="15863" y="3713"/>
                  </a:lnTo>
                  <a:lnTo>
                    <a:pt x="15863" y="7763"/>
                  </a:lnTo>
                  <a:lnTo>
                    <a:pt x="18900" y="10800"/>
                  </a:lnTo>
                  <a:lnTo>
                    <a:pt x="16875" y="10800"/>
                  </a:lnTo>
                  <a:lnTo>
                    <a:pt x="16875" y="18900"/>
                  </a:lnTo>
                  <a:lnTo>
                    <a:pt x="4725" y="18900"/>
                  </a:lnTo>
                  <a:lnTo>
                    <a:pt x="4725" y="10800"/>
                  </a:lnTo>
                  <a:lnTo>
                    <a:pt x="2700" y="10800"/>
                  </a:lnTo>
                  <a:close/>
                  <a:moveTo>
                    <a:pt x="13837" y="5738"/>
                  </a:moveTo>
                  <a:lnTo>
                    <a:pt x="15863" y="7763"/>
                  </a:lnTo>
                  <a:moveTo>
                    <a:pt x="16875" y="10800"/>
                  </a:moveTo>
                  <a:lnTo>
                    <a:pt x="4725" y="10800"/>
                  </a:lnTo>
                  <a:moveTo>
                    <a:pt x="9788" y="18900"/>
                  </a:moveTo>
                  <a:lnTo>
                    <a:pt x="9788" y="14850"/>
                  </a:lnTo>
                  <a:lnTo>
                    <a:pt x="11812" y="14850"/>
                  </a:lnTo>
                  <a:lnTo>
                    <a:pt x="11812" y="18900"/>
                  </a:lnTo>
                  <a:moveTo>
                    <a:pt x="0" y="0"/>
                  </a:moveTo>
                  <a:lnTo>
                    <a:pt x="21600" y="0"/>
                  </a:lnTo>
                  <a:lnTo>
                    <a:pt x="21600" y="21600"/>
                  </a:lnTo>
                  <a:lnTo>
                    <a:pt x="0" y="21600"/>
                  </a:lnTo>
                  <a:close/>
                </a:path>
              </a:pathLst>
            </a:custGeom>
            <a:noFill/>
            <a:ln w="25400" cap="rnd">
              <a:solidFill>
                <a:srgbClr val="2B7758">
                  <a:alpha val="80000"/>
                </a:srgbClr>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8" name="Numéro de diapositive"/>
          <p:cNvSpPr txBox="1">
            <a:spLocks noGrp="1"/>
          </p:cNvSpPr>
          <p:nvPr>
            <p:ph type="sldNum" sz="quarter" idx="2"/>
          </p:nvPr>
        </p:nvSpPr>
        <p:spPr>
          <a:xfrm>
            <a:off x="23719935" y="101623"/>
            <a:ext cx="501836" cy="525400"/>
          </a:xfrm>
          <a:prstGeom prst="rect">
            <a:avLst/>
          </a:prstGeom>
          <a:ln w="12700">
            <a:miter lim="400000"/>
          </a:ln>
        </p:spPr>
        <p:txBody>
          <a:bodyPr wrap="none" lIns="46799" tIns="46799" rIns="46799" bIns="46799">
            <a:spAutoFit/>
          </a:bodyPr>
          <a:lstStyle>
            <a:lvl1pPr algn="ctr">
              <a:defRPr sz="2800" b="1">
                <a:solidFill>
                  <a:srgbClr val="2B7758"/>
                </a:solidFill>
                <a:latin typeface="Barlow"/>
                <a:ea typeface="Barlow"/>
                <a:cs typeface="Barlow"/>
                <a:sym typeface="Barlow"/>
              </a:defRPr>
            </a:lvl1pPr>
          </a:lstStyle>
          <a:p>
            <a:fld id="{86CB4B4D-7CA3-9044-876B-883B54F8677D}" type="slidenum">
              <a:t>‹N°›</a:t>
            </a:fld>
            <a:endParaRPr/>
          </a:p>
        </p:txBody>
      </p:sp>
      <p:sp>
        <p:nvSpPr>
          <p:cNvPr id="9" name="ZoneTexte 11"/>
          <p:cNvSpPr txBox="1"/>
          <p:nvPr/>
        </p:nvSpPr>
        <p:spPr>
          <a:xfrm>
            <a:off x="21894689" y="13233350"/>
            <a:ext cx="2314163"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600" b="1">
                <a:solidFill>
                  <a:srgbClr val="2B7758"/>
                </a:solidFill>
                <a:latin typeface="Barlow"/>
                <a:ea typeface="Barlow"/>
                <a:cs typeface="Barlow"/>
                <a:sym typeface="Barlow"/>
              </a:defRPr>
            </a:lvl1pPr>
          </a:lstStyle>
          <a:p>
            <a:r>
              <a:t>www.pepr-faircarbon.fr</a:t>
            </a:r>
          </a:p>
        </p:txBody>
      </p:sp>
      <p:pic>
        <p:nvPicPr>
          <p:cNvPr id="10" name="Logo C" descr="Logo C"/>
          <p:cNvPicPr>
            <a:picLocks noChangeAspect="1"/>
          </p:cNvPicPr>
          <p:nvPr/>
        </p:nvPicPr>
        <p:blipFill>
          <a:blip r:embed="rId10"/>
          <a:stretch>
            <a:fillRect/>
          </a:stretch>
        </p:blipFill>
        <p:spPr>
          <a:xfrm>
            <a:off x="288000" y="292893"/>
            <a:ext cx="963788" cy="1464459"/>
          </a:xfrm>
          <a:prstGeom prst="rect">
            <a:avLst/>
          </a:prstGeom>
          <a:ln w="12700">
            <a:miter lim="400000"/>
          </a:ln>
        </p:spPr>
      </p:pic>
      <p:sp>
        <p:nvSpPr>
          <p:cNvPr id="11" name="Titre de diapositive"/>
          <p:cNvSpPr txBox="1">
            <a:spLocks noGrp="1"/>
          </p:cNvSpPr>
          <p:nvPr>
            <p:ph type="title" hasCustomPrompt="1"/>
          </p:nvPr>
        </p:nvSpPr>
        <p:spPr>
          <a:xfrm>
            <a:off x="1905000" y="205649"/>
            <a:ext cx="21202650" cy="863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normAutofit/>
          </a:bodyPr>
          <a:lstStyle/>
          <a:p>
            <a:r>
              <a:t>Titre de diapositive</a:t>
            </a:r>
          </a:p>
        </p:txBody>
      </p:sp>
      <p:sp>
        <p:nvSpPr>
          <p:cNvPr id="12" name="Texte niveau 1…"/>
          <p:cNvSpPr txBox="1">
            <a:spLocks noGrp="1"/>
          </p:cNvSpPr>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1pPr>
      <a:lvl2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2pPr>
      <a:lvl3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3pPr>
      <a:lvl4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4pPr>
      <a:lvl5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5pPr>
      <a:lvl6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6pPr>
      <a:lvl7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7pPr>
      <a:lvl8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8pPr>
      <a:lvl9pPr marL="0" marR="0" indent="0" algn="ctr" defTabSz="1828800" rtl="0" latinLnBrk="0">
        <a:lnSpc>
          <a:spcPct val="90000"/>
        </a:lnSpc>
        <a:spcBef>
          <a:spcPts val="0"/>
        </a:spcBef>
        <a:spcAft>
          <a:spcPts val="0"/>
        </a:spcAft>
        <a:buClrTx/>
        <a:buSzTx/>
        <a:buFontTx/>
        <a:buNone/>
        <a:tabLst/>
        <a:defRPr sz="5500" b="1" i="0" u="none" strike="noStrike" cap="none" spc="0" baseline="0">
          <a:solidFill>
            <a:srgbClr val="2B7758"/>
          </a:solidFill>
          <a:uFillTx/>
          <a:latin typeface="Barlow"/>
          <a:ea typeface="Barlow"/>
          <a:cs typeface="Barlow"/>
          <a:sym typeface="Barlow"/>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1pPr>
      <a:lvl2pPr marL="14478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2pPr>
      <a:lvl3pPr marL="24688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3pPr>
      <a:lvl4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4pPr>
      <a:lvl5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5pPr>
      <a:lvl6pPr marL="5283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6pPr>
      <a:lvl7pPr marL="6197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7pPr>
      <a:lvl8pPr marL="7112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8pPr>
      <a:lvl9pPr marL="8026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arianne"/>
          <a:ea typeface="Marianne"/>
          <a:cs typeface="Marianne"/>
          <a:sym typeface="Marianne"/>
        </a:defRPr>
      </a:lvl9pPr>
    </p:bodyStyle>
    <p:other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1pPr>
      <a:lvl2pPr marL="0" marR="0" indent="4572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2pPr>
      <a:lvl3pPr marL="0" marR="0" indent="9144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3pPr>
      <a:lvl4pPr marL="0" marR="0" indent="13716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4pPr>
      <a:lvl5pPr marL="0" marR="0" indent="18288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5pPr>
      <a:lvl6pPr marL="0" marR="0" indent="22860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6pPr>
      <a:lvl7pPr marL="0" marR="0" indent="27432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7pPr>
      <a:lvl8pPr marL="0" marR="0" indent="32004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8pPr>
      <a:lvl9pPr marL="0" marR="0" indent="3657600" algn="ctr" defTabSz="914400" rtl="0" latinLnBrk="0">
        <a:lnSpc>
          <a:spcPct val="100000"/>
        </a:lnSpc>
        <a:spcBef>
          <a:spcPts val="0"/>
        </a:spcBef>
        <a:spcAft>
          <a:spcPts val="0"/>
        </a:spcAft>
        <a:buClrTx/>
        <a:buSzTx/>
        <a:buFontTx/>
        <a:buNone/>
        <a:tabLst/>
        <a:defRPr sz="2800" b="1" i="0" u="none" strike="noStrike" cap="none" spc="0" baseline="0">
          <a:solidFill>
            <a:schemeClr val="tx1"/>
          </a:solidFill>
          <a:uFillTx/>
          <a:latin typeface="+mn-lt"/>
          <a:ea typeface="+mn-ea"/>
          <a:cs typeface="+mn-cs"/>
          <a:sym typeface="Barlow"/>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jpeg"/><Relationship Id="rId1" Type="http://schemas.openxmlformats.org/officeDocument/2006/relationships/slideLayout" Target="../slideLayouts/slideLayout5.xml"/><Relationship Id="rId4" Type="http://schemas.microsoft.com/office/2018/10/relationships/comments" Target="../comments/modernComment_109_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0E_0.xml"/><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0F_0.xm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microsoft.com/office/2018/10/relationships/comments" Target="../comments/modernComment_11C_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40.tif"/><Relationship Id="rId4" Type="http://schemas.openxmlformats.org/officeDocument/2006/relationships/image" Target="../media/image39.tif"/></Relationships>
</file>

<file path=ppt/slides/_rels/slide32.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hyperlink" Target="https://archive.ipcc.ch/ipccreports/sres/land_use/index.php?idp=3" TargetMode="External"/><Relationship Id="rId13" Type="http://schemas.openxmlformats.org/officeDocument/2006/relationships/hyperlink" Target="https://www.fao.org/3/ca9894en/CA9894EN.pdf" TargetMode="External"/><Relationship Id="rId18" Type="http://schemas.openxmlformats.org/officeDocument/2006/relationships/hyperlink" Target="https://doi.org/10.1016/j.envsoft.2019.04.004" TargetMode="External"/><Relationship Id="rId3" Type="http://schemas.openxmlformats.org/officeDocument/2006/relationships/hyperlink" Target="https://www.fao.org/economic/the-statistics-division-ess/other-statistics/socio-economic-agricultural-and-environmental-indicators/compendium-of-agricultural-environmental-indicators-1989-91-to-2000/annex-2-definitions/en/" TargetMode="External"/><Relationship Id="rId7" Type="http://schemas.openxmlformats.org/officeDocument/2006/relationships/hyperlink" Target="https://ourworldindata.org/grapher/cropland-area" TargetMode="External"/><Relationship Id="rId12" Type="http://schemas.openxmlformats.org/officeDocument/2006/relationships/hyperlink" Target="https://earthhow.com/photosynthesis-process/" TargetMode="External"/><Relationship Id="rId17" Type="http://schemas.openxmlformats.org/officeDocument/2006/relationships/hyperlink" Target="https://doi.org/10.1016/0038-0717(87)90120-9" TargetMode="External"/><Relationship Id="rId2" Type="http://schemas.openxmlformats.org/officeDocument/2006/relationships/hyperlink" Target="https://www.fao.org/4/i0132e/i0132e08.pdf" TargetMode="External"/><Relationship Id="rId16" Type="http://schemas.openxmlformats.org/officeDocument/2006/relationships/hyperlink" Target="https://doi.org/10.2136/sssaj1988.03615995005200010021x" TargetMode="External"/><Relationship Id="rId1" Type="http://schemas.openxmlformats.org/officeDocument/2006/relationships/slideLayout" Target="../slideLayouts/slideLayout3.xml"/><Relationship Id="rId6" Type="http://schemas.openxmlformats.org/officeDocument/2006/relationships/hyperlink" Target="https://ourworldindata.org/grapher/cropland-area?time=latest" TargetMode="External"/><Relationship Id="rId11" Type="http://schemas.openxmlformats.org/officeDocument/2006/relationships/hyperlink" Target="https://doi.org/10.2307/2641104" TargetMode="External"/><Relationship Id="rId5" Type="http://schemas.openxmlformats.org/officeDocument/2006/relationships/hyperlink" Target="https://www.fao.org/faostat/en/#data/RL" TargetMode="External"/><Relationship Id="rId15" Type="http://schemas.openxmlformats.org/officeDocument/2006/relationships/hyperlink" Target="https://doi.org/10.1346/CMS-WLS-16" TargetMode="External"/><Relationship Id="rId10" Type="http://schemas.openxmlformats.org/officeDocument/2006/relationships/hyperlink" Target="https://www.inrae.fr/sites/default/files/pdf/4pM-Synth%C3%A8se-Novembre2020.pdf" TargetMode="External"/><Relationship Id="rId19" Type="http://schemas.openxmlformats.org/officeDocument/2006/relationships/hyperlink" Target="https://doi.org/10.5194/bg-7-3839-2010" TargetMode="External"/><Relationship Id="rId4" Type="http://schemas.openxmlformats.org/officeDocument/2006/relationships/hyperlink" Target="https://www.fao.org/faostat/en/#data/QCL" TargetMode="External"/><Relationship Id="rId9" Type="http://schemas.openxmlformats.org/officeDocument/2006/relationships/hyperlink" Target="https://www.inrae.fr/sites/default/files/pdf/etude-4-pour-1000-resume-en-francais-pdf-1_0.pdf" TargetMode="External"/><Relationship Id="rId14" Type="http://schemas.openxmlformats.org/officeDocument/2006/relationships/hyperlink" Target="https://doi.org/10.1016/j.agee.2006.05.013"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doi.org/10.1111/gcb.16983" TargetMode="External"/><Relationship Id="rId3" Type="http://schemas.openxmlformats.org/officeDocument/2006/relationships/hyperlink" Target="https://www.inrae.fr/sites/default/files/pdf/etude-4-pour-1000-resume-en-francais-pdf-1_0.pdf" TargetMode="External"/><Relationship Id="rId7" Type="http://schemas.openxmlformats.org/officeDocument/2006/relationships/hyperlink" Target="https://www.pnas.org/doi/full/10.1073/pnas.1815901115" TargetMode="External"/><Relationship Id="rId2" Type="http://schemas.openxmlformats.org/officeDocument/2006/relationships/hyperlink" Target="https://doi.org/10.1073/pnas.1706103114" TargetMode="External"/><Relationship Id="rId1" Type="http://schemas.openxmlformats.org/officeDocument/2006/relationships/slideLayout" Target="../slideLayouts/slideLayout3.xml"/><Relationship Id="rId6" Type="http://schemas.openxmlformats.org/officeDocument/2006/relationships/hyperlink" Target="https://eduterre.ens-lyon.fr/thematiques/sol/menaces.pdf" TargetMode="External"/><Relationship Id="rId5" Type="http://schemas.openxmlformats.org/officeDocument/2006/relationships/hyperlink" Target="https://agriculture.gouv.fr/animation-sequestration-du-carbone-comprendre-le-4-pour-1000-en-3-minutes" TargetMode="External"/><Relationship Id="rId4" Type="http://schemas.openxmlformats.org/officeDocument/2006/relationships/hyperlink" Target="https://4p1000.org/wp-content/uploads/2021/01/4p1000_8p_FR_Join.pdf" TargetMode="External"/><Relationship Id="rId9" Type="http://schemas.openxmlformats.org/officeDocument/2006/relationships/hyperlink" Target="https://www.ipcc.ch/site/assets/uploads/2018/08/WGI_AR5_glossary_FR.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microsoft.com/office/2018/10/relationships/comments" Target="../comments/modernComment_107_0.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Espace réservé du texte 2"/>
          <p:cNvSpPr txBox="1">
            <a:spLocks noGrp="1"/>
          </p:cNvSpPr>
          <p:nvPr>
            <p:ph type="body" sz="quarter" idx="1"/>
          </p:nvPr>
        </p:nvSpPr>
        <p:spPr>
          <a:prstGeom prst="rect">
            <a:avLst/>
          </a:prstGeom>
        </p:spPr>
        <p:txBody>
          <a:bodyPr/>
          <a:lstStyle>
            <a:lvl1pPr defTabSz="1700783">
              <a:spcBef>
                <a:spcPts val="1800"/>
              </a:spcBef>
              <a:defRPr sz="5115">
                <a:effectLst>
                  <a:outerShdw blurRad="35433" dist="35433" dir="2700000" rotWithShape="0">
                    <a:srgbClr val="000000">
                      <a:alpha val="43137"/>
                    </a:srgbClr>
                  </a:outerShdw>
                </a:effectLst>
              </a:defRPr>
            </a:lvl1pPr>
          </a:lstStyle>
          <a:p>
            <a:r>
              <a:t>FIELD CROPS AND TEMPORARY MEADOWS</a:t>
            </a:r>
          </a:p>
        </p:txBody>
      </p:sp>
      <p:sp>
        <p:nvSpPr>
          <p:cNvPr id="134" name="Espace réservé du texte 6"/>
          <p:cNvSpPr>
            <a:spLocks noGrp="1"/>
          </p:cNvSpPr>
          <p:nvPr>
            <p:ph type="body" idx="21"/>
          </p:nvPr>
        </p:nvSpPr>
        <p:spPr>
          <a:xfrm>
            <a:off x="6408737" y="7667625"/>
            <a:ext cx="12312651" cy="10989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886396" indent="-886396" defTabSz="1810511">
              <a:spcBef>
                <a:spcPts val="1900"/>
              </a:spcBef>
              <a:defRPr sz="3564"/>
            </a:pPr>
            <a:r>
              <a:t>by Anita </a:t>
            </a:r>
            <a:r>
              <a:rPr cap="small"/>
              <a:t>Van Quynh</a:t>
            </a:r>
            <a:r>
              <a:t>, Pierre </a:t>
            </a:r>
            <a:r>
              <a:rPr cap="small"/>
              <a:t>Barré</a:t>
            </a:r>
            <a:r>
              <a:t> </a:t>
            </a:r>
            <a:br/>
            <a:r>
              <a:t>&amp; l'équipe d'animation de </a:t>
            </a:r>
            <a:r>
              <a:rPr>
                <a:latin typeface="Marianne ExtraBold"/>
                <a:ea typeface="Marianne ExtraBold"/>
                <a:cs typeface="Marianne ExtraBold"/>
                <a:sym typeface="Marianne ExtraBold"/>
              </a:rPr>
              <a:t>FairCarboN</a:t>
            </a:r>
          </a:p>
        </p:txBody>
      </p:sp>
      <p:sp>
        <p:nvSpPr>
          <p:cNvPr id="135" name="Titre 3"/>
          <p:cNvSpPr txBox="1">
            <a:spLocks noGrp="1"/>
          </p:cNvSpPr>
          <p:nvPr>
            <p:ph type="title"/>
          </p:nvPr>
        </p:nvSpPr>
        <p:spPr>
          <a:xfrm>
            <a:off x="4931999" y="4032000"/>
            <a:ext cx="18911844" cy="2031326"/>
          </a:xfrm>
          <a:prstGeom prst="rect">
            <a:avLst/>
          </a:prstGeom>
        </p:spPr>
        <p:txBody>
          <a:bodyPr/>
          <a:lstStyle>
            <a:lvl1pPr defTabSz="1664208">
              <a:defRPr sz="12740">
                <a:effectLst>
                  <a:outerShdw blurRad="34671" dist="34671" dir="2700000" rotWithShape="0">
                    <a:srgbClr val="000000">
                      <a:alpha val="43137"/>
                    </a:srgbClr>
                  </a:outerShdw>
                </a:effectLst>
              </a:defRPr>
            </a:lvl1pPr>
          </a:lstStyle>
          <a:p>
            <a:r>
              <a:t>CULTIVATED LAND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253" name="Titre 1"/>
          <p:cNvSpPr txBox="1">
            <a:spLocks noGrp="1"/>
          </p:cNvSpPr>
          <p:nvPr>
            <p:ph type="title"/>
          </p:nvPr>
        </p:nvSpPr>
        <p:spPr>
          <a:prstGeom prst="rect">
            <a:avLst/>
          </a:prstGeom>
        </p:spPr>
        <p:txBody>
          <a:bodyPr/>
          <a:lstStyle>
            <a:lvl1pPr defTabSz="1700783">
              <a:defRPr sz="5115"/>
            </a:lvl1pPr>
          </a:lstStyle>
          <a:p>
            <a:r>
              <a:t>Vertical distribution of organic carbon in cultivated soils</a:t>
            </a:r>
          </a:p>
        </p:txBody>
      </p:sp>
      <p:pic>
        <p:nvPicPr>
          <p:cNvPr id="254" name="Image" descr="Image"/>
          <p:cNvPicPr>
            <a:picLocks noChangeAspect="1"/>
          </p:cNvPicPr>
          <p:nvPr/>
        </p:nvPicPr>
        <p:blipFill>
          <a:blip r:embed="rId2"/>
          <a:stretch>
            <a:fillRect/>
          </a:stretch>
        </p:blipFill>
        <p:spPr>
          <a:xfrm>
            <a:off x="900000" y="2324298"/>
            <a:ext cx="13970007" cy="5080002"/>
          </a:xfrm>
          <a:prstGeom prst="rect">
            <a:avLst/>
          </a:prstGeom>
          <a:ln w="12700">
            <a:miter lim="400000"/>
          </a:ln>
        </p:spPr>
      </p:pic>
      <p:grpSp>
        <p:nvGrpSpPr>
          <p:cNvPr id="257" name="ZoneTexte 2"/>
          <p:cNvGrpSpPr/>
          <p:nvPr/>
        </p:nvGrpSpPr>
        <p:grpSpPr>
          <a:xfrm>
            <a:off x="2144782" y="8497648"/>
            <a:ext cx="6003814" cy="2407942"/>
            <a:chOff x="0" y="0"/>
            <a:chExt cx="6003812" cy="2407941"/>
          </a:xfrm>
        </p:grpSpPr>
        <p:sp>
          <p:nvSpPr>
            <p:cNvPr id="255" name="Rectangle aux angles arrondis"/>
            <p:cNvSpPr/>
            <p:nvPr/>
          </p:nvSpPr>
          <p:spPr>
            <a:xfrm>
              <a:off x="0" y="0"/>
              <a:ext cx="6003813" cy="2407942"/>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256" name="More carbon on the surface, but there is some at depth as well!"/>
            <p:cNvSpPr txBox="1"/>
            <p:nvPr/>
          </p:nvSpPr>
          <p:spPr>
            <a:xfrm>
              <a:off x="149295" y="149296"/>
              <a:ext cx="5705223" cy="2214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lvl1pPr>
                <a:defRPr sz="3600" b="1"/>
              </a:lvl1pPr>
            </a:lstStyle>
            <a:p>
              <a:r>
                <a:t>More carbon on the surface, but there is some at depth as well!</a:t>
              </a:r>
            </a:p>
          </p:txBody>
        </p:sp>
      </p:grpSp>
      <p:sp>
        <p:nvSpPr>
          <p:cNvPr id="258" name="ZoneTexte 17"/>
          <p:cNvSpPr txBox="1"/>
          <p:nvPr/>
        </p:nvSpPr>
        <p:spPr>
          <a:xfrm>
            <a:off x="6947944" y="10675450"/>
            <a:ext cx="7107182" cy="1851989"/>
          </a:xfrm>
          <a:prstGeom prst="rect">
            <a:avLst/>
          </a:prstGeom>
          <a:solidFill>
            <a:srgbClr val="D5E4D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999" tIns="215999" rIns="215999" bIns="215999">
            <a:spAutoFit/>
          </a:bodyPr>
          <a:lstStyle>
            <a:lvl1pPr>
              <a:defRPr sz="3000"/>
            </a:lvl1pPr>
          </a:lstStyle>
          <a:p>
            <a:r>
              <a:rPr dirty="0"/>
              <a:t>About 2/3 of </a:t>
            </a:r>
            <a:r>
              <a:rPr lang="en-US" dirty="0"/>
              <a:t>the </a:t>
            </a:r>
            <a:r>
              <a:rPr dirty="0"/>
              <a:t>organic carbon is in the first meter, and 25</a:t>
            </a:r>
            <a:r>
              <a:rPr lang="en-AU" sz="3200" dirty="0"/>
              <a:t>–</a:t>
            </a:r>
            <a:r>
              <a:rPr dirty="0"/>
              <a:t>30% is in the 0</a:t>
            </a:r>
            <a:r>
              <a:rPr lang="en-AU" sz="2800" dirty="0"/>
              <a:t>–</a:t>
            </a:r>
            <a:r>
              <a:rPr dirty="0"/>
              <a:t>20 cm layer.</a:t>
            </a:r>
          </a:p>
        </p:txBody>
      </p:sp>
      <p:graphicFrame>
        <p:nvGraphicFramePr>
          <p:cNvPr id="259" name="Graphique 20"/>
          <p:cNvGraphicFramePr/>
          <p:nvPr/>
        </p:nvGraphicFramePr>
        <p:xfrm>
          <a:off x="15962898" y="3612317"/>
          <a:ext cx="7197887" cy="6252800"/>
        </p:xfrm>
        <a:graphic>
          <a:graphicData uri="http://schemas.openxmlformats.org/drawingml/2006/chart">
            <c:chart xmlns:c="http://schemas.openxmlformats.org/drawingml/2006/chart" xmlns:r="http://schemas.openxmlformats.org/officeDocument/2006/relationships" r:id="rId3"/>
          </a:graphicData>
        </a:graphic>
      </p:graphicFrame>
      <p:sp>
        <p:nvSpPr>
          <p:cNvPr id="260" name="ZoneTexte 21"/>
          <p:cNvSpPr txBox="1"/>
          <p:nvPr/>
        </p:nvSpPr>
        <p:spPr>
          <a:xfrm>
            <a:off x="15359450" y="2571742"/>
            <a:ext cx="8041014" cy="11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a:defRPr sz="3600" b="1">
                <a:solidFill>
                  <a:srgbClr val="8D533E"/>
                </a:solidFill>
                <a:latin typeface="Barlow"/>
                <a:ea typeface="Barlow"/>
                <a:cs typeface="Barlow"/>
                <a:sym typeface="Barlow"/>
              </a:defRPr>
            </a:lvl1pPr>
          </a:lstStyle>
          <a:p>
            <a:r>
              <a:t>Profile of organic carbon distribution in cultivated soils</a:t>
            </a:r>
          </a:p>
        </p:txBody>
      </p:sp>
      <p:sp>
        <p:nvSpPr>
          <p:cNvPr id="261" name="Rectangle : coins arrondis 23"/>
          <p:cNvSpPr/>
          <p:nvPr/>
        </p:nvSpPr>
        <p:spPr>
          <a:xfrm>
            <a:off x="15196957" y="2299348"/>
            <a:ext cx="8303230" cy="9810279"/>
          </a:xfrm>
          <a:prstGeom prst="roundRect">
            <a:avLst>
              <a:gd name="adj" fmla="val 7335"/>
            </a:avLst>
          </a:prstGeom>
          <a:ln w="63500" cap="rnd">
            <a:solidFill>
              <a:srgbClr val="8D533E"/>
            </a:solidFill>
            <a:prstDash val="sysDot"/>
          </a:ln>
        </p:spPr>
        <p:txBody>
          <a:bodyPr lIns="45719" rIns="45719" anchor="ctr"/>
          <a:lstStyle/>
          <a:p>
            <a:pPr algn="ctr">
              <a:defRPr>
                <a:solidFill>
                  <a:srgbClr val="FFFFFF"/>
                </a:solidFill>
              </a:defRPr>
            </a:pPr>
            <a:endParaRPr/>
          </a:p>
        </p:txBody>
      </p:sp>
      <p:sp>
        <p:nvSpPr>
          <p:cNvPr id="262" name="ZoneTexte 24"/>
          <p:cNvSpPr txBox="1"/>
          <p:nvPr/>
        </p:nvSpPr>
        <p:spPr>
          <a:xfrm>
            <a:off x="15633450" y="10261923"/>
            <a:ext cx="7595114" cy="147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defRPr sz="3000"/>
            </a:lvl1pPr>
          </a:lstStyle>
          <a:p>
            <a:r>
              <a:rPr dirty="0"/>
              <a:t>In brown, relative carbon stock in the 0</a:t>
            </a:r>
            <a:r>
              <a:rPr lang="en-AU" dirty="0"/>
              <a:t>–</a:t>
            </a:r>
            <a:r>
              <a:rPr dirty="0"/>
              <a:t>1 m layer; in gr</a:t>
            </a:r>
            <a:r>
              <a:rPr lang="en-AU" dirty="0"/>
              <a:t>a</a:t>
            </a:r>
            <a:r>
              <a:rPr dirty="0"/>
              <a:t>y, </a:t>
            </a:r>
            <a:r>
              <a:rPr lang="en-AU" dirty="0"/>
              <a:t>additional </a:t>
            </a:r>
            <a:r>
              <a:rPr dirty="0"/>
              <a:t>stock </a:t>
            </a:r>
            <a:r>
              <a:rPr lang="en-AU" dirty="0"/>
              <a:t>relative </a:t>
            </a:r>
            <a:r>
              <a:rPr dirty="0"/>
              <a:t>to </a:t>
            </a:r>
            <a:r>
              <a:rPr lang="en-AU" dirty="0"/>
              <a:t>the amount </a:t>
            </a:r>
            <a:r>
              <a:rPr dirty="0"/>
              <a:t>measured between 0 and 1 m.</a:t>
            </a:r>
          </a:p>
        </p:txBody>
      </p:sp>
      <p:sp>
        <p:nvSpPr>
          <p:cNvPr id="263" name="ZoneTexte 25"/>
          <p:cNvSpPr txBox="1"/>
          <p:nvPr/>
        </p:nvSpPr>
        <p:spPr>
          <a:xfrm>
            <a:off x="19259506" y="12152892"/>
            <a:ext cx="3676490" cy="8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r">
              <a:defRPr sz="2400">
                <a:solidFill>
                  <a:srgbClr val="A6A6A6"/>
                </a:solidFill>
                <a:latin typeface="Barlow"/>
                <a:ea typeface="Barlow"/>
                <a:cs typeface="Barlow"/>
                <a:sym typeface="Barlow"/>
              </a:defRPr>
            </a:pPr>
            <a:r>
              <a:t>(</a:t>
            </a:r>
            <a:r>
              <a:rPr cap="small"/>
              <a:t>Jobbagy &amp; Jackson</a:t>
            </a:r>
            <a:r>
              <a:t>, 2000)</a:t>
            </a:r>
          </a:p>
        </p:txBody>
      </p:sp>
      <p:sp>
        <p:nvSpPr>
          <p:cNvPr id="264" name="ZoneTexte 26"/>
          <p:cNvSpPr txBox="1"/>
          <p:nvPr/>
        </p:nvSpPr>
        <p:spPr>
          <a:xfrm>
            <a:off x="10410735" y="7404299"/>
            <a:ext cx="4457288" cy="34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JOLIVET Claudy </a:t>
            </a:r>
          </a:p>
        </p:txBody>
      </p:sp>
    </p:spTree>
  </p:cSld>
  <p:clrMapOvr>
    <a:masterClrMapping/>
  </p:clrMapOvr>
  <p:transition spd="med"/>
  <p:extLst>
    <p:ext uri="{6950BFC3-D8DA-4A85-94F7-54DA5524770B}">
      <p188:commentRel xmlns:p188="http://schemas.microsoft.com/office/powerpoint/2018/8/main" xmlns=""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ZoneTexte 3"/>
          <p:cNvSpPr txBox="1">
            <a:spLocks noGrp="1"/>
          </p:cNvSpPr>
          <p:nvPr>
            <p:ph type="sldNum" sz="quarter" idx="2"/>
          </p:nvPr>
        </p:nvSpPr>
        <p:spPr>
          <a:xfrm>
            <a:off x="23729658" y="101622"/>
            <a:ext cx="482390"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267" name="Titre 1"/>
          <p:cNvSpPr txBox="1">
            <a:spLocks noGrp="1"/>
          </p:cNvSpPr>
          <p:nvPr>
            <p:ph type="title"/>
          </p:nvPr>
        </p:nvSpPr>
        <p:spPr>
          <a:xfrm>
            <a:off x="6146834" y="6054547"/>
            <a:ext cx="13185094" cy="1207923"/>
          </a:xfrm>
          <a:prstGeom prst="rect">
            <a:avLst/>
          </a:prstGeom>
        </p:spPr>
        <p:txBody>
          <a:bodyPr/>
          <a:lstStyle>
            <a:lvl1pPr>
              <a:buAutoNum type="arabicPeriod" startAt="3"/>
            </a:lvl1pPr>
          </a:lstStyle>
          <a:p>
            <a:r>
              <a:t>ORGANIC CARBON DYNAMICS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270" name="Titre 2"/>
          <p:cNvSpPr txBox="1">
            <a:spLocks noGrp="1"/>
          </p:cNvSpPr>
          <p:nvPr>
            <p:ph type="title"/>
          </p:nvPr>
        </p:nvSpPr>
        <p:spPr>
          <a:xfrm>
            <a:off x="1905000" y="205649"/>
            <a:ext cx="21202650" cy="1625280"/>
          </a:xfrm>
          <a:prstGeom prst="rect">
            <a:avLst/>
          </a:prstGeom>
        </p:spPr>
        <p:txBody>
          <a:bodyPr/>
          <a:lstStyle/>
          <a:p>
            <a:r>
              <a:t>General diagram of carbon dynamics in cultivated ecosystems</a:t>
            </a:r>
          </a:p>
        </p:txBody>
      </p:sp>
      <p:pic>
        <p:nvPicPr>
          <p:cNvPr id="271" name="Image 268" descr="Image 268"/>
          <p:cNvPicPr>
            <a:picLocks noChangeAspect="1"/>
          </p:cNvPicPr>
          <p:nvPr/>
        </p:nvPicPr>
        <p:blipFill>
          <a:blip r:embed="rId2"/>
          <a:stretch>
            <a:fillRect/>
          </a:stretch>
        </p:blipFill>
        <p:spPr>
          <a:xfrm>
            <a:off x="9489986" y="3262724"/>
            <a:ext cx="5187875" cy="8281673"/>
          </a:xfrm>
          <a:prstGeom prst="rect">
            <a:avLst/>
          </a:prstGeom>
          <a:ln w="12700">
            <a:miter lim="400000"/>
          </a:ln>
        </p:spPr>
      </p:pic>
      <p:sp>
        <p:nvSpPr>
          <p:cNvPr id="272" name="ZoneTexte 269"/>
          <p:cNvSpPr txBox="1"/>
          <p:nvPr/>
        </p:nvSpPr>
        <p:spPr>
          <a:xfrm>
            <a:off x="9870393" y="2517956"/>
            <a:ext cx="1108643" cy="799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4000" b="1" i="1"/>
            </a:pPr>
            <a:r>
              <a:t>CO</a:t>
            </a:r>
            <a:r>
              <a:rPr baseline="-25000"/>
              <a:t>2</a:t>
            </a:r>
          </a:p>
        </p:txBody>
      </p:sp>
      <p:sp>
        <p:nvSpPr>
          <p:cNvPr id="273" name="Ligne de connexion"/>
          <p:cNvSpPr/>
          <p:nvPr/>
        </p:nvSpPr>
        <p:spPr>
          <a:xfrm>
            <a:off x="10350227" y="6506681"/>
            <a:ext cx="1480044" cy="1873594"/>
          </a:xfrm>
          <a:custGeom>
            <a:avLst/>
            <a:gdLst/>
            <a:ahLst/>
            <a:cxnLst>
              <a:cxn ang="0">
                <a:pos x="wd2" y="hd2"/>
              </a:cxn>
              <a:cxn ang="5400000">
                <a:pos x="wd2" y="hd2"/>
              </a:cxn>
              <a:cxn ang="10800000">
                <a:pos x="wd2" y="hd2"/>
              </a:cxn>
              <a:cxn ang="16200000">
                <a:pos x="wd2" y="hd2"/>
              </a:cxn>
            </a:cxnLst>
            <a:rect l="0" t="0" r="r" b="b"/>
            <a:pathLst>
              <a:path w="21600" h="19521" extrusionOk="0">
                <a:moveTo>
                  <a:pt x="0" y="19521"/>
                </a:moveTo>
                <a:cubicBezTo>
                  <a:pt x="10355" y="4229"/>
                  <a:pt x="17555" y="-2079"/>
                  <a:pt x="21600" y="598"/>
                </a:cubicBezTo>
              </a:path>
            </a:pathLst>
          </a:custGeom>
          <a:ln w="88900">
            <a:solidFill>
              <a:srgbClr val="0079BF"/>
            </a:solidFill>
            <a:headEnd type="triangle"/>
          </a:ln>
        </p:spPr>
        <p:txBody>
          <a:bodyPr lIns="45719" rIns="45719"/>
          <a:lstStyle/>
          <a:p>
            <a:pPr>
              <a:defRPr>
                <a:latin typeface="Barlow"/>
                <a:ea typeface="Barlow"/>
                <a:cs typeface="Barlow"/>
                <a:sym typeface="Barlow"/>
              </a:defRPr>
            </a:pPr>
            <a:endParaRPr/>
          </a:p>
        </p:txBody>
      </p:sp>
      <p:sp>
        <p:nvSpPr>
          <p:cNvPr id="274" name="Ligne de connexion"/>
          <p:cNvSpPr/>
          <p:nvPr/>
        </p:nvSpPr>
        <p:spPr>
          <a:xfrm>
            <a:off x="9329764" y="3119424"/>
            <a:ext cx="939554" cy="2477161"/>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0000"/>
            </a:solidFill>
            <a:headEnd type="triangle"/>
          </a:ln>
        </p:spPr>
        <p:txBody>
          <a:bodyPr lIns="45719" rIns="45719"/>
          <a:lstStyle/>
          <a:p>
            <a:pPr>
              <a:defRPr>
                <a:latin typeface="Barlow"/>
                <a:ea typeface="Barlow"/>
                <a:cs typeface="Barlow"/>
                <a:sym typeface="Barlow"/>
              </a:defRPr>
            </a:pPr>
            <a:endParaRPr/>
          </a:p>
        </p:txBody>
      </p:sp>
      <p:grpSp>
        <p:nvGrpSpPr>
          <p:cNvPr id="277" name="ZoneTexte 3"/>
          <p:cNvGrpSpPr/>
          <p:nvPr/>
        </p:nvGrpSpPr>
        <p:grpSpPr>
          <a:xfrm>
            <a:off x="853930" y="2517956"/>
            <a:ext cx="7626519" cy="6768002"/>
            <a:chOff x="0" y="0"/>
            <a:chExt cx="7626518" cy="6768000"/>
          </a:xfrm>
        </p:grpSpPr>
        <p:sp>
          <p:nvSpPr>
            <p:cNvPr id="275" name="Rectangle aux angles arrondis"/>
            <p:cNvSpPr/>
            <p:nvPr/>
          </p:nvSpPr>
          <p:spPr>
            <a:xfrm>
              <a:off x="0" y="0"/>
              <a:ext cx="7626519" cy="6768001"/>
            </a:xfrm>
            <a:prstGeom prst="roundRect">
              <a:avLst>
                <a:gd name="adj" fmla="val 9473"/>
              </a:avLst>
            </a:prstGeom>
            <a:noFill/>
            <a:ln w="63500" cap="rnd">
              <a:solidFill>
                <a:srgbClr val="0079BF"/>
              </a:solidFill>
              <a:prstDash val="sysDot"/>
              <a:round/>
            </a:ln>
            <a:effectLst/>
          </p:spPr>
          <p:txBody>
            <a:bodyPr wrap="square" lIns="45719" tIns="45719" rIns="45719" bIns="45719" numCol="1" anchor="t">
              <a:noAutofit/>
            </a:bodyPr>
            <a:lstStyle/>
            <a:p>
              <a:pPr>
                <a:spcBef>
                  <a:spcPts val="1200"/>
                </a:spcBef>
              </a:pPr>
              <a:endParaRPr/>
            </a:p>
          </p:txBody>
        </p:sp>
        <p:sp>
          <p:nvSpPr>
            <p:cNvPr id="276" name="C INPUTS…"/>
            <p:cNvSpPr txBox="1"/>
            <p:nvPr/>
          </p:nvSpPr>
          <p:spPr>
            <a:xfrm>
              <a:off x="219531" y="219530"/>
              <a:ext cx="7187456" cy="645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000" tIns="72000" rIns="72000" bIns="72000" numCol="1" anchor="t">
              <a:spAutoFit/>
            </a:bodyPr>
            <a:lstStyle/>
            <a:p>
              <a:pPr algn="ctr">
                <a:spcBef>
                  <a:spcPts val="2400"/>
                </a:spcBef>
                <a:defRPr sz="4800" b="1">
                  <a:solidFill>
                    <a:srgbClr val="0079BF"/>
                  </a:solidFill>
                </a:defRPr>
              </a:pPr>
              <a:r>
                <a:rPr dirty="0"/>
                <a:t>C INPUTS</a:t>
              </a:r>
            </a:p>
            <a:p>
              <a:pPr marL="358775" indent="-358775">
                <a:buSzPct val="100000"/>
                <a:buFont typeface="Helvetica"/>
                <a:buChar char="-"/>
                <a:defRPr sz="3600" b="1">
                  <a:solidFill>
                    <a:srgbClr val="0079BF"/>
                  </a:solidFill>
                </a:defRPr>
              </a:pPr>
              <a:r>
                <a:rPr dirty="0"/>
                <a:t>Aboveground and belowground litter</a:t>
              </a:r>
            </a:p>
            <a:p>
              <a:pPr marL="358775" indent="-358775">
                <a:spcBef>
                  <a:spcPts val="1200"/>
                </a:spcBef>
                <a:buSzPct val="100000"/>
                <a:buFont typeface="Helvetica"/>
                <a:buChar char="-"/>
                <a:defRPr sz="3600" b="1">
                  <a:solidFill>
                    <a:srgbClr val="0079BF"/>
                  </a:solidFill>
                </a:defRPr>
              </a:pPr>
              <a:r>
                <a:rPr dirty="0"/>
                <a:t>Organic amendments</a:t>
              </a:r>
            </a:p>
            <a:p>
              <a:pPr>
                <a:spcBef>
                  <a:spcPts val="1200"/>
                </a:spcBef>
                <a:defRPr sz="2800" b="1" i="1">
                  <a:solidFill>
                    <a:srgbClr val="0079BF"/>
                  </a:solidFill>
                </a:defRPr>
              </a:pPr>
              <a:r>
                <a:rPr dirty="0"/>
                <a:t>Influenced by:</a:t>
              </a:r>
            </a:p>
            <a:p>
              <a:pPr marL="358775" indent="-358775">
                <a:spcBef>
                  <a:spcPts val="1200"/>
                </a:spcBef>
                <a:buSzPct val="100000"/>
                <a:buFont typeface="Helvetica"/>
                <a:buChar char="-"/>
                <a:defRPr sz="2800" i="1">
                  <a:solidFill>
                    <a:srgbClr val="0079BF"/>
                  </a:solidFill>
                </a:defRPr>
              </a:pPr>
              <a:r>
                <a:rPr dirty="0"/>
                <a:t>Net Primary Production (NPP), strongly dependent on climate</a:t>
              </a:r>
            </a:p>
            <a:p>
              <a:pPr marL="358775" indent="-358775">
                <a:spcBef>
                  <a:spcPts val="1200"/>
                </a:spcBef>
                <a:buSzPct val="100000"/>
                <a:buFont typeface="Helvetica"/>
                <a:buChar char="-"/>
                <a:defRPr sz="2800" i="1">
                  <a:solidFill>
                    <a:srgbClr val="0079BF"/>
                  </a:solidFill>
                </a:defRPr>
              </a:pPr>
              <a:r>
                <a:rPr dirty="0"/>
                <a:t>Crop rotations (choice of crops, temporary grasslands, etc.)</a:t>
              </a:r>
            </a:p>
            <a:p>
              <a:pPr marL="358775" indent="-358775">
                <a:spcBef>
                  <a:spcPts val="1200"/>
                </a:spcBef>
                <a:buSzPct val="100000"/>
                <a:buFont typeface="Helvetica"/>
                <a:buChar char="-"/>
                <a:defRPr sz="2800" i="1">
                  <a:solidFill>
                    <a:srgbClr val="0079BF"/>
                  </a:solidFill>
                </a:defRPr>
              </a:pPr>
              <a:r>
                <a:rPr dirty="0"/>
                <a:t>Practices (e.g., straw return, cover crops, amendment applications)</a:t>
              </a: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13</a:t>
            </a:fld>
            <a:endParaRPr/>
          </a:p>
        </p:txBody>
      </p:sp>
      <p:pic>
        <p:nvPicPr>
          <p:cNvPr id="280" name="Image 8" descr="Image 8"/>
          <p:cNvPicPr>
            <a:picLocks noChangeAspect="1"/>
          </p:cNvPicPr>
          <p:nvPr/>
        </p:nvPicPr>
        <p:blipFill>
          <a:blip r:embed="rId2"/>
          <a:stretch>
            <a:fillRect/>
          </a:stretch>
        </p:blipFill>
        <p:spPr>
          <a:xfrm>
            <a:off x="9489986" y="3262724"/>
            <a:ext cx="5187875" cy="8281673"/>
          </a:xfrm>
          <a:prstGeom prst="rect">
            <a:avLst/>
          </a:prstGeom>
          <a:ln w="12700">
            <a:miter lim="400000"/>
          </a:ln>
        </p:spPr>
      </p:pic>
      <p:sp>
        <p:nvSpPr>
          <p:cNvPr id="281" name="Titre 334"/>
          <p:cNvSpPr txBox="1">
            <a:spLocks noGrp="1"/>
          </p:cNvSpPr>
          <p:nvPr>
            <p:ph type="title"/>
          </p:nvPr>
        </p:nvSpPr>
        <p:spPr>
          <a:xfrm>
            <a:off x="1905000" y="205649"/>
            <a:ext cx="21202650" cy="1625280"/>
          </a:xfrm>
          <a:prstGeom prst="rect">
            <a:avLst/>
          </a:prstGeom>
        </p:spPr>
        <p:txBody>
          <a:bodyPr/>
          <a:lstStyle/>
          <a:p>
            <a:r>
              <a:t>General diagram of carbon dynamics in cultivated ecosystems</a:t>
            </a:r>
          </a:p>
        </p:txBody>
      </p:sp>
      <p:grpSp>
        <p:nvGrpSpPr>
          <p:cNvPr id="284" name="ZoneTexte 107"/>
          <p:cNvGrpSpPr/>
          <p:nvPr/>
        </p:nvGrpSpPr>
        <p:grpSpPr>
          <a:xfrm>
            <a:off x="15321790" y="2517955"/>
            <a:ext cx="7241648" cy="3474001"/>
            <a:chOff x="0" y="0"/>
            <a:chExt cx="7241647" cy="3473999"/>
          </a:xfrm>
        </p:grpSpPr>
        <p:sp>
          <p:nvSpPr>
            <p:cNvPr id="282" name="Rectangle aux angles arrondis"/>
            <p:cNvSpPr/>
            <p:nvPr/>
          </p:nvSpPr>
          <p:spPr>
            <a:xfrm>
              <a:off x="0" y="0"/>
              <a:ext cx="7241648" cy="3474000"/>
            </a:xfrm>
            <a:prstGeom prst="roundRect">
              <a:avLst>
                <a:gd name="adj" fmla="val 16667"/>
              </a:avLst>
            </a:prstGeom>
            <a:noFill/>
            <a:ln w="63500" cap="rnd">
              <a:solidFill>
                <a:srgbClr val="00B050"/>
              </a:solidFill>
              <a:prstDash val="sysDot"/>
              <a:round/>
            </a:ln>
            <a:effectLst/>
          </p:spPr>
          <p:txBody>
            <a:bodyPr wrap="square" lIns="45719" tIns="45719" rIns="45719" bIns="45719" numCol="1" anchor="ctr">
              <a:noAutofit/>
            </a:bodyPr>
            <a:lstStyle/>
            <a:p>
              <a:pPr defTabSz="2438337">
                <a:defRPr sz="4000">
                  <a:solidFill>
                    <a:srgbClr val="00B050"/>
                  </a:solidFill>
                </a:defRPr>
              </a:pPr>
              <a:endParaRPr/>
            </a:p>
          </p:txBody>
        </p:sp>
        <p:sp>
          <p:nvSpPr>
            <p:cNvPr id="283" name="C OUTPUTS…"/>
            <p:cNvSpPr txBox="1"/>
            <p:nvPr/>
          </p:nvSpPr>
          <p:spPr>
            <a:xfrm>
              <a:off x="201336" y="166400"/>
              <a:ext cx="6838975" cy="3141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000" tIns="72000" rIns="72000" bIns="72000" numCol="1" anchor="ctr">
              <a:spAutoFit/>
            </a:bodyPr>
            <a:lstStyle/>
            <a:p>
              <a:pPr algn="ctr" defTabSz="2438337">
                <a:spcBef>
                  <a:spcPts val="2400"/>
                </a:spcBef>
                <a:defRPr sz="4800" b="1">
                  <a:solidFill>
                    <a:srgbClr val="00B050"/>
                  </a:solidFill>
                </a:defRPr>
              </a:pPr>
              <a:r>
                <a:t>C OUTPUTS</a:t>
              </a:r>
              <a:endParaRPr sz="4000"/>
            </a:p>
            <a:p>
              <a:pPr marL="358775" indent="-358775" defTabSz="2438337">
                <a:buSzPct val="100000"/>
                <a:buChar char="-"/>
                <a:defRPr sz="3600" b="1">
                  <a:solidFill>
                    <a:srgbClr val="00B050"/>
                  </a:solidFill>
                </a:defRPr>
              </a:pPr>
              <a:r>
                <a:t>Respiration</a:t>
              </a:r>
              <a:r>
                <a:rPr b="0"/>
                <a:t>, </a:t>
              </a:r>
              <a:r>
                <a:rPr sz="2800" b="0"/>
                <a:t>mainly by microorganisms (dependent on pedoclimatic conditions)</a:t>
              </a:r>
            </a:p>
            <a:p>
              <a:pPr marL="358775" indent="-358775" defTabSz="2438337">
                <a:buSzPct val="100000"/>
                <a:buChar char="-"/>
                <a:defRPr sz="3600" b="1">
                  <a:solidFill>
                    <a:srgbClr val="00B050"/>
                  </a:solidFill>
                </a:defRPr>
              </a:pPr>
              <a:r>
                <a:t>Erosion and leaching</a:t>
              </a:r>
            </a:p>
          </p:txBody>
        </p:sp>
      </p:grpSp>
      <p:grpSp>
        <p:nvGrpSpPr>
          <p:cNvPr id="287" name="ZoneTexte 489"/>
          <p:cNvGrpSpPr/>
          <p:nvPr/>
        </p:nvGrpSpPr>
        <p:grpSpPr>
          <a:xfrm>
            <a:off x="2603061" y="9791566"/>
            <a:ext cx="6398717" cy="3429856"/>
            <a:chOff x="0" y="0"/>
            <a:chExt cx="6398716" cy="3429854"/>
          </a:xfrm>
        </p:grpSpPr>
        <p:sp>
          <p:nvSpPr>
            <p:cNvPr id="285" name="Rectangle aux angles arrondis"/>
            <p:cNvSpPr/>
            <p:nvPr/>
          </p:nvSpPr>
          <p:spPr>
            <a:xfrm>
              <a:off x="0" y="0"/>
              <a:ext cx="6398717" cy="3429855"/>
            </a:xfrm>
            <a:prstGeom prst="roundRect">
              <a:avLst>
                <a:gd name="adj" fmla="val 16667"/>
              </a:avLst>
            </a:prstGeom>
            <a:noFill/>
            <a:ln w="63500" cap="rnd">
              <a:solidFill>
                <a:srgbClr val="FF644E"/>
              </a:solidFill>
              <a:prstDash val="sysDot"/>
              <a:round/>
            </a:ln>
            <a:effectLst/>
          </p:spPr>
          <p:txBody>
            <a:bodyPr wrap="square" lIns="45719" tIns="45719" rIns="45719" bIns="45719" numCol="1" anchor="t">
              <a:noAutofit/>
            </a:bodyPr>
            <a:lstStyle/>
            <a:p>
              <a:pPr defTabSz="808037"/>
              <a:endParaRPr/>
            </a:p>
          </p:txBody>
        </p:sp>
        <p:sp>
          <p:nvSpPr>
            <p:cNvPr id="286" name="Biotransformations   (microbial synthesis, depolymerization, fragmentation)…"/>
            <p:cNvSpPr txBox="1"/>
            <p:nvPr/>
          </p:nvSpPr>
          <p:spPr>
            <a:xfrm>
              <a:off x="199182" y="199181"/>
              <a:ext cx="6000352" cy="2531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000" tIns="72000" rIns="72000" bIns="72000" numCol="1" anchor="t">
              <a:spAutoFit/>
            </a:bodyPr>
            <a:lstStyle/>
            <a:p>
              <a:pPr marL="361950" indent="-361950" defTabSz="803275">
                <a:buSzPct val="100000"/>
                <a:buFont typeface="Arial"/>
                <a:buChar char="•"/>
                <a:tabLst>
                  <a:tab pos="800100" algn="l"/>
                </a:tabLst>
                <a:defRPr sz="3600" b="1">
                  <a:solidFill>
                    <a:srgbClr val="FF644E"/>
                  </a:solidFill>
                </a:defRPr>
              </a:pPr>
              <a:r>
                <a:t>Biotransformations</a:t>
              </a:r>
              <a:r>
                <a:rPr b="0"/>
                <a:t> </a:t>
              </a:r>
              <a:br>
                <a:rPr b="0"/>
              </a:br>
              <a:r>
                <a:rPr sz="2800" b="0"/>
                <a:t>	(microbial synthesis, depolymerization, fragmentation)</a:t>
              </a:r>
            </a:p>
            <a:p>
              <a:pPr marL="358775" indent="-358775" defTabSz="808037">
                <a:buSzPct val="100000"/>
                <a:buFont typeface="Arial"/>
                <a:buChar char="•"/>
                <a:defRPr sz="3600" b="1">
                  <a:solidFill>
                    <a:srgbClr val="FF644E"/>
                  </a:solidFill>
                </a:defRPr>
              </a:pPr>
              <a:r>
                <a:t>Transfers</a:t>
              </a:r>
              <a:r>
                <a:rPr b="0"/>
                <a:t> </a:t>
              </a:r>
              <a:br>
                <a:rPr b="0"/>
              </a:br>
              <a:r>
                <a:rPr sz="2800" b="0"/>
                <a:t>	(bioturbation, diffusion, etc.)</a:t>
              </a:r>
            </a:p>
          </p:txBody>
        </p:sp>
      </p:grpSp>
      <mc:AlternateContent xmlns:mc="http://schemas.openxmlformats.org/markup-compatibility/2006" xmlns:a14="http://schemas.microsoft.com/office/drawing/2010/main">
        <mc:Choice Requires="a14">
          <p:sp>
            <p:nvSpPr>
              <p:cNvPr id="288" name="ZoneTexte 492"/>
              <p:cNvSpPr txBox="1"/>
              <p:nvPr/>
            </p:nvSpPr>
            <p:spPr>
              <a:xfrm>
                <a:off x="15320672" y="6349169"/>
                <a:ext cx="8540225" cy="632609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6799" tIns="46799" rIns="46799" bIns="46799">
                <a:spAutoFit/>
              </a:bodyPr>
              <a:lstStyle/>
              <a:p>
                <a:pPr>
                  <a:defRPr sz="3600"/>
                </a:pPr>
                <a:r>
                  <a:rPr dirty="0"/>
                  <a:t>Soil organic matter is broken down by microbial enzymes into small soluble molecules that can be absorbed by microorganisms. The carbon thus ingested serves as a </a:t>
                </a:r>
                <a:r>
                  <a:rPr b="1" dirty="0"/>
                  <a:t>source of </a:t>
                </a:r>
                <a:r>
                  <a:rPr lang="en-AU" b="1" dirty="0"/>
                  <a:t>both </a:t>
                </a:r>
                <a:r>
                  <a:rPr b="1" dirty="0"/>
                  <a:t>matter</a:t>
                </a:r>
                <a:r>
                  <a:rPr dirty="0"/>
                  <a:t> (microbial synthesis) and </a:t>
                </a:r>
                <a:r>
                  <a:rPr b="1" dirty="0"/>
                  <a:t>energy </a:t>
                </a:r>
                <a:r>
                  <a:rPr dirty="0"/>
                  <a:t>(heterotrophic respiration).</a:t>
                </a:r>
                <a:endParaRPr b="1" dirty="0"/>
              </a:p>
              <a:p>
                <a:pPr>
                  <a:defRPr sz="3600"/>
                </a:pPr>
                <a:endParaRPr b="1" dirty="0"/>
              </a:p>
              <a:p>
                <a:pPr>
                  <a:defRPr sz="3600"/>
                </a:pPr>
                <a:r>
                  <a:rPr dirty="0"/>
                  <a:t>Carbon outputs from soils mainly occur in the form of </a:t>
                </a:r>
                <a14:m>
                  <m:oMath xmlns:m="http://schemas.openxmlformats.org/officeDocument/2006/math">
                    <m:r>
                      <a:rPr sz="4600" i="1">
                        <a:solidFill>
                          <a:srgbClr val="000000"/>
                        </a:solidFill>
                        <a:latin typeface="Cambria Math" panose="02040503050406030204" pitchFamily="18" charset="0"/>
                      </a:rPr>
                      <m:t>𝐶</m:t>
                    </m:r>
                    <m:sSub>
                      <m:sSubPr>
                        <m:ctrlPr>
                          <a:rPr sz="4600" i="1">
                            <a:solidFill>
                              <a:srgbClr val="000000"/>
                            </a:solidFill>
                            <a:latin typeface="Cambria Math" panose="02040503050406030204" pitchFamily="18" charset="0"/>
                          </a:rPr>
                        </m:ctrlPr>
                      </m:sSubPr>
                      <m:e>
                        <m:r>
                          <a:rPr sz="4600" i="1">
                            <a:solidFill>
                              <a:srgbClr val="000000"/>
                            </a:solidFill>
                            <a:latin typeface="Cambria Math" panose="02040503050406030204" pitchFamily="18" charset="0"/>
                          </a:rPr>
                          <m:t>𝑂</m:t>
                        </m:r>
                      </m:e>
                      <m:sub>
                        <m:r>
                          <a:rPr sz="4600" i="1">
                            <a:solidFill>
                              <a:srgbClr val="000000"/>
                            </a:solidFill>
                            <a:latin typeface="Cambria Math" panose="02040503050406030204" pitchFamily="18" charset="0"/>
                          </a:rPr>
                          <m:t>2</m:t>
                        </m:r>
                      </m:sub>
                    </m:sSub>
                  </m:oMath>
                </a14:m>
                <a:r>
                  <a:rPr dirty="0"/>
                  <a:t> produced by the heterotrophic respiration of microorganisms.</a:t>
                </a:r>
              </a:p>
            </p:txBody>
          </p:sp>
        </mc:Choice>
        <mc:Fallback xmlns="">
          <p:sp>
            <p:nvSpPr>
              <p:cNvPr id="288" name="ZoneTexte 492"/>
              <p:cNvSpPr txBox="1">
                <a:spLocks noRot="1" noChangeAspect="1" noMove="1" noResize="1" noEditPoints="1" noAdjustHandles="1" noChangeArrowheads="1" noChangeShapeType="1" noTextEdit="1"/>
              </p:cNvSpPr>
              <p:nvPr/>
            </p:nvSpPr>
            <p:spPr>
              <a:xfrm>
                <a:off x="15320672" y="6349169"/>
                <a:ext cx="8540225" cy="6326090"/>
              </a:xfrm>
              <a:prstGeom prst="rect">
                <a:avLst/>
              </a:prstGeom>
              <a:blipFill>
                <a:blip r:embed="rId3"/>
                <a:stretch>
                  <a:fillRect l="-2675" t="-1606" r="-1932" b="-2610"/>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grpSp>
        <p:nvGrpSpPr>
          <p:cNvPr id="291" name="ZoneTexte 3"/>
          <p:cNvGrpSpPr/>
          <p:nvPr/>
        </p:nvGrpSpPr>
        <p:grpSpPr>
          <a:xfrm>
            <a:off x="853930" y="2517956"/>
            <a:ext cx="7626519" cy="6768002"/>
            <a:chOff x="0" y="0"/>
            <a:chExt cx="7626518" cy="6768000"/>
          </a:xfrm>
        </p:grpSpPr>
        <p:sp>
          <p:nvSpPr>
            <p:cNvPr id="289" name="Rectangle aux angles arrondis"/>
            <p:cNvSpPr/>
            <p:nvPr/>
          </p:nvSpPr>
          <p:spPr>
            <a:xfrm>
              <a:off x="0" y="0"/>
              <a:ext cx="7626519" cy="6768001"/>
            </a:xfrm>
            <a:prstGeom prst="roundRect">
              <a:avLst>
                <a:gd name="adj" fmla="val 9473"/>
              </a:avLst>
            </a:prstGeom>
            <a:noFill/>
            <a:ln w="63500" cap="rnd">
              <a:solidFill>
                <a:srgbClr val="0079BF"/>
              </a:solidFill>
              <a:prstDash val="sysDot"/>
              <a:round/>
            </a:ln>
            <a:effectLst/>
          </p:spPr>
          <p:txBody>
            <a:bodyPr wrap="square" lIns="45719" tIns="45719" rIns="45719" bIns="45719" numCol="1" anchor="t">
              <a:noAutofit/>
            </a:bodyPr>
            <a:lstStyle/>
            <a:p>
              <a:pPr>
                <a:spcBef>
                  <a:spcPts val="1200"/>
                </a:spcBef>
              </a:pPr>
              <a:endParaRPr/>
            </a:p>
          </p:txBody>
        </p:sp>
        <p:sp>
          <p:nvSpPr>
            <p:cNvPr id="290" name="C INPUTS…"/>
            <p:cNvSpPr txBox="1"/>
            <p:nvPr/>
          </p:nvSpPr>
          <p:spPr>
            <a:xfrm>
              <a:off x="219531" y="219530"/>
              <a:ext cx="7187456" cy="6455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000" tIns="72000" rIns="72000" bIns="72000" numCol="1" anchor="t">
              <a:spAutoFit/>
            </a:bodyPr>
            <a:lstStyle/>
            <a:p>
              <a:pPr algn="ctr">
                <a:spcBef>
                  <a:spcPts val="2400"/>
                </a:spcBef>
                <a:defRPr sz="4800" b="1">
                  <a:solidFill>
                    <a:srgbClr val="0079BF"/>
                  </a:solidFill>
                </a:defRPr>
              </a:pPr>
              <a:r>
                <a:rPr dirty="0"/>
                <a:t>C INPUTS</a:t>
              </a:r>
            </a:p>
            <a:p>
              <a:pPr marL="358775" indent="-358775">
                <a:buSzPct val="100000"/>
                <a:buFont typeface="Helvetica"/>
                <a:buChar char="-"/>
                <a:defRPr sz="3600" b="1">
                  <a:solidFill>
                    <a:srgbClr val="0079BF"/>
                  </a:solidFill>
                </a:defRPr>
              </a:pPr>
              <a:r>
                <a:rPr dirty="0"/>
                <a:t>Aboveground and belowground litter</a:t>
              </a:r>
            </a:p>
            <a:p>
              <a:pPr marL="358775" indent="-358775">
                <a:spcBef>
                  <a:spcPts val="1200"/>
                </a:spcBef>
                <a:buSzPct val="100000"/>
                <a:buFont typeface="Helvetica"/>
                <a:buChar char="-"/>
                <a:defRPr sz="3600" b="1">
                  <a:solidFill>
                    <a:srgbClr val="0079BF"/>
                  </a:solidFill>
                </a:defRPr>
              </a:pPr>
              <a:r>
                <a:rPr dirty="0"/>
                <a:t>Organic amendments</a:t>
              </a:r>
            </a:p>
            <a:p>
              <a:pPr>
                <a:spcBef>
                  <a:spcPts val="1200"/>
                </a:spcBef>
                <a:defRPr sz="2800" b="1" i="1">
                  <a:solidFill>
                    <a:srgbClr val="0079BF"/>
                  </a:solidFill>
                </a:defRPr>
              </a:pPr>
              <a:r>
                <a:rPr dirty="0"/>
                <a:t>Influenced by:</a:t>
              </a:r>
            </a:p>
            <a:p>
              <a:pPr marL="358775" indent="-358775">
                <a:spcBef>
                  <a:spcPts val="1200"/>
                </a:spcBef>
                <a:buSzPct val="100000"/>
                <a:buFont typeface="Helvetica"/>
                <a:buChar char="-"/>
                <a:defRPr sz="2800" i="1">
                  <a:solidFill>
                    <a:srgbClr val="0079BF"/>
                  </a:solidFill>
                </a:defRPr>
              </a:pPr>
              <a:r>
                <a:rPr dirty="0"/>
                <a:t>Net Primary Production (NPP), strongly dependent on climate</a:t>
              </a:r>
            </a:p>
            <a:p>
              <a:pPr marL="358775" indent="-358775">
                <a:spcBef>
                  <a:spcPts val="1200"/>
                </a:spcBef>
                <a:buSzPct val="100000"/>
                <a:buFont typeface="Helvetica"/>
                <a:buChar char="-"/>
                <a:defRPr sz="2800" i="1">
                  <a:solidFill>
                    <a:srgbClr val="0079BF"/>
                  </a:solidFill>
                </a:defRPr>
              </a:pPr>
              <a:r>
                <a:rPr dirty="0"/>
                <a:t>Crop rotations (choice of crops, temporary grasslands, etc.)</a:t>
              </a:r>
            </a:p>
            <a:p>
              <a:pPr marL="358775" indent="-358775">
                <a:spcBef>
                  <a:spcPts val="1200"/>
                </a:spcBef>
                <a:buSzPct val="100000"/>
                <a:buFont typeface="Helvetica"/>
                <a:buChar char="-"/>
                <a:defRPr sz="2800" i="1">
                  <a:solidFill>
                    <a:srgbClr val="0079BF"/>
                  </a:solidFill>
                </a:defRPr>
              </a:pPr>
              <a:r>
                <a:rPr dirty="0"/>
                <a:t>Practices (e.g., straw return, cover crops, amendment applications)</a:t>
              </a:r>
            </a:p>
          </p:txBody>
        </p:sp>
      </p:grpSp>
      <p:sp>
        <p:nvSpPr>
          <p:cNvPr id="292" name="ZoneTexte 9"/>
          <p:cNvSpPr txBox="1"/>
          <p:nvPr/>
        </p:nvSpPr>
        <p:spPr>
          <a:xfrm>
            <a:off x="9870393" y="2517956"/>
            <a:ext cx="1108643" cy="799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4000" b="1" i="1"/>
            </a:pPr>
            <a:r>
              <a:t>CO</a:t>
            </a:r>
            <a:r>
              <a:rPr baseline="-25000"/>
              <a:t>2</a:t>
            </a:r>
          </a:p>
        </p:txBody>
      </p:sp>
      <p:sp>
        <p:nvSpPr>
          <p:cNvPr id="293" name="Ligne de connexion"/>
          <p:cNvSpPr/>
          <p:nvPr/>
        </p:nvSpPr>
        <p:spPr>
          <a:xfrm>
            <a:off x="10350227" y="6506681"/>
            <a:ext cx="1480044" cy="1873594"/>
          </a:xfrm>
          <a:custGeom>
            <a:avLst/>
            <a:gdLst/>
            <a:ahLst/>
            <a:cxnLst>
              <a:cxn ang="0">
                <a:pos x="wd2" y="hd2"/>
              </a:cxn>
              <a:cxn ang="5400000">
                <a:pos x="wd2" y="hd2"/>
              </a:cxn>
              <a:cxn ang="10800000">
                <a:pos x="wd2" y="hd2"/>
              </a:cxn>
              <a:cxn ang="16200000">
                <a:pos x="wd2" y="hd2"/>
              </a:cxn>
            </a:cxnLst>
            <a:rect l="0" t="0" r="r" b="b"/>
            <a:pathLst>
              <a:path w="21600" h="19521" extrusionOk="0">
                <a:moveTo>
                  <a:pt x="0" y="19521"/>
                </a:moveTo>
                <a:cubicBezTo>
                  <a:pt x="10355" y="4229"/>
                  <a:pt x="17555" y="-2079"/>
                  <a:pt x="21600" y="598"/>
                </a:cubicBezTo>
              </a:path>
            </a:pathLst>
          </a:custGeom>
          <a:ln w="88900">
            <a:solidFill>
              <a:srgbClr val="0079BF"/>
            </a:solidFill>
            <a:headEnd type="triangle"/>
          </a:ln>
        </p:spPr>
        <p:txBody>
          <a:bodyPr lIns="45719" rIns="45719"/>
          <a:lstStyle/>
          <a:p>
            <a:pPr>
              <a:defRPr>
                <a:latin typeface="Barlow"/>
                <a:ea typeface="Barlow"/>
                <a:cs typeface="Barlow"/>
                <a:sym typeface="Barlow"/>
              </a:defRPr>
            </a:pPr>
            <a:endParaRPr/>
          </a:p>
        </p:txBody>
      </p:sp>
      <p:sp>
        <p:nvSpPr>
          <p:cNvPr id="294" name="Ligne de connexion"/>
          <p:cNvSpPr/>
          <p:nvPr/>
        </p:nvSpPr>
        <p:spPr>
          <a:xfrm>
            <a:off x="9329764" y="3119424"/>
            <a:ext cx="939554" cy="2477161"/>
          </a:xfrm>
          <a:custGeom>
            <a:avLst/>
            <a:gdLst/>
            <a:ahLst/>
            <a:cxnLst>
              <a:cxn ang="0">
                <a:pos x="wd2" y="hd2"/>
              </a:cxn>
              <a:cxn ang="5400000">
                <a:pos x="wd2" y="hd2"/>
              </a:cxn>
              <a:cxn ang="10800000">
                <a:pos x="wd2" y="hd2"/>
              </a:cxn>
              <a:cxn ang="16200000">
                <a:pos x="wd2" y="hd2"/>
              </a:cxn>
            </a:cxnLst>
            <a:rect l="0" t="0" r="r" b="b"/>
            <a:pathLst>
              <a:path w="16486" h="21600" extrusionOk="0">
                <a:moveTo>
                  <a:pt x="16486" y="21600"/>
                </a:moveTo>
                <a:cubicBezTo>
                  <a:pt x="-2599" y="15684"/>
                  <a:pt x="-5114" y="8484"/>
                  <a:pt x="8941" y="0"/>
                </a:cubicBezTo>
              </a:path>
            </a:pathLst>
          </a:custGeom>
          <a:ln w="88900">
            <a:solidFill>
              <a:srgbClr val="000000"/>
            </a:solidFill>
            <a:headEnd type="triangle"/>
          </a:ln>
        </p:spPr>
        <p:txBody>
          <a:bodyPr lIns="45719" rIns="45719"/>
          <a:lstStyle/>
          <a:p>
            <a:pPr>
              <a:defRPr>
                <a:latin typeface="Barlow"/>
                <a:ea typeface="Barlow"/>
                <a:cs typeface="Barlow"/>
                <a:sym typeface="Barlow"/>
              </a:defRPr>
            </a:pPr>
            <a:endParaRPr/>
          </a:p>
        </p:txBody>
      </p:sp>
      <p:sp>
        <p:nvSpPr>
          <p:cNvPr id="295" name="Ligne de connexion"/>
          <p:cNvSpPr/>
          <p:nvPr/>
        </p:nvSpPr>
        <p:spPr>
          <a:xfrm>
            <a:off x="12119206" y="3262724"/>
            <a:ext cx="1632583" cy="602323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394" y="8684"/>
                  <a:pt x="12194" y="15884"/>
                  <a:pt x="0" y="21600"/>
                </a:cubicBezTo>
              </a:path>
            </a:pathLst>
          </a:custGeom>
          <a:ln w="88900">
            <a:solidFill>
              <a:srgbClr val="00B050"/>
            </a:solidFill>
            <a:headEnd type="triangle"/>
          </a:ln>
        </p:spPr>
        <p:txBody>
          <a:bodyPr lIns="45719" rIns="45719"/>
          <a:lstStyle/>
          <a:p>
            <a:pPr algn="ctr" defTabSz="2438337">
              <a:defRPr sz="2400">
                <a:solidFill>
                  <a:srgbClr val="5E5E5E"/>
                </a:solidFill>
                <a:latin typeface="+mn-lt"/>
                <a:ea typeface="+mn-ea"/>
                <a:cs typeface="+mn-cs"/>
                <a:sym typeface="Arial"/>
              </a:defRPr>
            </a:pPr>
            <a:endParaRPr/>
          </a:p>
        </p:txBody>
      </p:sp>
      <p:sp>
        <p:nvSpPr>
          <p:cNvPr id="296" name="ZoneTexte 14"/>
          <p:cNvSpPr txBox="1"/>
          <p:nvPr/>
        </p:nvSpPr>
        <p:spPr>
          <a:xfrm>
            <a:off x="13322056" y="2517956"/>
            <a:ext cx="1108643" cy="799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4000" b="1" i="1"/>
            </a:pPr>
            <a:r>
              <a:t>CO</a:t>
            </a:r>
            <a:r>
              <a:rPr baseline="-25000"/>
              <a:t>2</a:t>
            </a:r>
          </a:p>
        </p:txBody>
      </p:sp>
      <p:grpSp>
        <p:nvGrpSpPr>
          <p:cNvPr id="312" name="Groupe 45"/>
          <p:cNvGrpSpPr/>
          <p:nvPr/>
        </p:nvGrpSpPr>
        <p:grpSpPr>
          <a:xfrm>
            <a:off x="8951970" y="8840560"/>
            <a:ext cx="3042291" cy="3042291"/>
            <a:chOff x="0" y="0"/>
            <a:chExt cx="3042290" cy="3042290"/>
          </a:xfrm>
        </p:grpSpPr>
        <p:sp>
          <p:nvSpPr>
            <p:cNvPr id="297" name="Ellipse 44"/>
            <p:cNvSpPr/>
            <p:nvPr/>
          </p:nvSpPr>
          <p:spPr>
            <a:xfrm>
              <a:off x="-1" y="-1"/>
              <a:ext cx="3042292" cy="3042292"/>
            </a:xfrm>
            <a:prstGeom prst="ellipse">
              <a:avLst/>
            </a:prstGeom>
            <a:solidFill>
              <a:srgbClr val="FFFFFF">
                <a:alpha val="28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298" name="Graphique 27" descr="Graphique 27"/>
            <p:cNvPicPr>
              <a:picLocks noChangeAspect="1"/>
            </p:cNvPicPr>
            <p:nvPr/>
          </p:nvPicPr>
          <p:blipFill>
            <a:blip r:embed="rId4"/>
            <a:stretch>
              <a:fillRect/>
            </a:stretch>
          </p:blipFill>
          <p:spPr>
            <a:xfrm>
              <a:off x="1352116" y="935803"/>
              <a:ext cx="768165" cy="994095"/>
            </a:xfrm>
            <a:prstGeom prst="rect">
              <a:avLst/>
            </a:prstGeom>
            <a:ln w="12700" cap="flat">
              <a:noFill/>
              <a:miter lim="400000"/>
            </a:ln>
            <a:effectLst/>
          </p:spPr>
        </p:pic>
        <p:pic>
          <p:nvPicPr>
            <p:cNvPr id="299" name="Graphique 29" descr="Graphique 29"/>
            <p:cNvPicPr>
              <a:picLocks noChangeAspect="1"/>
            </p:cNvPicPr>
            <p:nvPr/>
          </p:nvPicPr>
          <p:blipFill>
            <a:blip r:embed="rId5"/>
            <a:stretch>
              <a:fillRect/>
            </a:stretch>
          </p:blipFill>
          <p:spPr>
            <a:xfrm rot="2169811">
              <a:off x="847016" y="2005877"/>
              <a:ext cx="753643" cy="251216"/>
            </a:xfrm>
            <a:prstGeom prst="rect">
              <a:avLst/>
            </a:prstGeom>
            <a:ln w="12700" cap="flat">
              <a:noFill/>
              <a:miter lim="400000"/>
            </a:ln>
            <a:effectLst/>
          </p:spPr>
        </p:pic>
        <p:pic>
          <p:nvPicPr>
            <p:cNvPr id="300" name="Graphique 31" descr="Graphique 31"/>
            <p:cNvPicPr>
              <a:picLocks noChangeAspect="1"/>
            </p:cNvPicPr>
            <p:nvPr/>
          </p:nvPicPr>
          <p:blipFill>
            <a:blip r:embed="rId6"/>
            <a:stretch>
              <a:fillRect/>
            </a:stretch>
          </p:blipFill>
          <p:spPr>
            <a:xfrm>
              <a:off x="2098035" y="1764367"/>
              <a:ext cx="339735" cy="322748"/>
            </a:xfrm>
            <a:prstGeom prst="rect">
              <a:avLst/>
            </a:prstGeom>
            <a:ln w="12700" cap="flat">
              <a:noFill/>
              <a:miter lim="400000"/>
            </a:ln>
            <a:effectLst/>
          </p:spPr>
        </p:pic>
        <p:pic>
          <p:nvPicPr>
            <p:cNvPr id="301" name="Graphique 33" descr="Graphique 33"/>
            <p:cNvPicPr>
              <a:picLocks noChangeAspect="1"/>
            </p:cNvPicPr>
            <p:nvPr/>
          </p:nvPicPr>
          <p:blipFill>
            <a:blip r:embed="rId7"/>
            <a:stretch>
              <a:fillRect/>
            </a:stretch>
          </p:blipFill>
          <p:spPr>
            <a:xfrm rot="20439747">
              <a:off x="831396" y="731302"/>
              <a:ext cx="394963" cy="843785"/>
            </a:xfrm>
            <a:prstGeom prst="rect">
              <a:avLst/>
            </a:prstGeom>
            <a:ln w="12700" cap="flat">
              <a:noFill/>
              <a:miter lim="400000"/>
            </a:ln>
            <a:effectLst/>
          </p:spPr>
        </p:pic>
        <p:grpSp>
          <p:nvGrpSpPr>
            <p:cNvPr id="304" name="Groupe 40"/>
            <p:cNvGrpSpPr/>
            <p:nvPr/>
          </p:nvGrpSpPr>
          <p:grpSpPr>
            <a:xfrm>
              <a:off x="2100839" y="739696"/>
              <a:ext cx="559337" cy="780653"/>
              <a:chOff x="0" y="0"/>
              <a:chExt cx="559335" cy="780652"/>
            </a:xfrm>
          </p:grpSpPr>
          <p:pic>
            <p:nvPicPr>
              <p:cNvPr id="302" name="Graphique 34" descr="Graphique 34"/>
              <p:cNvPicPr>
                <a:picLocks noChangeAspect="1"/>
              </p:cNvPicPr>
              <p:nvPr/>
            </p:nvPicPr>
            <p:blipFill>
              <a:blip r:embed="rId6"/>
              <a:stretch>
                <a:fillRect/>
              </a:stretch>
            </p:blipFill>
            <p:spPr>
              <a:xfrm rot="17525380">
                <a:off x="43541" y="56710"/>
                <a:ext cx="339734" cy="322748"/>
              </a:xfrm>
              <a:prstGeom prst="rect">
                <a:avLst/>
              </a:prstGeom>
              <a:ln w="12700" cap="flat">
                <a:noFill/>
                <a:miter lim="400000"/>
              </a:ln>
              <a:effectLst/>
            </p:spPr>
          </p:pic>
          <p:pic>
            <p:nvPicPr>
              <p:cNvPr id="303" name="Graphique 35" descr="Graphique 35"/>
              <p:cNvPicPr>
                <a:picLocks noChangeAspect="1"/>
              </p:cNvPicPr>
              <p:nvPr/>
            </p:nvPicPr>
            <p:blipFill>
              <a:blip r:embed="rId6"/>
              <a:stretch>
                <a:fillRect/>
              </a:stretch>
            </p:blipFill>
            <p:spPr>
              <a:xfrm rot="17525380">
                <a:off x="176060" y="401194"/>
                <a:ext cx="339735" cy="322748"/>
              </a:xfrm>
              <a:prstGeom prst="rect">
                <a:avLst/>
              </a:prstGeom>
              <a:ln w="12700" cap="flat">
                <a:noFill/>
                <a:miter lim="400000"/>
              </a:ln>
              <a:effectLst/>
            </p:spPr>
          </p:pic>
        </p:grpSp>
        <p:sp>
          <p:nvSpPr>
            <p:cNvPr id="305" name="Ellipse 36"/>
            <p:cNvSpPr/>
            <p:nvPr/>
          </p:nvSpPr>
          <p:spPr>
            <a:xfrm>
              <a:off x="1925796" y="644392"/>
              <a:ext cx="145653" cy="145653"/>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6" name="Ellipse 37"/>
            <p:cNvSpPr/>
            <p:nvPr/>
          </p:nvSpPr>
          <p:spPr>
            <a:xfrm>
              <a:off x="1660024" y="2078969"/>
              <a:ext cx="127577" cy="12757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07" name="Ellipse 38"/>
            <p:cNvSpPr/>
            <p:nvPr/>
          </p:nvSpPr>
          <p:spPr>
            <a:xfrm>
              <a:off x="654808" y="1602179"/>
              <a:ext cx="212113" cy="212113"/>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308" name="Graphique 39" descr="Graphique 39"/>
            <p:cNvPicPr>
              <a:picLocks noChangeAspect="1"/>
            </p:cNvPicPr>
            <p:nvPr/>
          </p:nvPicPr>
          <p:blipFill>
            <a:blip r:embed="rId5"/>
            <a:stretch>
              <a:fillRect/>
            </a:stretch>
          </p:blipFill>
          <p:spPr>
            <a:xfrm rot="9565488" flipH="1">
              <a:off x="1303123" y="393078"/>
              <a:ext cx="807934" cy="269312"/>
            </a:xfrm>
            <a:prstGeom prst="rect">
              <a:avLst/>
            </a:prstGeom>
            <a:ln w="12700" cap="flat">
              <a:noFill/>
              <a:miter lim="400000"/>
            </a:ln>
            <a:effectLst/>
          </p:spPr>
        </p:pic>
        <p:pic>
          <p:nvPicPr>
            <p:cNvPr id="309" name="Graphique 41" descr="Graphique 41"/>
            <p:cNvPicPr>
              <a:picLocks noChangeAspect="1"/>
            </p:cNvPicPr>
            <p:nvPr/>
          </p:nvPicPr>
          <p:blipFill>
            <a:blip r:embed="rId7"/>
            <a:stretch>
              <a:fillRect/>
            </a:stretch>
          </p:blipFill>
          <p:spPr>
            <a:xfrm rot="3029222">
              <a:off x="1977755" y="2094098"/>
              <a:ext cx="313759" cy="670306"/>
            </a:xfrm>
            <a:prstGeom prst="rect">
              <a:avLst/>
            </a:prstGeom>
            <a:ln w="12700" cap="flat">
              <a:noFill/>
              <a:miter lim="400000"/>
            </a:ln>
            <a:effectLst/>
          </p:spPr>
        </p:pic>
        <p:sp>
          <p:nvSpPr>
            <p:cNvPr id="310" name="Ellipse 42"/>
            <p:cNvSpPr/>
            <p:nvPr/>
          </p:nvSpPr>
          <p:spPr>
            <a:xfrm>
              <a:off x="1256732" y="879854"/>
              <a:ext cx="127577" cy="12757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pic>
          <p:nvPicPr>
            <p:cNvPr id="311" name="Graphique 43" descr="Graphique 43"/>
            <p:cNvPicPr>
              <a:picLocks noChangeAspect="1"/>
            </p:cNvPicPr>
            <p:nvPr/>
          </p:nvPicPr>
          <p:blipFill>
            <a:blip r:embed="rId6"/>
            <a:stretch>
              <a:fillRect/>
            </a:stretch>
          </p:blipFill>
          <p:spPr>
            <a:xfrm rot="16606701">
              <a:off x="783282" y="2255591"/>
              <a:ext cx="339735" cy="322748"/>
            </a:xfrm>
            <a:prstGeom prst="rect">
              <a:avLst/>
            </a:prstGeom>
            <a:ln w="12700" cap="flat">
              <a:noFill/>
              <a:miter lim="400000"/>
            </a:ln>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
        <p:nvSpPr>
          <p:cNvPr id="315" name="Titre 1"/>
          <p:cNvSpPr txBox="1">
            <a:spLocks noGrp="1"/>
          </p:cNvSpPr>
          <p:nvPr>
            <p:ph type="title"/>
          </p:nvPr>
        </p:nvSpPr>
        <p:spPr>
          <a:prstGeom prst="rect">
            <a:avLst/>
          </a:prstGeom>
        </p:spPr>
        <p:txBody>
          <a:bodyPr/>
          <a:lstStyle>
            <a:lvl1pPr defTabSz="1700783">
              <a:defRPr sz="5115"/>
            </a:lvl1pPr>
          </a:lstStyle>
          <a:p>
            <a:r>
              <a:t>Estimation of carbon inputs in cultivated lands</a:t>
            </a:r>
          </a:p>
        </p:txBody>
      </p:sp>
      <p:sp>
        <p:nvSpPr>
          <p:cNvPr id="316" name="ZoneTexte 17"/>
          <p:cNvSpPr txBox="1"/>
          <p:nvPr/>
        </p:nvSpPr>
        <p:spPr>
          <a:xfrm>
            <a:off x="1218678" y="11608985"/>
            <a:ext cx="9690056" cy="119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ctr">
              <a:defRPr sz="3600" i="1">
                <a:solidFill>
                  <a:srgbClr val="8D533E"/>
                </a:solidFill>
                <a:latin typeface="Barlow"/>
                <a:ea typeface="Barlow"/>
                <a:cs typeface="Barlow"/>
                <a:sym typeface="Barlow"/>
              </a:defRPr>
            </a:lvl1pPr>
          </a:lstStyle>
          <a:p>
            <a:r>
              <a:t>Illustration of the different carbon pools for two conceptualized plants.</a:t>
            </a:r>
          </a:p>
        </p:txBody>
      </p:sp>
      <p:sp>
        <p:nvSpPr>
          <p:cNvPr id="317" name="ZoneTexte 19"/>
          <p:cNvSpPr txBox="1"/>
          <p:nvPr/>
        </p:nvSpPr>
        <p:spPr>
          <a:xfrm>
            <a:off x="12198809" y="2745589"/>
            <a:ext cx="11763634" cy="4526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spcBef>
                <a:spcPts val="2400"/>
              </a:spcBef>
              <a:defRPr sz="4800" b="1"/>
            </a:pPr>
            <a:r>
              <a:rPr dirty="0"/>
              <a:t>C</a:t>
            </a:r>
            <a:r>
              <a:rPr baseline="-25000" dirty="0"/>
              <a:t>P</a:t>
            </a:r>
            <a:r>
              <a:rPr sz="3600" b="0" dirty="0"/>
              <a:t>: Carbon in the harvested part of the plant</a:t>
            </a:r>
          </a:p>
          <a:p>
            <a:pPr marL="989012" indent="-989012">
              <a:spcBef>
                <a:spcPts val="2400"/>
              </a:spcBef>
              <a:defRPr sz="4800" b="1"/>
            </a:pPr>
            <a:r>
              <a:rPr dirty="0"/>
              <a:t>C</a:t>
            </a:r>
            <a:r>
              <a:rPr baseline="-25000" dirty="0"/>
              <a:t>S</a:t>
            </a:r>
            <a:r>
              <a:rPr sz="3600" b="0" dirty="0"/>
              <a:t>: Carbon in the residues (non-harvested) of </a:t>
            </a:r>
            <a:r>
              <a:rPr lang="en-AU" sz="3600" b="0" dirty="0"/>
              <a:t>      </a:t>
            </a:r>
            <a:r>
              <a:rPr sz="3600" b="0" dirty="0"/>
              <a:t>aboveground biomass</a:t>
            </a:r>
          </a:p>
          <a:p>
            <a:pPr>
              <a:spcBef>
                <a:spcPts val="2400"/>
              </a:spcBef>
              <a:defRPr sz="4800" b="1"/>
            </a:pPr>
            <a:r>
              <a:rPr dirty="0"/>
              <a:t>C</a:t>
            </a:r>
            <a:r>
              <a:rPr baseline="-25000" dirty="0"/>
              <a:t>R</a:t>
            </a:r>
            <a:r>
              <a:rPr sz="3600" b="0" dirty="0"/>
              <a:t>: Carbon in non-harvested root tissues</a:t>
            </a:r>
          </a:p>
          <a:p>
            <a:pPr marL="989012" indent="-989012">
              <a:spcBef>
                <a:spcPts val="2400"/>
              </a:spcBef>
              <a:defRPr sz="4800" b="1"/>
            </a:pPr>
            <a:r>
              <a:rPr dirty="0"/>
              <a:t>C</a:t>
            </a:r>
            <a:r>
              <a:rPr baseline="-25000" dirty="0"/>
              <a:t>E</a:t>
            </a:r>
            <a:r>
              <a:rPr sz="3600" b="0" dirty="0"/>
              <a:t>: Carbon in root exudates (rhizodeposition)</a:t>
            </a:r>
          </a:p>
        </p:txBody>
      </p:sp>
      <p:grpSp>
        <p:nvGrpSpPr>
          <p:cNvPr id="344" name="Groupe 65"/>
          <p:cNvGrpSpPr/>
          <p:nvPr/>
        </p:nvGrpSpPr>
        <p:grpSpPr>
          <a:xfrm>
            <a:off x="963497" y="2156775"/>
            <a:ext cx="10254940" cy="9156519"/>
            <a:chOff x="0" y="0"/>
            <a:chExt cx="10254939" cy="9156518"/>
          </a:xfrm>
        </p:grpSpPr>
        <p:pic>
          <p:nvPicPr>
            <p:cNvPr id="318" name="Graphique 59" descr="Graphique 59"/>
            <p:cNvPicPr>
              <a:picLocks noChangeAspect="1"/>
            </p:cNvPicPr>
            <p:nvPr/>
          </p:nvPicPr>
          <p:blipFill>
            <a:blip r:embed="rId2"/>
            <a:stretch>
              <a:fillRect/>
            </a:stretch>
          </p:blipFill>
          <p:spPr>
            <a:xfrm>
              <a:off x="0" y="0"/>
              <a:ext cx="10254940" cy="9115501"/>
            </a:xfrm>
            <a:prstGeom prst="rect">
              <a:avLst/>
            </a:prstGeom>
            <a:ln w="12700" cap="flat">
              <a:noFill/>
              <a:miter lim="400000"/>
            </a:ln>
            <a:effectLst/>
          </p:spPr>
        </p:pic>
        <p:sp>
          <p:nvSpPr>
            <p:cNvPr id="319" name="Rectangle"/>
            <p:cNvSpPr/>
            <p:nvPr/>
          </p:nvSpPr>
          <p:spPr>
            <a:xfrm>
              <a:off x="2053913" y="8442035"/>
              <a:ext cx="2384538" cy="499304"/>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latin typeface="Barlow"/>
                  <a:ea typeface="Barlow"/>
                  <a:cs typeface="Barlow"/>
                  <a:sym typeface="Barlow"/>
                </a:defRPr>
              </a:pPr>
              <a:endParaRPr/>
            </a:p>
          </p:txBody>
        </p:sp>
        <p:sp>
          <p:nvSpPr>
            <p:cNvPr id="320" name="Rectangle"/>
            <p:cNvSpPr/>
            <p:nvPr/>
          </p:nvSpPr>
          <p:spPr>
            <a:xfrm>
              <a:off x="7560698" y="8609344"/>
              <a:ext cx="2384538" cy="499304"/>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latin typeface="Barlow"/>
                  <a:ea typeface="Barlow"/>
                  <a:cs typeface="Barlow"/>
                  <a:sym typeface="Barlow"/>
                </a:defRPr>
              </a:pPr>
              <a:endParaRPr/>
            </a:p>
          </p:txBody>
        </p:sp>
        <p:sp>
          <p:nvSpPr>
            <p:cNvPr id="321" name="ZoneTexte 20"/>
            <p:cNvSpPr txBox="1"/>
            <p:nvPr/>
          </p:nvSpPr>
          <p:spPr>
            <a:xfrm>
              <a:off x="4407961" y="6720268"/>
              <a:ext cx="963828" cy="9460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p>
              <a:pPr>
                <a:defRPr sz="4800" b="1"/>
              </a:pPr>
              <a:r>
                <a:t>C</a:t>
              </a:r>
              <a:r>
                <a:rPr baseline="-25000"/>
                <a:t>R</a:t>
              </a:r>
            </a:p>
          </p:txBody>
        </p:sp>
        <p:sp>
          <p:nvSpPr>
            <p:cNvPr id="322" name="ZoneTexte 21"/>
            <p:cNvSpPr txBox="1"/>
            <p:nvPr/>
          </p:nvSpPr>
          <p:spPr>
            <a:xfrm>
              <a:off x="4407961" y="3082519"/>
              <a:ext cx="963828" cy="9460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p>
              <a:pPr>
                <a:defRPr sz="4800" b="1"/>
              </a:pPr>
              <a:r>
                <a:t>C</a:t>
              </a:r>
              <a:r>
                <a:rPr baseline="-25000"/>
                <a:t>s</a:t>
              </a:r>
            </a:p>
          </p:txBody>
        </p:sp>
        <p:sp>
          <p:nvSpPr>
            <p:cNvPr id="323" name="ZoneTexte 22"/>
            <p:cNvSpPr txBox="1"/>
            <p:nvPr/>
          </p:nvSpPr>
          <p:spPr>
            <a:xfrm>
              <a:off x="4407961" y="588813"/>
              <a:ext cx="963828" cy="9460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p>
              <a:pPr>
                <a:defRPr sz="4800" b="1"/>
              </a:pPr>
              <a:r>
                <a:t>C</a:t>
              </a:r>
              <a:r>
                <a:rPr baseline="-25000"/>
                <a:t>P</a:t>
              </a:r>
            </a:p>
          </p:txBody>
        </p:sp>
        <p:sp>
          <p:nvSpPr>
            <p:cNvPr id="324" name="ZoneTexte 23"/>
            <p:cNvSpPr txBox="1"/>
            <p:nvPr/>
          </p:nvSpPr>
          <p:spPr>
            <a:xfrm>
              <a:off x="4407961" y="8210494"/>
              <a:ext cx="963828" cy="9460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p>
              <a:pPr>
                <a:defRPr sz="4800" b="1"/>
              </a:pPr>
              <a:r>
                <a:t>C</a:t>
              </a:r>
              <a:r>
                <a:rPr baseline="-25000"/>
                <a:t>E</a:t>
              </a:r>
            </a:p>
          </p:txBody>
        </p:sp>
        <p:sp>
          <p:nvSpPr>
            <p:cNvPr id="325" name="Connecteur droit avec flèche 25"/>
            <p:cNvSpPr/>
            <p:nvPr/>
          </p:nvSpPr>
          <p:spPr>
            <a:xfrm flipH="1" flipV="1">
              <a:off x="2466578" y="1021853"/>
              <a:ext cx="1868814" cy="1"/>
            </a:xfrm>
            <a:prstGeom prst="line">
              <a:avLst/>
            </a:prstGeom>
            <a:noFill/>
            <a:ln w="57150" cap="flat">
              <a:solidFill>
                <a:srgbClr val="A6A6A6"/>
              </a:solidFill>
              <a:prstDash val="solid"/>
              <a:round/>
              <a:tailEnd type="triangle" w="med" len="med"/>
            </a:ln>
            <a:effectLst/>
          </p:spPr>
          <p:txBody>
            <a:bodyPr wrap="square" lIns="45719" tIns="45719" rIns="45719" bIns="45719" numCol="1" anchor="t">
              <a:noAutofit/>
            </a:bodyPr>
            <a:lstStyle/>
            <a:p>
              <a:endParaRPr/>
            </a:p>
          </p:txBody>
        </p:sp>
        <p:sp>
          <p:nvSpPr>
            <p:cNvPr id="326" name="Connecteur droit avec flèche 26"/>
            <p:cNvSpPr/>
            <p:nvPr/>
          </p:nvSpPr>
          <p:spPr>
            <a:xfrm flipH="1">
              <a:off x="2669778" y="3438481"/>
              <a:ext cx="1665614" cy="1"/>
            </a:xfrm>
            <a:prstGeom prst="line">
              <a:avLst/>
            </a:prstGeom>
            <a:noFill/>
            <a:ln w="57150" cap="flat">
              <a:solidFill>
                <a:srgbClr val="A6A6A6"/>
              </a:solidFill>
              <a:prstDash val="solid"/>
              <a:round/>
              <a:tailEnd type="triangle" w="med" len="med"/>
            </a:ln>
            <a:effectLst/>
          </p:spPr>
          <p:txBody>
            <a:bodyPr wrap="square" lIns="45719" tIns="45719" rIns="45719" bIns="45719" numCol="1" anchor="t">
              <a:noAutofit/>
            </a:bodyPr>
            <a:lstStyle/>
            <a:p>
              <a:endParaRPr/>
            </a:p>
          </p:txBody>
        </p:sp>
        <p:sp>
          <p:nvSpPr>
            <p:cNvPr id="327" name="Connecteur droit avec flèche 28"/>
            <p:cNvSpPr/>
            <p:nvPr/>
          </p:nvSpPr>
          <p:spPr>
            <a:xfrm flipH="1">
              <a:off x="3276977" y="7121407"/>
              <a:ext cx="1058415" cy="1"/>
            </a:xfrm>
            <a:prstGeom prst="line">
              <a:avLst/>
            </a:prstGeom>
            <a:noFill/>
            <a:ln w="57150" cap="flat">
              <a:solidFill>
                <a:srgbClr val="A6A6A6"/>
              </a:solidFill>
              <a:prstDash val="solid"/>
              <a:round/>
              <a:tailEnd type="triangle" w="med" len="med"/>
            </a:ln>
            <a:effectLst/>
          </p:spPr>
          <p:txBody>
            <a:bodyPr wrap="square" lIns="45719" tIns="45719" rIns="45719" bIns="45719" numCol="1" anchor="t">
              <a:noAutofit/>
            </a:bodyPr>
            <a:lstStyle/>
            <a:p>
              <a:endParaRPr/>
            </a:p>
          </p:txBody>
        </p:sp>
        <p:sp>
          <p:nvSpPr>
            <p:cNvPr id="328" name="Connecteur droit avec flèche 30"/>
            <p:cNvSpPr/>
            <p:nvPr/>
          </p:nvSpPr>
          <p:spPr>
            <a:xfrm flipH="1">
              <a:off x="3874466" y="8627084"/>
              <a:ext cx="460926" cy="1"/>
            </a:xfrm>
            <a:prstGeom prst="line">
              <a:avLst/>
            </a:prstGeom>
            <a:noFill/>
            <a:ln w="57150" cap="flat">
              <a:solidFill>
                <a:srgbClr val="A6A6A6"/>
              </a:solidFill>
              <a:prstDash val="solid"/>
              <a:round/>
              <a:tailEnd type="triangle" w="med" len="med"/>
            </a:ln>
            <a:effectLst/>
          </p:spPr>
          <p:txBody>
            <a:bodyPr wrap="square" lIns="45719" tIns="45719" rIns="45719" bIns="45719" numCol="1" anchor="t">
              <a:noAutofit/>
            </a:bodyPr>
            <a:lstStyle/>
            <a:p>
              <a:endParaRPr/>
            </a:p>
          </p:txBody>
        </p:sp>
        <p:sp>
          <p:nvSpPr>
            <p:cNvPr id="329" name="Connecteur droit avec flèche 34"/>
            <p:cNvSpPr/>
            <p:nvPr/>
          </p:nvSpPr>
          <p:spPr>
            <a:xfrm flipH="1">
              <a:off x="5296863" y="7121407"/>
              <a:ext cx="824963" cy="1"/>
            </a:xfrm>
            <a:prstGeom prst="line">
              <a:avLst/>
            </a:prstGeom>
            <a:noFill/>
            <a:ln w="57150" cap="flat">
              <a:solidFill>
                <a:srgbClr val="A6A6A6"/>
              </a:solidFill>
              <a:prstDash val="solid"/>
              <a:round/>
              <a:headEnd type="triangle" w="med" len="med"/>
            </a:ln>
            <a:effectLst/>
          </p:spPr>
          <p:txBody>
            <a:bodyPr wrap="square" lIns="45719" tIns="45719" rIns="45719" bIns="45719" numCol="1" anchor="t">
              <a:noAutofit/>
            </a:bodyPr>
            <a:lstStyle/>
            <a:p>
              <a:endParaRPr/>
            </a:p>
          </p:txBody>
        </p:sp>
        <p:sp>
          <p:nvSpPr>
            <p:cNvPr id="330" name="Connecteur droit avec flèche 36"/>
            <p:cNvSpPr/>
            <p:nvPr/>
          </p:nvSpPr>
          <p:spPr>
            <a:xfrm flipH="1">
              <a:off x="5296863" y="8627084"/>
              <a:ext cx="1562446" cy="1"/>
            </a:xfrm>
            <a:prstGeom prst="line">
              <a:avLst/>
            </a:prstGeom>
            <a:noFill/>
            <a:ln w="57150" cap="flat">
              <a:solidFill>
                <a:srgbClr val="A6A6A6"/>
              </a:solidFill>
              <a:prstDash val="solid"/>
              <a:round/>
              <a:headEnd type="triangle" w="med" len="med"/>
            </a:ln>
            <a:effectLst/>
          </p:spPr>
          <p:txBody>
            <a:bodyPr wrap="square" lIns="45719" tIns="45719" rIns="45719" bIns="45719" numCol="1" anchor="t">
              <a:noAutofit/>
            </a:bodyPr>
            <a:lstStyle/>
            <a:p>
              <a:endParaRPr/>
            </a:p>
          </p:txBody>
        </p:sp>
        <p:sp>
          <p:nvSpPr>
            <p:cNvPr id="331" name="Connecteur droit avec flèche 39"/>
            <p:cNvSpPr/>
            <p:nvPr/>
          </p:nvSpPr>
          <p:spPr>
            <a:xfrm>
              <a:off x="804779" y="8107484"/>
              <a:ext cx="626742" cy="577945"/>
            </a:xfrm>
            <a:prstGeom prst="line">
              <a:avLst/>
            </a:prstGeom>
            <a:noFill/>
            <a:ln w="50800" cap="rnd">
              <a:solidFill>
                <a:srgbClr val="000000"/>
              </a:solidFill>
              <a:prstDash val="sysDot"/>
              <a:round/>
              <a:tailEnd type="triangle" w="med" len="med"/>
            </a:ln>
            <a:effectLst/>
          </p:spPr>
          <p:txBody>
            <a:bodyPr wrap="square" lIns="45719" tIns="45719" rIns="45719" bIns="45719" numCol="1" anchor="t">
              <a:noAutofit/>
            </a:bodyPr>
            <a:lstStyle/>
            <a:p>
              <a:endParaRPr/>
            </a:p>
          </p:txBody>
        </p:sp>
        <p:sp>
          <p:nvSpPr>
            <p:cNvPr id="332" name="Connecteur droit avec flèche 43"/>
            <p:cNvSpPr/>
            <p:nvPr/>
          </p:nvSpPr>
          <p:spPr>
            <a:xfrm>
              <a:off x="1811453" y="8177663"/>
              <a:ext cx="306500" cy="261757"/>
            </a:xfrm>
            <a:prstGeom prst="line">
              <a:avLst/>
            </a:prstGeom>
            <a:noFill/>
            <a:ln w="50800" cap="rnd">
              <a:solidFill>
                <a:srgbClr val="000000"/>
              </a:solidFill>
              <a:prstDash val="sysDot"/>
              <a:round/>
              <a:tailEnd type="triangle" w="med" len="med"/>
            </a:ln>
            <a:effectLst/>
          </p:spPr>
          <p:txBody>
            <a:bodyPr wrap="square" lIns="45719" tIns="45719" rIns="45719" bIns="45719" numCol="1" anchor="t">
              <a:noAutofit/>
            </a:bodyPr>
            <a:lstStyle/>
            <a:p>
              <a:endParaRPr/>
            </a:p>
          </p:txBody>
        </p:sp>
        <p:sp>
          <p:nvSpPr>
            <p:cNvPr id="333" name="Connecteur droit avec flèche 44"/>
            <p:cNvSpPr/>
            <p:nvPr/>
          </p:nvSpPr>
          <p:spPr>
            <a:xfrm>
              <a:off x="2179753" y="7987350"/>
              <a:ext cx="478578" cy="426670"/>
            </a:xfrm>
            <a:prstGeom prst="line">
              <a:avLst/>
            </a:prstGeom>
            <a:noFill/>
            <a:ln w="50800" cap="rnd">
              <a:solidFill>
                <a:srgbClr val="000000"/>
              </a:solidFill>
              <a:prstDash val="sysDot"/>
              <a:round/>
              <a:tailEnd type="triangle" w="med" len="med"/>
            </a:ln>
            <a:effectLst/>
          </p:spPr>
          <p:txBody>
            <a:bodyPr wrap="square" lIns="45719" tIns="45719" rIns="45719" bIns="45719" numCol="1" anchor="t">
              <a:noAutofit/>
            </a:bodyPr>
            <a:lstStyle/>
            <a:p>
              <a:endParaRPr/>
            </a:p>
          </p:txBody>
        </p:sp>
        <p:sp>
          <p:nvSpPr>
            <p:cNvPr id="334" name="Ellipse 45"/>
            <p:cNvSpPr/>
            <p:nvPr/>
          </p:nvSpPr>
          <p:spPr>
            <a:xfrm>
              <a:off x="865471" y="8210494"/>
              <a:ext cx="2772000" cy="869769"/>
            </a:xfrm>
            <a:prstGeom prst="ellipse">
              <a:avLst/>
            </a:prstGeom>
            <a:noFill/>
            <a:ln w="38100" cap="rnd">
              <a:solidFill>
                <a:srgbClr val="1D3053"/>
              </a:solidFill>
              <a:prstDash val="sysDash"/>
              <a:round/>
            </a:ln>
            <a:effectLst/>
          </p:spPr>
          <p:txBody>
            <a:bodyPr wrap="square" lIns="45719" tIns="45719" rIns="45719" bIns="45719" numCol="1" anchor="ctr">
              <a:noAutofit/>
            </a:bodyPr>
            <a:lstStyle/>
            <a:p>
              <a:pPr algn="ctr">
                <a:defRPr>
                  <a:solidFill>
                    <a:srgbClr val="FFFFFF"/>
                  </a:solidFill>
                </a:defRPr>
              </a:pPr>
              <a:endParaRPr/>
            </a:p>
          </p:txBody>
        </p:sp>
        <p:sp>
          <p:nvSpPr>
            <p:cNvPr id="335" name="Connecteur droit avec flèche 46"/>
            <p:cNvSpPr/>
            <p:nvPr/>
          </p:nvSpPr>
          <p:spPr>
            <a:xfrm>
              <a:off x="7148627" y="8330249"/>
              <a:ext cx="365503" cy="344155"/>
            </a:xfrm>
            <a:prstGeom prst="line">
              <a:avLst/>
            </a:prstGeom>
            <a:noFill/>
            <a:ln w="50800" cap="rnd">
              <a:solidFill>
                <a:srgbClr val="000000"/>
              </a:solidFill>
              <a:prstDash val="sysDot"/>
              <a:round/>
              <a:tailEnd type="triangle" w="med" len="med"/>
            </a:ln>
            <a:effectLst/>
          </p:spPr>
          <p:txBody>
            <a:bodyPr wrap="square" lIns="45719" tIns="45719" rIns="45719" bIns="45719" numCol="1" anchor="t">
              <a:noAutofit/>
            </a:bodyPr>
            <a:lstStyle/>
            <a:p>
              <a:endParaRPr/>
            </a:p>
          </p:txBody>
        </p:sp>
        <p:sp>
          <p:nvSpPr>
            <p:cNvPr id="336" name="Connecteur droit avec flèche 47"/>
            <p:cNvSpPr/>
            <p:nvPr/>
          </p:nvSpPr>
          <p:spPr>
            <a:xfrm>
              <a:off x="7496978" y="8177664"/>
              <a:ext cx="311587" cy="287413"/>
            </a:xfrm>
            <a:prstGeom prst="line">
              <a:avLst/>
            </a:prstGeom>
            <a:noFill/>
            <a:ln w="50800" cap="rnd">
              <a:solidFill>
                <a:srgbClr val="000000"/>
              </a:solidFill>
              <a:prstDash val="sysDot"/>
              <a:round/>
              <a:tailEnd type="triangle" w="med" len="med"/>
            </a:ln>
            <a:effectLst/>
          </p:spPr>
          <p:txBody>
            <a:bodyPr wrap="square" lIns="45719" tIns="45719" rIns="45719" bIns="45719" numCol="1" anchor="t">
              <a:noAutofit/>
            </a:bodyPr>
            <a:lstStyle/>
            <a:p>
              <a:endParaRPr/>
            </a:p>
          </p:txBody>
        </p:sp>
        <p:sp>
          <p:nvSpPr>
            <p:cNvPr id="337" name="Connecteur droit avec flèche 48"/>
            <p:cNvSpPr/>
            <p:nvPr/>
          </p:nvSpPr>
          <p:spPr>
            <a:xfrm>
              <a:off x="8316755" y="8107814"/>
              <a:ext cx="431801" cy="400051"/>
            </a:xfrm>
            <a:prstGeom prst="line">
              <a:avLst/>
            </a:prstGeom>
            <a:noFill/>
            <a:ln w="50800" cap="rnd">
              <a:solidFill>
                <a:srgbClr val="000000"/>
              </a:solidFill>
              <a:prstDash val="sysDot"/>
              <a:round/>
              <a:tailEnd type="triangle" w="med" len="med"/>
            </a:ln>
            <a:effectLst/>
          </p:spPr>
          <p:txBody>
            <a:bodyPr wrap="square" lIns="45719" tIns="45719" rIns="45719" bIns="45719" numCol="1" anchor="t">
              <a:noAutofit/>
            </a:bodyPr>
            <a:lstStyle/>
            <a:p>
              <a:endParaRPr/>
            </a:p>
          </p:txBody>
        </p:sp>
        <p:sp>
          <p:nvSpPr>
            <p:cNvPr id="338" name="Ellipse 49"/>
            <p:cNvSpPr/>
            <p:nvPr/>
          </p:nvSpPr>
          <p:spPr>
            <a:xfrm>
              <a:off x="6952522" y="8210494"/>
              <a:ext cx="2772001" cy="869769"/>
            </a:xfrm>
            <a:prstGeom prst="ellipse">
              <a:avLst/>
            </a:prstGeom>
            <a:noFill/>
            <a:ln w="38100" cap="rnd">
              <a:solidFill>
                <a:srgbClr val="1D3053"/>
              </a:solidFill>
              <a:prstDash val="sysDash"/>
              <a:round/>
            </a:ln>
            <a:effectLst/>
          </p:spPr>
          <p:txBody>
            <a:bodyPr wrap="square" lIns="45719" tIns="45719" rIns="45719" bIns="45719" numCol="1" anchor="ctr">
              <a:noAutofit/>
            </a:bodyPr>
            <a:lstStyle/>
            <a:p>
              <a:pPr algn="ctr">
                <a:defRPr>
                  <a:solidFill>
                    <a:srgbClr val="FFFFFF"/>
                  </a:solidFill>
                </a:defRPr>
              </a:pPr>
              <a:endParaRPr/>
            </a:p>
          </p:txBody>
        </p:sp>
        <p:sp>
          <p:nvSpPr>
            <p:cNvPr id="339" name="ZoneTexte 50"/>
            <p:cNvSpPr txBox="1"/>
            <p:nvPr/>
          </p:nvSpPr>
          <p:spPr>
            <a:xfrm>
              <a:off x="1507721" y="8474271"/>
              <a:ext cx="2032001" cy="373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defRPr b="1"/>
              </a:lvl1pPr>
            </a:lstStyle>
            <a:p>
              <a:r>
                <a:t>Root-derived C</a:t>
              </a:r>
            </a:p>
          </p:txBody>
        </p:sp>
        <p:sp>
          <p:nvSpPr>
            <p:cNvPr id="340" name="ZoneTexte 51"/>
            <p:cNvSpPr txBox="1"/>
            <p:nvPr/>
          </p:nvSpPr>
          <p:spPr>
            <a:xfrm>
              <a:off x="7607091" y="8474271"/>
              <a:ext cx="2032001" cy="373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defRPr b="1"/>
              </a:lvl1pPr>
            </a:lstStyle>
            <a:p>
              <a:r>
                <a:t>Root-derived C</a:t>
              </a:r>
            </a:p>
          </p:txBody>
        </p:sp>
        <p:sp>
          <p:nvSpPr>
            <p:cNvPr id="341" name="Connecteur droit avec flèche 52"/>
            <p:cNvSpPr/>
            <p:nvPr/>
          </p:nvSpPr>
          <p:spPr>
            <a:xfrm flipH="1" flipV="1">
              <a:off x="5054438" y="1508081"/>
              <a:ext cx="1252984" cy="4628245"/>
            </a:xfrm>
            <a:prstGeom prst="line">
              <a:avLst/>
            </a:prstGeom>
            <a:noFill/>
            <a:ln w="57150" cap="flat">
              <a:solidFill>
                <a:srgbClr val="A6A6A6"/>
              </a:solidFill>
              <a:prstDash val="solid"/>
              <a:round/>
              <a:headEnd type="triangle" w="med" len="med"/>
            </a:ln>
            <a:effectLst/>
          </p:spPr>
          <p:txBody>
            <a:bodyPr wrap="square" lIns="45719" tIns="45719" rIns="45719" bIns="45719" numCol="1" anchor="t">
              <a:noAutofit/>
            </a:bodyPr>
            <a:lstStyle/>
            <a:p>
              <a:endParaRPr/>
            </a:p>
          </p:txBody>
        </p:sp>
        <p:sp>
          <p:nvSpPr>
            <p:cNvPr id="342" name="Rectangle 54"/>
            <p:cNvSpPr/>
            <p:nvPr/>
          </p:nvSpPr>
          <p:spPr>
            <a:xfrm>
              <a:off x="5469221" y="3355025"/>
              <a:ext cx="228601" cy="190501"/>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43" name="Connecteur droit avec flèche 32"/>
            <p:cNvSpPr/>
            <p:nvPr/>
          </p:nvSpPr>
          <p:spPr>
            <a:xfrm flipH="1">
              <a:off x="5296863" y="3438481"/>
              <a:ext cx="1067388" cy="1"/>
            </a:xfrm>
            <a:prstGeom prst="line">
              <a:avLst/>
            </a:prstGeom>
            <a:noFill/>
            <a:ln w="57150" cap="flat">
              <a:solidFill>
                <a:srgbClr val="A6A6A6"/>
              </a:solidFill>
              <a:prstDash val="solid"/>
              <a:round/>
              <a:headEnd type="triangle" w="med" len="med"/>
            </a:ln>
            <a:effectLst/>
          </p:spPr>
          <p:txBody>
            <a:bodyPr wrap="square" lIns="45719" tIns="45719" rIns="45719" bIns="45719" numCol="1" anchor="t">
              <a:noAutofit/>
            </a:bodyPr>
            <a:lstStyle/>
            <a:p>
              <a:endParaRPr/>
            </a:p>
          </p:txBody>
        </p:sp>
      </p:grpSp>
      <p:grpSp>
        <p:nvGrpSpPr>
          <p:cNvPr id="347" name="ZoneTexte 63"/>
          <p:cNvGrpSpPr/>
          <p:nvPr/>
        </p:nvGrpSpPr>
        <p:grpSpPr>
          <a:xfrm>
            <a:off x="12605439" y="8601023"/>
            <a:ext cx="10946535" cy="2757879"/>
            <a:chOff x="0" y="0"/>
            <a:chExt cx="10946533" cy="2757878"/>
          </a:xfrm>
        </p:grpSpPr>
        <p:sp>
          <p:nvSpPr>
            <p:cNvPr id="345" name="Rectangle aux angles arrondis"/>
            <p:cNvSpPr/>
            <p:nvPr/>
          </p:nvSpPr>
          <p:spPr>
            <a:xfrm>
              <a:off x="0" y="0"/>
              <a:ext cx="10946534" cy="2628001"/>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346" name="Root and exudate carbon (CR and CE) has a longer residence time than aboveground carbon (CS and CP)."/>
            <p:cNvSpPr txBox="1"/>
            <p:nvPr/>
          </p:nvSpPr>
          <p:spPr>
            <a:xfrm>
              <a:off x="160038" y="160037"/>
              <a:ext cx="10626457" cy="25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4000"/>
              </a:pPr>
              <a:r>
                <a:t>Root and exudate carbon (C</a:t>
              </a:r>
              <a:r>
                <a:rPr baseline="-25000"/>
                <a:t>R</a:t>
              </a:r>
              <a:r>
                <a:t> and C</a:t>
              </a:r>
              <a:r>
                <a:rPr baseline="-25000"/>
                <a:t>E</a:t>
              </a:r>
              <a:r>
                <a:t>) has a longer residence time than aboveground carbon (C</a:t>
              </a:r>
              <a:r>
                <a:rPr baseline="-25000"/>
                <a:t>S</a:t>
              </a:r>
              <a:r>
                <a:t> and C</a:t>
              </a:r>
              <a:r>
                <a:rPr baseline="-25000"/>
                <a:t>P</a:t>
              </a:r>
              <a:r>
                <a:t>).</a:t>
              </a:r>
            </a:p>
          </p:txBody>
        </p:sp>
      </p:grpSp>
      <p:sp>
        <p:nvSpPr>
          <p:cNvPr id="348" name="ZoneTexte 64"/>
          <p:cNvSpPr txBox="1"/>
          <p:nvPr/>
        </p:nvSpPr>
        <p:spPr>
          <a:xfrm>
            <a:off x="19488832" y="11265937"/>
            <a:ext cx="3676490"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r">
              <a:defRPr sz="2400">
                <a:solidFill>
                  <a:srgbClr val="A6A6A6"/>
                </a:solidFill>
                <a:latin typeface="Barlow"/>
                <a:ea typeface="Barlow"/>
                <a:cs typeface="Barlow"/>
                <a:sym typeface="Barlow"/>
              </a:defRPr>
            </a:pPr>
            <a:r>
              <a:t>(</a:t>
            </a:r>
            <a:r>
              <a:rPr cap="small"/>
              <a:t>Rasse </a:t>
            </a:r>
            <a:r>
              <a:rPr i="1"/>
              <a:t>et al.</a:t>
            </a:r>
            <a:r>
              <a:t>, 2006)</a:t>
            </a:r>
          </a:p>
        </p:txBody>
      </p:sp>
      <p:sp>
        <p:nvSpPr>
          <p:cNvPr id="349" name="Connecteur droit avec flèche 66"/>
          <p:cNvSpPr/>
          <p:nvPr/>
        </p:nvSpPr>
        <p:spPr>
          <a:xfrm flipH="1">
            <a:off x="12171405" y="9294052"/>
            <a:ext cx="681790" cy="1"/>
          </a:xfrm>
          <a:prstGeom prst="line">
            <a:avLst/>
          </a:prstGeom>
          <a:ln w="127000">
            <a:solidFill>
              <a:srgbClr val="8D533E"/>
            </a:solidFill>
            <a:headEnd type="triangle"/>
          </a:ln>
        </p:spPr>
        <p:txBody>
          <a:bodyPr lIns="45719" rIns="45719"/>
          <a:lstStyle/>
          <a:p>
            <a:endParaRPr/>
          </a:p>
        </p:txBody>
      </p:sp>
      <p:sp>
        <p:nvSpPr>
          <p:cNvPr id="350" name="ZoneTexte 70"/>
          <p:cNvSpPr txBox="1"/>
          <p:nvPr/>
        </p:nvSpPr>
        <p:spPr>
          <a:xfrm>
            <a:off x="17613100" y="1695109"/>
            <a:ext cx="6127937"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2400">
                <a:solidFill>
                  <a:srgbClr val="A6A6A6"/>
                </a:solidFill>
                <a:latin typeface="Barlow"/>
                <a:ea typeface="Barlow"/>
                <a:cs typeface="Barlow"/>
                <a:sym typeface="Barlow"/>
              </a:defRPr>
            </a:pPr>
            <a:r>
              <a:t>according to </a:t>
            </a:r>
            <a:r>
              <a:rPr cap="small"/>
              <a:t>Bolinder</a:t>
            </a:r>
            <a:r>
              <a:t> </a:t>
            </a:r>
            <a:r>
              <a:rPr i="1"/>
              <a:t>et al.</a:t>
            </a:r>
            <a:r>
              <a:t>, 2007</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
        <p:nvSpPr>
          <p:cNvPr id="353" name="Titre 1"/>
          <p:cNvSpPr txBox="1">
            <a:spLocks noGrp="1"/>
          </p:cNvSpPr>
          <p:nvPr>
            <p:ph type="title"/>
          </p:nvPr>
        </p:nvSpPr>
        <p:spPr>
          <a:prstGeom prst="rect">
            <a:avLst/>
          </a:prstGeom>
        </p:spPr>
        <p:txBody>
          <a:bodyPr/>
          <a:lstStyle>
            <a:lvl1pPr defTabSz="1700783">
              <a:defRPr sz="5115"/>
            </a:lvl1pPr>
          </a:lstStyle>
          <a:p>
            <a:r>
              <a:t>Estimation of carbon inputs in cultivated lands</a:t>
            </a:r>
          </a:p>
        </p:txBody>
      </p:sp>
      <p:sp>
        <p:nvSpPr>
          <p:cNvPr id="354" name="ZoneTexte 8"/>
          <p:cNvSpPr txBox="1"/>
          <p:nvPr/>
        </p:nvSpPr>
        <p:spPr>
          <a:xfrm>
            <a:off x="17613100" y="1695109"/>
            <a:ext cx="6127937"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2400">
                <a:solidFill>
                  <a:srgbClr val="A6A6A6"/>
                </a:solidFill>
                <a:latin typeface="Barlow"/>
                <a:ea typeface="Barlow"/>
                <a:cs typeface="Barlow"/>
                <a:sym typeface="Barlow"/>
              </a:defRPr>
            </a:pPr>
            <a:r>
              <a:t>according to </a:t>
            </a:r>
            <a:r>
              <a:rPr cap="small"/>
              <a:t>Bolinder</a:t>
            </a:r>
            <a:r>
              <a:t> </a:t>
            </a:r>
            <a:r>
              <a:rPr i="1"/>
              <a:t>et al.</a:t>
            </a:r>
            <a:r>
              <a:t>, 2007</a:t>
            </a:r>
          </a:p>
        </p:txBody>
      </p:sp>
      <p:grpSp>
        <p:nvGrpSpPr>
          <p:cNvPr id="357" name="ZoneTexte 9"/>
          <p:cNvGrpSpPr/>
          <p:nvPr/>
        </p:nvGrpSpPr>
        <p:grpSpPr>
          <a:xfrm>
            <a:off x="1286399" y="9996775"/>
            <a:ext cx="7711687" cy="2592001"/>
            <a:chOff x="0" y="0"/>
            <a:chExt cx="7711685" cy="2591999"/>
          </a:xfrm>
        </p:grpSpPr>
        <p:sp>
          <p:nvSpPr>
            <p:cNvPr id="355" name="Rectangle aux angles arrondis"/>
            <p:cNvSpPr/>
            <p:nvPr/>
          </p:nvSpPr>
          <p:spPr>
            <a:xfrm>
              <a:off x="0" y="0"/>
              <a:ext cx="7711686" cy="2592000"/>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356" name="The estimation of carbon inputs into the soil depends on the shoot-to-root ratio."/>
            <p:cNvSpPr txBox="1"/>
            <p:nvPr/>
          </p:nvSpPr>
          <p:spPr>
            <a:xfrm>
              <a:off x="158280" y="158280"/>
              <a:ext cx="7395125" cy="2404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lvl1pPr>
                <a:defRPr sz="4000"/>
              </a:lvl1pPr>
            </a:lstStyle>
            <a:p>
              <a:r>
                <a:t>The estimation of carbon inputs into the soil depends on the shoot-to-root ratio.</a:t>
              </a:r>
            </a:p>
          </p:txBody>
        </p:sp>
      </p:grpSp>
      <p:sp>
        <p:nvSpPr>
          <p:cNvPr id="358" name="Connecteur droit avec flèche 10"/>
          <p:cNvSpPr/>
          <p:nvPr/>
        </p:nvSpPr>
        <p:spPr>
          <a:xfrm flipH="1">
            <a:off x="852365" y="10689803"/>
            <a:ext cx="681790" cy="1"/>
          </a:xfrm>
          <a:prstGeom prst="line">
            <a:avLst/>
          </a:prstGeom>
          <a:ln w="127000">
            <a:solidFill>
              <a:srgbClr val="8D533E"/>
            </a:solidFill>
            <a:headEnd type="triangle"/>
          </a:ln>
        </p:spPr>
        <p:txBody>
          <a:bodyPr lIns="45719" rIns="45719"/>
          <a:lstStyle/>
          <a:p>
            <a:endParaRPr/>
          </a:p>
        </p:txBody>
      </p:sp>
      <p:sp>
        <p:nvSpPr>
          <p:cNvPr id="359" name="ZoneTexte 11"/>
          <p:cNvSpPr txBox="1"/>
          <p:nvPr/>
        </p:nvSpPr>
        <p:spPr>
          <a:xfrm>
            <a:off x="11531865" y="10960469"/>
            <a:ext cx="12339076" cy="1825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p>
            <a:pPr algn="ctr">
              <a:defRPr sz="3600" i="1" spc="-100">
                <a:solidFill>
                  <a:srgbClr val="8D533E"/>
                </a:solidFill>
                <a:latin typeface="Barlow"/>
                <a:ea typeface="Barlow"/>
                <a:cs typeface="Barlow"/>
                <a:sym typeface="Barlow"/>
              </a:defRPr>
            </a:pPr>
            <a:r>
              <a:rPr dirty="0"/>
              <a:t>Uncertainty associated with annual below</a:t>
            </a:r>
            <a:r>
              <a:rPr lang="en-AU" dirty="0"/>
              <a:t>-</a:t>
            </a:r>
            <a:r>
              <a:rPr dirty="0"/>
              <a:t>ground carbon inputs (C</a:t>
            </a:r>
            <a:r>
              <a:rPr baseline="-25000" dirty="0"/>
              <a:t>R</a:t>
            </a:r>
            <a:r>
              <a:rPr dirty="0"/>
              <a:t> and C</a:t>
            </a:r>
            <a:r>
              <a:rPr baseline="-25000" dirty="0"/>
              <a:t>E</a:t>
            </a:r>
            <a:r>
              <a:rPr dirty="0"/>
              <a:t>) for a medium-yield grain corn crop (9 Mg grain ha</a:t>
            </a:r>
            <a:r>
              <a:rPr lang="en-US" dirty="0"/>
              <a:t>⁻</a:t>
            </a:r>
            <a:r>
              <a:rPr dirty="0"/>
              <a:t>¹), across different </a:t>
            </a:r>
            <a:r>
              <a:rPr lang="en-AU" dirty="0"/>
              <a:t>values of </a:t>
            </a:r>
            <a:r>
              <a:rPr dirty="0"/>
              <a:t>shoot-to-root ratio.</a:t>
            </a:r>
          </a:p>
        </p:txBody>
      </p:sp>
      <p:sp>
        <p:nvSpPr>
          <p:cNvPr id="360" name="ZoneTexte 16"/>
          <p:cNvSpPr txBox="1"/>
          <p:nvPr/>
        </p:nvSpPr>
        <p:spPr>
          <a:xfrm rot="16200000">
            <a:off x="8366473" y="6553586"/>
            <a:ext cx="6790524"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i="1">
                <a:solidFill>
                  <a:srgbClr val="595959"/>
                </a:solidFill>
              </a:defRPr>
            </a:lvl1pPr>
          </a:lstStyle>
          <a:p>
            <a:r>
              <a:t>Total potential carbon inputs (g m⁻² yr⁻¹)</a:t>
            </a:r>
          </a:p>
        </p:txBody>
      </p:sp>
      <p:sp>
        <p:nvSpPr>
          <p:cNvPr id="361" name="Rectangle"/>
          <p:cNvSpPr/>
          <p:nvPr/>
        </p:nvSpPr>
        <p:spPr>
          <a:xfrm>
            <a:off x="13678309" y="6643023"/>
            <a:ext cx="1795797" cy="648483"/>
          </a:xfrm>
          <a:prstGeom prst="rect">
            <a:avLst/>
          </a:prstGeom>
          <a:solidFill>
            <a:srgbClr val="FFFFFF"/>
          </a:solidFill>
          <a:ln w="12700">
            <a:miter lim="400000"/>
          </a:ln>
        </p:spPr>
        <p:txBody>
          <a:bodyPr lIns="45719" rIns="45719" anchor="ctr"/>
          <a:lstStyle/>
          <a:p>
            <a:pPr>
              <a:defRPr>
                <a:latin typeface="Barlow"/>
                <a:ea typeface="Barlow"/>
                <a:cs typeface="Barlow"/>
                <a:sym typeface="Barlow"/>
              </a:defRPr>
            </a:pPr>
            <a:endParaRPr/>
          </a:p>
        </p:txBody>
      </p:sp>
      <p:graphicFrame>
        <p:nvGraphicFramePr>
          <p:cNvPr id="362" name="Graphique 14"/>
          <p:cNvGraphicFramePr/>
          <p:nvPr/>
        </p:nvGraphicFramePr>
        <p:xfrm>
          <a:off x="12336780" y="3046459"/>
          <a:ext cx="11369060" cy="7710287"/>
        </p:xfrm>
        <a:graphic>
          <a:graphicData uri="http://schemas.openxmlformats.org/drawingml/2006/chart">
            <c:chart xmlns:c="http://schemas.openxmlformats.org/drawingml/2006/chart" xmlns:r="http://schemas.openxmlformats.org/officeDocument/2006/relationships" r:id="rId2"/>
          </a:graphicData>
        </a:graphic>
      </p:graphicFrame>
      <p:sp>
        <p:nvSpPr>
          <p:cNvPr id="363" name="Connecteur droit 2"/>
          <p:cNvSpPr/>
          <p:nvPr/>
        </p:nvSpPr>
        <p:spPr>
          <a:xfrm>
            <a:off x="20799261" y="6968498"/>
            <a:ext cx="1" cy="2133624"/>
          </a:xfrm>
          <a:prstGeom prst="line">
            <a:avLst/>
          </a:prstGeom>
          <a:ln w="38100">
            <a:solidFill>
              <a:srgbClr val="000000"/>
            </a:solidFill>
            <a:headEnd type="diamond"/>
            <a:tailEnd type="diamond"/>
          </a:ln>
        </p:spPr>
        <p:txBody>
          <a:bodyPr lIns="45719" rIns="45719"/>
          <a:lstStyle/>
          <a:p>
            <a:endParaRPr/>
          </a:p>
        </p:txBody>
      </p:sp>
      <p:sp>
        <p:nvSpPr>
          <p:cNvPr id="364" name="ZoneTexte 17"/>
          <p:cNvSpPr txBox="1"/>
          <p:nvPr/>
        </p:nvSpPr>
        <p:spPr>
          <a:xfrm>
            <a:off x="17284520" y="5313302"/>
            <a:ext cx="2271390" cy="833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2400" b="1">
                <a:solidFill>
                  <a:srgbClr val="8D533E"/>
                </a:solidFill>
              </a:defRPr>
            </a:pPr>
            <a:r>
              <a:rPr dirty="0"/>
              <a:t>Min input:</a:t>
            </a:r>
          </a:p>
          <a:p>
            <a:pPr algn="ctr">
              <a:defRPr sz="2400">
                <a:solidFill>
                  <a:srgbClr val="8D533E"/>
                </a:solidFill>
              </a:defRPr>
            </a:pPr>
            <a:r>
              <a:rPr dirty="0"/>
              <a:t>142 g C m</a:t>
            </a:r>
            <a:r>
              <a:rPr baseline="30000" dirty="0"/>
              <a:t>-2</a:t>
            </a:r>
            <a:r>
              <a:rPr dirty="0"/>
              <a:t> year</a:t>
            </a:r>
            <a:r>
              <a:rPr baseline="30000" dirty="0"/>
              <a:t>-1</a:t>
            </a:r>
          </a:p>
        </p:txBody>
      </p:sp>
      <p:sp>
        <p:nvSpPr>
          <p:cNvPr id="365" name="ZoneTexte 18"/>
          <p:cNvSpPr txBox="1"/>
          <p:nvPr/>
        </p:nvSpPr>
        <p:spPr>
          <a:xfrm>
            <a:off x="20811561" y="3206317"/>
            <a:ext cx="2271390" cy="833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2400" b="1">
                <a:solidFill>
                  <a:srgbClr val="8D533E"/>
                </a:solidFill>
              </a:defRPr>
            </a:pPr>
            <a:r>
              <a:rPr dirty="0"/>
              <a:t>Max input:</a:t>
            </a:r>
          </a:p>
          <a:p>
            <a:pPr algn="ctr">
              <a:defRPr sz="2400">
                <a:solidFill>
                  <a:srgbClr val="8D533E"/>
                </a:solidFill>
              </a:defRPr>
            </a:pPr>
            <a:r>
              <a:rPr dirty="0"/>
              <a:t>424 g C m</a:t>
            </a:r>
            <a:r>
              <a:rPr baseline="30000" dirty="0"/>
              <a:t>-2</a:t>
            </a:r>
            <a:r>
              <a:rPr dirty="0"/>
              <a:t> year</a:t>
            </a:r>
            <a:r>
              <a:rPr baseline="30000" dirty="0"/>
              <a:t>-1</a:t>
            </a:r>
          </a:p>
        </p:txBody>
      </p:sp>
      <p:sp>
        <p:nvSpPr>
          <p:cNvPr id="366" name="ZoneTexte 19"/>
          <p:cNvSpPr txBox="1"/>
          <p:nvPr/>
        </p:nvSpPr>
        <p:spPr>
          <a:xfrm>
            <a:off x="19616100" y="7777985"/>
            <a:ext cx="1148693"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2400">
                <a:latin typeface="+mn-lt"/>
                <a:ea typeface="+mn-ea"/>
                <a:cs typeface="+mn-cs"/>
                <a:sym typeface="Arial"/>
              </a:defRPr>
            </a:pPr>
            <a:r>
              <a:t>∆</a:t>
            </a:r>
            <a:r>
              <a:rPr>
                <a:latin typeface="Marianne"/>
                <a:ea typeface="Marianne"/>
                <a:cs typeface="Marianne"/>
                <a:sym typeface="Marianne"/>
              </a:rPr>
              <a:t> = 283</a:t>
            </a:r>
          </a:p>
        </p:txBody>
      </p:sp>
      <p:sp>
        <p:nvSpPr>
          <p:cNvPr id="367" name="ZoneTexte 21"/>
          <p:cNvSpPr txBox="1"/>
          <p:nvPr/>
        </p:nvSpPr>
        <p:spPr>
          <a:xfrm>
            <a:off x="827231" y="1942406"/>
            <a:ext cx="9779449" cy="70502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3600" b="1"/>
            </a:pPr>
            <a:endParaRPr dirty="0"/>
          </a:p>
          <a:p>
            <a:pPr marL="571500" indent="-571500">
              <a:buSzPct val="80000"/>
              <a:buFont typeface="Arial"/>
              <a:buChar char="►"/>
              <a:defRPr sz="3600" b="1"/>
            </a:pPr>
            <a:r>
              <a:rPr dirty="0"/>
              <a:t>The estimation of RC (root carbon) is based on the shoot-to-root ratio, denoted as S:R (ratio of aboveground to root biomass).</a:t>
            </a:r>
            <a:br>
              <a:rPr dirty="0"/>
            </a:br>
            <a:endParaRPr dirty="0"/>
          </a:p>
          <a:p>
            <a:pPr marL="571500" indent="-571500">
              <a:buSzPct val="80000"/>
              <a:buFont typeface="Arial"/>
              <a:buChar char="►"/>
              <a:defRPr sz="3600"/>
            </a:pPr>
            <a:r>
              <a:rPr dirty="0"/>
              <a:t>Average shoot-to-root ratio values in croplands:</a:t>
            </a:r>
            <a:br>
              <a:rPr dirty="0"/>
            </a:br>
            <a:br>
              <a:rPr dirty="0"/>
            </a:br>
            <a:r>
              <a:rPr dirty="0"/>
              <a:t>S:R </a:t>
            </a:r>
            <a:r>
              <a:rPr lang="en-AU" dirty="0"/>
              <a:t>∼</a:t>
            </a:r>
            <a:r>
              <a:rPr dirty="0"/>
              <a:t>5 ± 3 for annual crops (maize, soybean)</a:t>
            </a:r>
            <a:br>
              <a:rPr dirty="0"/>
            </a:br>
            <a:br>
              <a:rPr dirty="0"/>
            </a:br>
            <a:r>
              <a:rPr dirty="0"/>
              <a:t>S:R </a:t>
            </a:r>
            <a:r>
              <a:rPr lang="en-AU" dirty="0"/>
              <a:t>∼</a:t>
            </a:r>
            <a:r>
              <a:rPr dirty="0"/>
              <a:t>1–2 for forage crops (grasses, legumes)</a:t>
            </a:r>
            <a:br>
              <a:rPr dirty="0"/>
            </a:br>
            <a:endParaRPr dirty="0"/>
          </a:p>
          <a:p>
            <a:pPr indent="1162050">
              <a:spcBef>
                <a:spcPts val="2400"/>
              </a:spcBef>
              <a:defRPr sz="3600"/>
            </a:pPr>
            <a:endParaRPr dirty="0"/>
          </a:p>
        </p:txBody>
      </p:sp>
      <p:sp>
        <p:nvSpPr>
          <p:cNvPr id="368" name="Aboveground"/>
          <p:cNvSpPr txBox="1"/>
          <p:nvPr/>
        </p:nvSpPr>
        <p:spPr>
          <a:xfrm>
            <a:off x="14075936" y="6295371"/>
            <a:ext cx="1466292" cy="37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r>
              <a:t>Aboveground</a:t>
            </a:r>
          </a:p>
        </p:txBody>
      </p:sp>
      <p:sp>
        <p:nvSpPr>
          <p:cNvPr id="369" name="Aboveground"/>
          <p:cNvSpPr txBox="1"/>
          <p:nvPr/>
        </p:nvSpPr>
        <p:spPr>
          <a:xfrm>
            <a:off x="17656737" y="6780765"/>
            <a:ext cx="1466293" cy="37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r>
              <a:t>Aboveground</a:t>
            </a:r>
          </a:p>
        </p:txBody>
      </p:sp>
      <p:sp>
        <p:nvSpPr>
          <p:cNvPr id="370" name="Aboveground"/>
          <p:cNvSpPr txBox="1"/>
          <p:nvPr/>
        </p:nvSpPr>
        <p:spPr>
          <a:xfrm>
            <a:off x="21214109" y="4374574"/>
            <a:ext cx="1466293" cy="37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r>
              <a:t>Aboveground</a:t>
            </a:r>
          </a:p>
        </p:txBody>
      </p:sp>
      <p:sp>
        <p:nvSpPr>
          <p:cNvPr id="371" name="Belowground"/>
          <p:cNvSpPr txBox="1"/>
          <p:nvPr/>
        </p:nvSpPr>
        <p:spPr>
          <a:xfrm>
            <a:off x="14088716" y="9164051"/>
            <a:ext cx="1440731" cy="37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a:solidFill>
                  <a:srgbClr val="FFFFFF"/>
                </a:solidFill>
              </a:defRPr>
            </a:lvl1pPr>
          </a:lstStyle>
          <a:p>
            <a:r>
              <a:rPr dirty="0"/>
              <a:t>Belowground</a:t>
            </a:r>
          </a:p>
        </p:txBody>
      </p:sp>
      <p:sp>
        <p:nvSpPr>
          <p:cNvPr id="372" name="Belowground"/>
          <p:cNvSpPr txBox="1"/>
          <p:nvPr/>
        </p:nvSpPr>
        <p:spPr>
          <a:xfrm>
            <a:off x="17699849" y="9426443"/>
            <a:ext cx="1440732" cy="37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a:solidFill>
                  <a:srgbClr val="FFFFFF"/>
                </a:solidFill>
              </a:defRPr>
            </a:lvl1pPr>
          </a:lstStyle>
          <a:p>
            <a:r>
              <a:rPr dirty="0"/>
              <a:t>Belowground</a:t>
            </a:r>
          </a:p>
        </p:txBody>
      </p:sp>
      <p:sp>
        <p:nvSpPr>
          <p:cNvPr id="373" name="Belowground"/>
          <p:cNvSpPr txBox="1"/>
          <p:nvPr/>
        </p:nvSpPr>
        <p:spPr>
          <a:xfrm>
            <a:off x="21226890" y="8326386"/>
            <a:ext cx="1440731" cy="37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a:solidFill>
                  <a:srgbClr val="FFFFFF"/>
                </a:solidFill>
              </a:defRPr>
            </a:lvl1pPr>
          </a:lstStyle>
          <a:p>
            <a:r>
              <a:rPr dirty="0"/>
              <a:t>Belowground</a:t>
            </a:r>
          </a:p>
        </p:txBody>
      </p:sp>
    </p:spTree>
  </p:cSld>
  <p:clrMapOvr>
    <a:masterClrMapping/>
  </p:clrMapOvr>
  <p:transition spd="med"/>
  <p:extLst>
    <p:ext uri="{6950BFC3-D8DA-4A85-94F7-54DA5524770B}">
      <p188:commentRel xmlns:p188="http://schemas.microsoft.com/office/powerpoint/2018/8/main" xmlns=""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376" name="Graphique 7" descr="Graphique 7"/>
          <p:cNvPicPr>
            <a:picLocks noChangeAspect="1"/>
          </p:cNvPicPr>
          <p:nvPr/>
        </p:nvPicPr>
        <p:blipFill>
          <a:blip r:embed="rId2"/>
          <a:stretch>
            <a:fillRect/>
          </a:stretch>
        </p:blipFill>
        <p:spPr>
          <a:xfrm>
            <a:off x="3535198" y="1514150"/>
            <a:ext cx="17198005" cy="7535210"/>
          </a:xfrm>
          <a:prstGeom prst="rect">
            <a:avLst/>
          </a:prstGeom>
          <a:ln w="12700">
            <a:miter lim="400000"/>
          </a:ln>
        </p:spPr>
      </p:pic>
      <p:sp>
        <p:nvSpPr>
          <p:cNvPr id="377" name="Titre 1"/>
          <p:cNvSpPr txBox="1">
            <a:spLocks noGrp="1"/>
          </p:cNvSpPr>
          <p:nvPr>
            <p:ph type="title"/>
          </p:nvPr>
        </p:nvSpPr>
        <p:spPr>
          <a:xfrm>
            <a:off x="1905000" y="205649"/>
            <a:ext cx="21202650" cy="1625280"/>
          </a:xfrm>
          <a:prstGeom prst="rect">
            <a:avLst/>
          </a:prstGeom>
        </p:spPr>
        <p:txBody>
          <a:bodyPr/>
          <a:lstStyle/>
          <a:p>
            <a:r>
              <a:rPr dirty="0"/>
              <a:t>Mechanisms of Organic Matter Stabilization in Soils</a:t>
            </a:r>
          </a:p>
        </p:txBody>
      </p:sp>
      <p:sp>
        <p:nvSpPr>
          <p:cNvPr id="378" name="ZoneTexte 8"/>
          <p:cNvSpPr txBox="1"/>
          <p:nvPr/>
        </p:nvSpPr>
        <p:spPr>
          <a:xfrm>
            <a:off x="3267075" y="4678372"/>
            <a:ext cx="4200525" cy="154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p>
            <a:pPr algn="ctr">
              <a:defRPr sz="3200" b="1">
                <a:solidFill>
                  <a:srgbClr val="8D533E"/>
                </a:solidFill>
                <a:latin typeface="Barlow"/>
                <a:ea typeface="Barlow"/>
                <a:cs typeface="Barlow"/>
                <a:sym typeface="Barlow"/>
              </a:defRPr>
            </a:pPr>
            <a:r>
              <a:t>Selective Preservation</a:t>
            </a:r>
          </a:p>
          <a:p>
            <a:pPr algn="ctr">
              <a:defRPr sz="3200" b="1">
                <a:solidFill>
                  <a:srgbClr val="8D533E"/>
                </a:solidFill>
                <a:latin typeface="Barlow"/>
                <a:ea typeface="Barlow"/>
                <a:cs typeface="Barlow"/>
                <a:sym typeface="Barlow"/>
              </a:defRPr>
            </a:pPr>
            <a:r>
              <a:t>Recalcitrance</a:t>
            </a:r>
          </a:p>
        </p:txBody>
      </p:sp>
      <p:sp>
        <p:nvSpPr>
          <p:cNvPr id="379" name="ZoneTexte 9"/>
          <p:cNvSpPr txBox="1"/>
          <p:nvPr/>
        </p:nvSpPr>
        <p:spPr>
          <a:xfrm>
            <a:off x="8785728" y="4678372"/>
            <a:ext cx="4931729" cy="106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ctr">
              <a:defRPr sz="3200" b="1">
                <a:solidFill>
                  <a:srgbClr val="8D533E"/>
                </a:solidFill>
                <a:latin typeface="Barlow"/>
                <a:ea typeface="Barlow"/>
                <a:cs typeface="Barlow"/>
                <a:sym typeface="Barlow"/>
              </a:defRPr>
            </a:lvl1pPr>
          </a:lstStyle>
          <a:p>
            <a:r>
              <a:t>Interaction with Ions or Mineral Surfaces</a:t>
            </a:r>
          </a:p>
        </p:txBody>
      </p:sp>
      <p:sp>
        <p:nvSpPr>
          <p:cNvPr id="380" name="ZoneTexte 10"/>
          <p:cNvSpPr txBox="1"/>
          <p:nvPr/>
        </p:nvSpPr>
        <p:spPr>
          <a:xfrm>
            <a:off x="15169509" y="4678372"/>
            <a:ext cx="2540376" cy="106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ctr">
              <a:defRPr sz="3200" b="1">
                <a:solidFill>
                  <a:srgbClr val="8D533E"/>
                </a:solidFill>
                <a:latin typeface="Barlow"/>
                <a:ea typeface="Barlow"/>
                <a:cs typeface="Barlow"/>
                <a:sym typeface="Barlow"/>
              </a:defRPr>
            </a:lvl1pPr>
          </a:lstStyle>
          <a:p>
            <a:r>
              <a:t>Physical Protection</a:t>
            </a:r>
          </a:p>
        </p:txBody>
      </p:sp>
      <p:sp>
        <p:nvSpPr>
          <p:cNvPr id="381" name="ZoneTexte 11"/>
          <p:cNvSpPr txBox="1"/>
          <p:nvPr/>
        </p:nvSpPr>
        <p:spPr>
          <a:xfrm>
            <a:off x="17771453" y="4647207"/>
            <a:ext cx="3989321" cy="154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ctr">
              <a:defRPr sz="3200" b="1">
                <a:solidFill>
                  <a:srgbClr val="8D533E"/>
                </a:solidFill>
                <a:latin typeface="Barlow"/>
                <a:ea typeface="Barlow"/>
                <a:cs typeface="Barlow"/>
                <a:sym typeface="Barlow"/>
              </a:defRPr>
            </a:lvl1pPr>
          </a:lstStyle>
          <a:p>
            <a:r>
              <a:t>Environmental Conditions for Microorganisms</a:t>
            </a:r>
          </a:p>
        </p:txBody>
      </p:sp>
      <p:sp>
        <p:nvSpPr>
          <p:cNvPr id="382" name="ZoneTexte 12"/>
          <p:cNvSpPr txBox="1"/>
          <p:nvPr/>
        </p:nvSpPr>
        <p:spPr>
          <a:xfrm>
            <a:off x="3360489" y="7828157"/>
            <a:ext cx="1930151" cy="9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a:defRPr sz="2800"/>
            </a:lvl1pPr>
          </a:lstStyle>
          <a:p>
            <a:r>
              <a:t>Macro-molecules</a:t>
            </a:r>
          </a:p>
        </p:txBody>
      </p:sp>
      <p:sp>
        <p:nvSpPr>
          <p:cNvPr id="383" name="ZoneTexte 13"/>
          <p:cNvSpPr txBox="1"/>
          <p:nvPr/>
        </p:nvSpPr>
        <p:spPr>
          <a:xfrm>
            <a:off x="5508873" y="7828157"/>
            <a:ext cx="2338514" cy="9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a:defRPr sz="2800"/>
            </a:lvl1pPr>
          </a:lstStyle>
          <a:p>
            <a:r>
              <a:t>Pyrogenic Carbon</a:t>
            </a:r>
          </a:p>
        </p:txBody>
      </p:sp>
      <p:sp>
        <p:nvSpPr>
          <p:cNvPr id="384" name="ZoneTexte 15"/>
          <p:cNvSpPr txBox="1"/>
          <p:nvPr/>
        </p:nvSpPr>
        <p:spPr>
          <a:xfrm>
            <a:off x="8346331" y="7828157"/>
            <a:ext cx="2570022"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a:defRPr sz="2800"/>
            </a:lvl1pPr>
          </a:lstStyle>
          <a:p>
            <a:r>
              <a:t>Complexation</a:t>
            </a:r>
          </a:p>
        </p:txBody>
      </p:sp>
      <p:sp>
        <p:nvSpPr>
          <p:cNvPr id="385" name="ZoneTexte 16"/>
          <p:cNvSpPr txBox="1"/>
          <p:nvPr/>
        </p:nvSpPr>
        <p:spPr>
          <a:xfrm>
            <a:off x="14775547" y="8089410"/>
            <a:ext cx="3222172" cy="138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a:defRPr sz="2800"/>
            </a:lvl1pPr>
          </a:lstStyle>
          <a:p>
            <a:r>
              <a:t>Inaccessibility, Local Physical Conditions</a:t>
            </a:r>
          </a:p>
        </p:txBody>
      </p:sp>
      <p:sp>
        <p:nvSpPr>
          <p:cNvPr id="386" name="ZoneTexte 17"/>
          <p:cNvSpPr txBox="1"/>
          <p:nvPr/>
        </p:nvSpPr>
        <p:spPr>
          <a:xfrm>
            <a:off x="11391510" y="7828157"/>
            <a:ext cx="223495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a:defRPr sz="2800"/>
            </a:lvl1pPr>
          </a:lstStyle>
          <a:p>
            <a:r>
              <a:t>Adsorption</a:t>
            </a:r>
          </a:p>
        </p:txBody>
      </p:sp>
      <p:sp>
        <p:nvSpPr>
          <p:cNvPr id="387" name="ZoneTexte 18"/>
          <p:cNvSpPr txBox="1"/>
          <p:nvPr/>
        </p:nvSpPr>
        <p:spPr>
          <a:xfrm>
            <a:off x="14328216" y="9943456"/>
            <a:ext cx="6127937"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defRPr sz="2400">
                <a:solidFill>
                  <a:srgbClr val="A6A6A6"/>
                </a:solidFill>
                <a:latin typeface="Barlow"/>
                <a:ea typeface="Barlow"/>
                <a:cs typeface="Barlow"/>
                <a:sym typeface="Barlow"/>
              </a:defRPr>
            </a:pPr>
            <a:r>
              <a:t>according to </a:t>
            </a:r>
            <a:r>
              <a:rPr cap="small"/>
              <a:t>Chenu</a:t>
            </a:r>
            <a:r>
              <a:t> </a:t>
            </a:r>
            <a:r>
              <a:rPr i="1"/>
              <a:t>et al.</a:t>
            </a:r>
            <a:r>
              <a:t>, 2009, CMS series</a:t>
            </a:r>
          </a:p>
        </p:txBody>
      </p:sp>
      <p:sp>
        <p:nvSpPr>
          <p:cNvPr id="388" name="Connecteur droit avec flèche 20"/>
          <p:cNvSpPr/>
          <p:nvPr/>
        </p:nvSpPr>
        <p:spPr>
          <a:xfrm flipH="1">
            <a:off x="5367338" y="2465928"/>
            <a:ext cx="6519862" cy="2082846"/>
          </a:xfrm>
          <a:prstGeom prst="line">
            <a:avLst/>
          </a:prstGeom>
          <a:ln w="76200" cap="rnd">
            <a:solidFill>
              <a:srgbClr val="000000"/>
            </a:solidFill>
            <a:tailEnd type="triangle"/>
          </a:ln>
        </p:spPr>
        <p:txBody>
          <a:bodyPr lIns="45719" rIns="45719"/>
          <a:lstStyle/>
          <a:p>
            <a:endParaRPr/>
          </a:p>
        </p:txBody>
      </p:sp>
      <p:sp>
        <p:nvSpPr>
          <p:cNvPr id="389" name="Connecteur droit avec flèche 21"/>
          <p:cNvSpPr/>
          <p:nvPr/>
        </p:nvSpPr>
        <p:spPr>
          <a:xfrm flipH="1">
            <a:off x="11251592" y="2465929"/>
            <a:ext cx="635609" cy="2082845"/>
          </a:xfrm>
          <a:prstGeom prst="line">
            <a:avLst/>
          </a:prstGeom>
          <a:ln w="76200" cap="rnd">
            <a:solidFill>
              <a:srgbClr val="000000"/>
            </a:solidFill>
            <a:tailEnd type="triangle"/>
          </a:ln>
        </p:spPr>
        <p:txBody>
          <a:bodyPr lIns="45719" rIns="45719"/>
          <a:lstStyle/>
          <a:p>
            <a:endParaRPr/>
          </a:p>
        </p:txBody>
      </p:sp>
      <p:sp>
        <p:nvSpPr>
          <p:cNvPr id="390" name="Connecteur droit avec flèche 24"/>
          <p:cNvSpPr/>
          <p:nvPr/>
        </p:nvSpPr>
        <p:spPr>
          <a:xfrm>
            <a:off x="11887200" y="2465928"/>
            <a:ext cx="4552498" cy="2082846"/>
          </a:xfrm>
          <a:prstGeom prst="line">
            <a:avLst/>
          </a:prstGeom>
          <a:ln w="76200" cap="rnd">
            <a:solidFill>
              <a:srgbClr val="000000"/>
            </a:solidFill>
            <a:tailEnd type="triangle"/>
          </a:ln>
        </p:spPr>
        <p:txBody>
          <a:bodyPr lIns="45719" rIns="45719"/>
          <a:lstStyle/>
          <a:p>
            <a:endParaRPr/>
          </a:p>
        </p:txBody>
      </p:sp>
      <p:sp>
        <p:nvSpPr>
          <p:cNvPr id="391" name="Connecteur droit avec flèche 28"/>
          <p:cNvSpPr/>
          <p:nvPr/>
        </p:nvSpPr>
        <p:spPr>
          <a:xfrm>
            <a:off x="11887200" y="2467065"/>
            <a:ext cx="7878914" cy="2050544"/>
          </a:xfrm>
          <a:prstGeom prst="line">
            <a:avLst/>
          </a:prstGeom>
          <a:ln w="76200" cap="rnd">
            <a:solidFill>
              <a:srgbClr val="000000"/>
            </a:solidFill>
            <a:tailEnd type="triangle"/>
          </a:ln>
        </p:spPr>
        <p:txBody>
          <a:bodyPr lIns="45719" rIns="45719"/>
          <a:lstStyle/>
          <a:p>
            <a:endParaRPr/>
          </a:p>
        </p:txBody>
      </p:sp>
      <p:grpSp>
        <p:nvGrpSpPr>
          <p:cNvPr id="394" name="ZoneTexte 40"/>
          <p:cNvGrpSpPr/>
          <p:nvPr/>
        </p:nvGrpSpPr>
        <p:grpSpPr>
          <a:xfrm>
            <a:off x="1286398" y="9096895"/>
            <a:ext cx="12240002" cy="3994992"/>
            <a:chOff x="0" y="0"/>
            <a:chExt cx="12240000" cy="3994991"/>
          </a:xfrm>
        </p:grpSpPr>
        <p:sp>
          <p:nvSpPr>
            <p:cNvPr id="392" name="Rectangle aux angles arrondis"/>
            <p:cNvSpPr/>
            <p:nvPr/>
          </p:nvSpPr>
          <p:spPr>
            <a:xfrm>
              <a:off x="0" y="0"/>
              <a:ext cx="12240001" cy="3994992"/>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393" name="The rate at which organic matter can be degraded depends on its chemical composition, its interaction with the mineral phase, its accessibility to microorganisms, and environmental conditions."/>
            <p:cNvSpPr txBox="1"/>
            <p:nvPr/>
          </p:nvSpPr>
          <p:spPr>
            <a:xfrm>
              <a:off x="226769" y="226768"/>
              <a:ext cx="11786462" cy="3624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lvl1pPr>
                <a:defRPr sz="4000"/>
              </a:lvl1pPr>
            </a:lstStyle>
            <a:p>
              <a:r>
                <a:t>The rate at which organic matter can be degraded depends on its chemical composition, its interaction with the mineral phase, its accessibility to microorganisms, and environmental conditions.</a:t>
              </a:r>
            </a:p>
          </p:txBody>
        </p:sp>
      </p:grpSp>
      <p:sp>
        <p:nvSpPr>
          <p:cNvPr id="395" name="Connecteur droit avec flèche 41"/>
          <p:cNvSpPr/>
          <p:nvPr/>
        </p:nvSpPr>
        <p:spPr>
          <a:xfrm flipH="1">
            <a:off x="852365" y="9789921"/>
            <a:ext cx="681790" cy="1"/>
          </a:xfrm>
          <a:prstGeom prst="line">
            <a:avLst/>
          </a:prstGeom>
          <a:ln w="127000">
            <a:solidFill>
              <a:srgbClr val="8D533E"/>
            </a:solidFill>
            <a:headEnd type="triangle"/>
          </a:ln>
        </p:spPr>
        <p:txBody>
          <a:bodyPr lIns="45719" rIns="45719"/>
          <a:lstStyle/>
          <a:p>
            <a:endParaRPr/>
          </a:p>
        </p:txBody>
      </p:sp>
    </p:spTree>
  </p:cSld>
  <p:clrMapOvr>
    <a:masterClrMapping/>
  </p:clrMapOvr>
  <p:transition spd="med"/>
  <p:extLst>
    <p:ext uri="{6950BFC3-D8DA-4A85-94F7-54DA5524770B}">
      <p188:commentRel xmlns:p188="http://schemas.microsoft.com/office/powerpoint/2018/8/main" xmlns=""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398" name="Graphique 390" descr="Graphique 390"/>
          <p:cNvPicPr>
            <a:picLocks noChangeAspect="1"/>
          </p:cNvPicPr>
          <p:nvPr/>
        </p:nvPicPr>
        <p:blipFill>
          <a:blip r:embed="rId2"/>
          <a:stretch>
            <a:fillRect/>
          </a:stretch>
        </p:blipFill>
        <p:spPr>
          <a:xfrm>
            <a:off x="752927" y="3038000"/>
            <a:ext cx="8849405" cy="7449185"/>
          </a:xfrm>
          <a:prstGeom prst="rect">
            <a:avLst/>
          </a:prstGeom>
          <a:ln w="12700">
            <a:miter lim="400000"/>
          </a:ln>
        </p:spPr>
      </p:pic>
      <p:sp>
        <p:nvSpPr>
          <p:cNvPr id="399" name="Titre 2"/>
          <p:cNvSpPr txBox="1">
            <a:spLocks noGrp="1"/>
          </p:cNvSpPr>
          <p:nvPr>
            <p:ph type="title"/>
          </p:nvPr>
        </p:nvSpPr>
        <p:spPr>
          <a:xfrm>
            <a:off x="1905000" y="206375"/>
            <a:ext cx="21202650" cy="1625279"/>
          </a:xfrm>
          <a:prstGeom prst="rect">
            <a:avLst/>
          </a:prstGeom>
        </p:spPr>
        <p:txBody>
          <a:bodyPr/>
          <a:lstStyle/>
          <a:p>
            <a:pPr defTabSz="1737360">
              <a:defRPr sz="5225" spc="-190"/>
            </a:pPr>
            <a:r>
              <a:t>Measurement of the Biogeochemical Stability of Soil Organic Carbon </a:t>
            </a:r>
          </a:p>
          <a:p>
            <a:pPr defTabSz="1737360">
              <a:defRPr sz="5225" spc="-190"/>
            </a:pPr>
            <a:r>
              <a:t>– Isotopic Method –</a:t>
            </a:r>
          </a:p>
        </p:txBody>
      </p:sp>
      <p:grpSp>
        <p:nvGrpSpPr>
          <p:cNvPr id="402" name="ZoneTexte 16"/>
          <p:cNvGrpSpPr/>
          <p:nvPr/>
        </p:nvGrpSpPr>
        <p:grpSpPr>
          <a:xfrm>
            <a:off x="10793262" y="8275460"/>
            <a:ext cx="12107929" cy="3357740"/>
            <a:chOff x="0" y="0"/>
            <a:chExt cx="12107927" cy="3357739"/>
          </a:xfrm>
        </p:grpSpPr>
        <p:sp>
          <p:nvSpPr>
            <p:cNvPr id="400" name="Rectangle aux angles arrondis"/>
            <p:cNvSpPr/>
            <p:nvPr/>
          </p:nvSpPr>
          <p:spPr>
            <a:xfrm>
              <a:off x="0" y="139262"/>
              <a:ext cx="12107927" cy="3218477"/>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401" name="Studies using the isotopic tool show that the SOC (Soil Organic Carbon) in cultivated soils has an average residence time of several decades, and that 40–60% of SOC persists for more than 100 years."/>
            <p:cNvSpPr/>
            <p:nvPr/>
          </p:nvSpPr>
          <p:spPr>
            <a:xfrm>
              <a:off x="188862" y="0"/>
              <a:ext cx="11730203" cy="292072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3800"/>
              </a:pPr>
              <a:r>
                <a:rPr dirty="0"/>
                <a:t>Studies using isotopic tool</a:t>
              </a:r>
              <a:r>
                <a:rPr lang="en-AU" dirty="0"/>
                <a:t>s</a:t>
              </a:r>
              <a:r>
                <a:rPr dirty="0"/>
                <a:t> show that</a:t>
              </a:r>
              <a:r>
                <a:rPr b="1" dirty="0"/>
                <a:t> </a:t>
              </a:r>
              <a:r>
                <a:rPr dirty="0"/>
                <a:t>the SOC (Soil Organic Carbon) in cultivated soils has an</a:t>
              </a:r>
              <a:r>
                <a:rPr b="1" dirty="0"/>
                <a:t> average residence time of several decades, and that 40–60% of SOC persists for more than 100 years.</a:t>
              </a:r>
            </a:p>
          </p:txBody>
        </p:sp>
      </p:grpSp>
      <p:sp>
        <p:nvSpPr>
          <p:cNvPr id="403" name="Connecteur droit avec flèche 17"/>
          <p:cNvSpPr/>
          <p:nvPr/>
        </p:nvSpPr>
        <p:spPr>
          <a:xfrm flipH="1">
            <a:off x="10359228" y="9107748"/>
            <a:ext cx="681790" cy="1"/>
          </a:xfrm>
          <a:prstGeom prst="line">
            <a:avLst/>
          </a:prstGeom>
          <a:ln w="127000">
            <a:solidFill>
              <a:srgbClr val="8D533E"/>
            </a:solidFill>
            <a:headEnd type="triangle"/>
          </a:ln>
        </p:spPr>
        <p:txBody>
          <a:bodyPr lIns="45719" rIns="45719"/>
          <a:lstStyle/>
          <a:p>
            <a:endParaRPr/>
          </a:p>
        </p:txBody>
      </p:sp>
      <p:sp>
        <p:nvSpPr>
          <p:cNvPr id="404" name="ZoneTexte 18"/>
          <p:cNvSpPr txBox="1"/>
          <p:nvPr/>
        </p:nvSpPr>
        <p:spPr>
          <a:xfrm>
            <a:off x="10203650" y="3293688"/>
            <a:ext cx="13236922" cy="436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3500" b="1"/>
            </a:pPr>
            <a:r>
              <a:t>The organic matter from C3-type photosynthetic plants (e.g., wheat) and C4-type plants (e.g., maize) does not have the same isotopic signature.</a:t>
            </a:r>
          </a:p>
          <a:p>
            <a:pPr>
              <a:defRPr sz="3500"/>
            </a:pPr>
            <a:endParaRPr/>
          </a:p>
          <a:p>
            <a:pPr>
              <a:defRPr sz="3500"/>
            </a:pPr>
            <a:r>
              <a:t>Growing C4 plants on soils that previously only supported C3 plants makes it possible to track over time the amount of carbon derived from C3 plants, thereby observing its biogeochemical stability.</a:t>
            </a:r>
          </a:p>
        </p:txBody>
      </p:sp>
      <p:sp>
        <p:nvSpPr>
          <p:cNvPr id="405" name="ZoneTexte 31"/>
          <p:cNvSpPr txBox="1"/>
          <p:nvPr/>
        </p:nvSpPr>
        <p:spPr>
          <a:xfrm>
            <a:off x="2140858" y="4013596"/>
            <a:ext cx="2424877" cy="59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2800">
                <a:latin typeface="Times New Roman"/>
                <a:ea typeface="Times New Roman"/>
                <a:cs typeface="Times New Roman"/>
                <a:sym typeface="Times New Roman"/>
              </a:defRPr>
            </a:pPr>
            <a:r>
              <a:t>δ</a:t>
            </a:r>
            <a:r>
              <a:rPr baseline="30000">
                <a:latin typeface="Marianne"/>
                <a:ea typeface="Marianne"/>
                <a:cs typeface="Marianne"/>
                <a:sym typeface="Marianne"/>
              </a:rPr>
              <a:t>13</a:t>
            </a:r>
            <a:r>
              <a:rPr>
                <a:latin typeface="Marianne"/>
                <a:ea typeface="Marianne"/>
                <a:cs typeface="Marianne"/>
                <a:sym typeface="Marianne"/>
              </a:rPr>
              <a:t>C</a:t>
            </a:r>
            <a:r>
              <a:rPr baseline="-25000">
                <a:latin typeface="Marianne"/>
                <a:ea typeface="Marianne"/>
                <a:cs typeface="Marianne"/>
                <a:sym typeface="Marianne"/>
              </a:rPr>
              <a:t>B</a:t>
            </a:r>
            <a:r>
              <a:rPr>
                <a:latin typeface="Marianne"/>
                <a:ea typeface="Marianne"/>
                <a:cs typeface="Marianne"/>
                <a:sym typeface="Marianne"/>
              </a:rPr>
              <a:t> = - 28 </a:t>
            </a:r>
            <a:r>
              <a:rPr>
                <a:latin typeface="+mn-lt"/>
                <a:ea typeface="+mn-ea"/>
                <a:cs typeface="+mn-cs"/>
                <a:sym typeface="Arial"/>
              </a:rPr>
              <a:t>‰</a:t>
            </a:r>
          </a:p>
        </p:txBody>
      </p:sp>
      <p:sp>
        <p:nvSpPr>
          <p:cNvPr id="406" name="ZoneTexte 32"/>
          <p:cNvSpPr txBox="1"/>
          <p:nvPr/>
        </p:nvSpPr>
        <p:spPr>
          <a:xfrm>
            <a:off x="6342743" y="4013596"/>
            <a:ext cx="2464235" cy="59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2800">
                <a:latin typeface="Times New Roman"/>
                <a:ea typeface="Times New Roman"/>
                <a:cs typeface="Times New Roman"/>
                <a:sym typeface="Times New Roman"/>
              </a:defRPr>
            </a:pPr>
            <a:r>
              <a:t>δ</a:t>
            </a:r>
            <a:r>
              <a:rPr baseline="30000">
                <a:latin typeface="Marianne"/>
                <a:ea typeface="Marianne"/>
                <a:cs typeface="Marianne"/>
                <a:sym typeface="Marianne"/>
              </a:rPr>
              <a:t>13</a:t>
            </a:r>
            <a:r>
              <a:rPr>
                <a:latin typeface="Marianne"/>
                <a:ea typeface="Marianne"/>
                <a:cs typeface="Marianne"/>
                <a:sym typeface="Marianne"/>
              </a:rPr>
              <a:t>C</a:t>
            </a:r>
            <a:r>
              <a:rPr baseline="-25000">
                <a:latin typeface="Marianne"/>
                <a:ea typeface="Marianne"/>
                <a:cs typeface="Marianne"/>
                <a:sym typeface="Marianne"/>
              </a:rPr>
              <a:t>M</a:t>
            </a:r>
            <a:r>
              <a:rPr>
                <a:latin typeface="Marianne"/>
                <a:ea typeface="Marianne"/>
                <a:cs typeface="Marianne"/>
                <a:sym typeface="Marianne"/>
              </a:rPr>
              <a:t> = - 12 </a:t>
            </a:r>
            <a:r>
              <a:rPr>
                <a:latin typeface="+mn-lt"/>
                <a:ea typeface="+mn-ea"/>
                <a:cs typeface="+mn-cs"/>
                <a:sym typeface="Arial"/>
              </a:rPr>
              <a:t>‰</a:t>
            </a:r>
          </a:p>
        </p:txBody>
      </p:sp>
      <p:sp>
        <p:nvSpPr>
          <p:cNvPr id="407" name="ZoneTexte 33"/>
          <p:cNvSpPr txBox="1"/>
          <p:nvPr/>
        </p:nvSpPr>
        <p:spPr>
          <a:xfrm>
            <a:off x="2285999" y="3266602"/>
            <a:ext cx="56087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b="1"/>
            </a:lvl1pPr>
          </a:lstStyle>
          <a:p>
            <a:r>
              <a:t>C3</a:t>
            </a:r>
          </a:p>
        </p:txBody>
      </p:sp>
      <p:sp>
        <p:nvSpPr>
          <p:cNvPr id="408" name="ZoneTexte 34"/>
          <p:cNvSpPr txBox="1"/>
          <p:nvPr/>
        </p:nvSpPr>
        <p:spPr>
          <a:xfrm>
            <a:off x="6183084" y="3266602"/>
            <a:ext cx="560872"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b="1"/>
            </a:lvl1pPr>
          </a:lstStyle>
          <a:p>
            <a:r>
              <a:t>C4</a:t>
            </a:r>
          </a:p>
        </p:txBody>
      </p:sp>
      <p:sp>
        <p:nvSpPr>
          <p:cNvPr id="409" name="ZoneTexte 35"/>
          <p:cNvSpPr txBox="1"/>
          <p:nvPr/>
        </p:nvSpPr>
        <p:spPr>
          <a:xfrm>
            <a:off x="3036266" y="5802228"/>
            <a:ext cx="117310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b="1"/>
            </a:lvl1pPr>
          </a:lstStyle>
          <a:p>
            <a:r>
              <a:t>Wheat</a:t>
            </a:r>
          </a:p>
        </p:txBody>
      </p:sp>
      <p:sp>
        <p:nvSpPr>
          <p:cNvPr id="410" name="ZoneTexte 36"/>
          <p:cNvSpPr txBox="1"/>
          <p:nvPr/>
        </p:nvSpPr>
        <p:spPr>
          <a:xfrm>
            <a:off x="6399495" y="5802228"/>
            <a:ext cx="107465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b="1"/>
            </a:lvl1pPr>
          </a:lstStyle>
          <a:p>
            <a:r>
              <a:t>Maize</a:t>
            </a:r>
          </a:p>
        </p:txBody>
      </p:sp>
      <p:sp>
        <p:nvSpPr>
          <p:cNvPr id="411" name="ZoneTexte 37"/>
          <p:cNvSpPr txBox="1"/>
          <p:nvPr/>
        </p:nvSpPr>
        <p:spPr>
          <a:xfrm rot="16200000">
            <a:off x="-12252" y="8396008"/>
            <a:ext cx="1885342"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i="1"/>
            </a:lvl1pPr>
          </a:lstStyle>
          <a:p>
            <a:r>
              <a:t>Soil carbon</a:t>
            </a:r>
          </a:p>
        </p:txBody>
      </p:sp>
      <p:sp>
        <p:nvSpPr>
          <p:cNvPr id="412" name="ZoneTexte 38"/>
          <p:cNvSpPr txBox="1"/>
          <p:nvPr/>
        </p:nvSpPr>
        <p:spPr>
          <a:xfrm>
            <a:off x="5114209" y="10124288"/>
            <a:ext cx="304068"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a:lvl1pPr>
          </a:lstStyle>
          <a:p>
            <a:r>
              <a:t>0</a:t>
            </a:r>
          </a:p>
        </p:txBody>
      </p:sp>
      <p:sp>
        <p:nvSpPr>
          <p:cNvPr id="413" name="ZoneTexte 39"/>
          <p:cNvSpPr txBox="1"/>
          <p:nvPr/>
        </p:nvSpPr>
        <p:spPr>
          <a:xfrm>
            <a:off x="8369944" y="10106093"/>
            <a:ext cx="88348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i="1"/>
            </a:lvl1pPr>
          </a:lstStyle>
          <a:p>
            <a:r>
              <a:t>Time</a:t>
            </a:r>
          </a:p>
        </p:txBody>
      </p:sp>
      <p:sp>
        <p:nvSpPr>
          <p:cNvPr id="414" name="ZoneTexte 42"/>
          <p:cNvSpPr txBox="1"/>
          <p:nvPr/>
        </p:nvSpPr>
        <p:spPr>
          <a:xfrm>
            <a:off x="8492412" y="9137252"/>
            <a:ext cx="521226" cy="59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2800"/>
            </a:pPr>
            <a:r>
              <a:t>C</a:t>
            </a:r>
            <a:r>
              <a:rPr baseline="-25000"/>
              <a:t>B</a:t>
            </a:r>
          </a:p>
        </p:txBody>
      </p:sp>
      <p:sp>
        <p:nvSpPr>
          <p:cNvPr id="415" name="ZoneTexte 43"/>
          <p:cNvSpPr txBox="1"/>
          <p:nvPr/>
        </p:nvSpPr>
        <p:spPr>
          <a:xfrm>
            <a:off x="8492411" y="7646423"/>
            <a:ext cx="560583" cy="59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2800"/>
            </a:pPr>
            <a:r>
              <a:t>C</a:t>
            </a:r>
            <a:r>
              <a:rPr baseline="-25000"/>
              <a:t>M</a:t>
            </a:r>
          </a:p>
        </p:txBody>
      </p:sp>
      <p:sp>
        <p:nvSpPr>
          <p:cNvPr id="416" name="ZoneTexte 44"/>
          <p:cNvSpPr txBox="1"/>
          <p:nvPr/>
        </p:nvSpPr>
        <p:spPr>
          <a:xfrm>
            <a:off x="4996326" y="8247853"/>
            <a:ext cx="978748" cy="59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2800">
                <a:solidFill>
                  <a:srgbClr val="FFFFFF"/>
                </a:solidFill>
                <a:latin typeface="Times New Roman"/>
                <a:ea typeface="Times New Roman"/>
                <a:cs typeface="Times New Roman"/>
                <a:sym typeface="Times New Roman"/>
              </a:defRPr>
            </a:pPr>
            <a:r>
              <a:t>δ</a:t>
            </a:r>
            <a:r>
              <a:rPr baseline="30000">
                <a:latin typeface="Marianne"/>
                <a:ea typeface="Marianne"/>
                <a:cs typeface="Marianne"/>
                <a:sym typeface="Marianne"/>
              </a:rPr>
              <a:t>13</a:t>
            </a:r>
            <a:r>
              <a:rPr>
                <a:latin typeface="Marianne"/>
                <a:ea typeface="Marianne"/>
                <a:cs typeface="Marianne"/>
                <a:sym typeface="Marianne"/>
              </a:rPr>
              <a:t>C</a:t>
            </a:r>
            <a:r>
              <a:rPr baseline="-25000">
                <a:latin typeface="Marianne"/>
                <a:ea typeface="Marianne"/>
                <a:cs typeface="Marianne"/>
                <a:sym typeface="Marianne"/>
              </a:rPr>
              <a:t>O</a:t>
            </a:r>
          </a:p>
        </p:txBody>
      </p:sp>
      <p:sp>
        <p:nvSpPr>
          <p:cNvPr id="417" name="ZoneTexte 48"/>
          <p:cNvSpPr txBox="1"/>
          <p:nvPr/>
        </p:nvSpPr>
        <p:spPr>
          <a:xfrm>
            <a:off x="5942884" y="10276688"/>
            <a:ext cx="1974416"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a:solidFill>
                  <a:srgbClr val="808080"/>
                </a:solidFill>
              </a:defRPr>
            </a:lvl1pPr>
          </a:lstStyle>
          <a:p>
            <a:r>
              <a:t>~ 100 years</a:t>
            </a:r>
          </a:p>
        </p:txBody>
      </p:sp>
      <p:sp>
        <p:nvSpPr>
          <p:cNvPr id="418" name="ZoneTexte 52"/>
          <p:cNvSpPr txBox="1"/>
          <p:nvPr/>
        </p:nvSpPr>
        <p:spPr>
          <a:xfrm>
            <a:off x="1482809" y="11073048"/>
            <a:ext cx="6697365" cy="101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p>
            <a:pPr algn="ctr">
              <a:defRPr sz="3600" b="1">
                <a:solidFill>
                  <a:srgbClr val="8D533E"/>
                </a:solidFill>
                <a:latin typeface="Barlow"/>
                <a:ea typeface="Barlow"/>
                <a:cs typeface="Barlow"/>
                <a:sym typeface="Barlow"/>
              </a:defRPr>
            </a:pPr>
            <a:r>
              <a:t>C3/C4 Chronosequence</a:t>
            </a:r>
          </a:p>
          <a:p>
            <a:pPr algn="ctr">
              <a:defRPr sz="2400">
                <a:solidFill>
                  <a:srgbClr val="A6A6A6"/>
                </a:solidFill>
                <a:latin typeface="Barlow"/>
                <a:ea typeface="Barlow"/>
                <a:cs typeface="Barlow"/>
                <a:sym typeface="Barlow"/>
              </a:defRPr>
            </a:pPr>
            <a:r>
              <a:t>adapted from </a:t>
            </a:r>
            <a:r>
              <a:rPr cap="small"/>
              <a:t>Balesdent</a:t>
            </a:r>
            <a:r>
              <a:t>, 1991.</a:t>
            </a:r>
          </a:p>
        </p:txBody>
      </p:sp>
      <p:sp>
        <p:nvSpPr>
          <p:cNvPr id="419" name="ZoneTexte 391"/>
          <p:cNvSpPr txBox="1"/>
          <p:nvPr/>
        </p:nvSpPr>
        <p:spPr>
          <a:xfrm>
            <a:off x="18322132" y="11679850"/>
            <a:ext cx="4151607"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r">
              <a:defRPr sz="2400">
                <a:solidFill>
                  <a:srgbClr val="A6A6A6"/>
                </a:solidFill>
                <a:latin typeface="Barlow"/>
                <a:ea typeface="Barlow"/>
                <a:cs typeface="Barlow"/>
                <a:sym typeface="Barlow"/>
              </a:defRPr>
            </a:pPr>
            <a:r>
              <a:t>(e.g. </a:t>
            </a:r>
            <a:r>
              <a:rPr cap="small"/>
              <a:t>Balesdent</a:t>
            </a:r>
            <a:r>
              <a:t> </a:t>
            </a:r>
            <a:r>
              <a:rPr i="1"/>
              <a:t>et al.</a:t>
            </a:r>
            <a:r>
              <a:t>, 1988)</a:t>
            </a:r>
          </a:p>
        </p:txBody>
      </p:sp>
      <p:sp>
        <p:nvSpPr>
          <p:cNvPr id="420" name="ZoneTexte 392"/>
          <p:cNvSpPr txBox="1"/>
          <p:nvPr/>
        </p:nvSpPr>
        <p:spPr>
          <a:xfrm>
            <a:off x="8036614" y="10124288"/>
            <a:ext cx="205098"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a:lvl1pPr>
          </a:lstStyle>
          <a:p>
            <a:r>
              <a:t>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pic>
        <p:nvPicPr>
          <p:cNvPr id="423" name="Graphique 40" descr="Graphique 40"/>
          <p:cNvPicPr>
            <a:picLocks noChangeAspect="1"/>
          </p:cNvPicPr>
          <p:nvPr/>
        </p:nvPicPr>
        <p:blipFill>
          <a:blip r:embed="rId2"/>
          <a:stretch>
            <a:fillRect/>
          </a:stretch>
        </p:blipFill>
        <p:spPr>
          <a:xfrm>
            <a:off x="752925" y="3038000"/>
            <a:ext cx="8849406" cy="7449183"/>
          </a:xfrm>
          <a:prstGeom prst="rect">
            <a:avLst/>
          </a:prstGeom>
          <a:ln w="12700">
            <a:miter lim="400000"/>
          </a:ln>
        </p:spPr>
      </p:pic>
      <p:sp>
        <p:nvSpPr>
          <p:cNvPr id="424" name="Titre 1"/>
          <p:cNvSpPr txBox="1">
            <a:spLocks noGrp="1"/>
          </p:cNvSpPr>
          <p:nvPr>
            <p:ph type="title"/>
          </p:nvPr>
        </p:nvSpPr>
        <p:spPr>
          <a:xfrm>
            <a:off x="1905000" y="206375"/>
            <a:ext cx="21202650" cy="1625279"/>
          </a:xfrm>
          <a:prstGeom prst="rect">
            <a:avLst/>
          </a:prstGeom>
        </p:spPr>
        <p:txBody>
          <a:bodyPr/>
          <a:lstStyle/>
          <a:p>
            <a:pPr defTabSz="1737360">
              <a:defRPr sz="5225" spc="-190"/>
            </a:pPr>
            <a:r>
              <a:t>Measurement of the Biogeochemical Stability of Soil Organic Carbon </a:t>
            </a:r>
          </a:p>
          <a:p>
            <a:pPr defTabSz="1737360">
              <a:defRPr sz="5225" spc="-190"/>
            </a:pPr>
            <a:r>
              <a:t>– Bare Fallow –</a:t>
            </a:r>
          </a:p>
        </p:txBody>
      </p:sp>
      <p:sp>
        <p:nvSpPr>
          <p:cNvPr id="425" name="ZoneTexte 24"/>
          <p:cNvSpPr txBox="1"/>
          <p:nvPr/>
        </p:nvSpPr>
        <p:spPr>
          <a:xfrm>
            <a:off x="2140858" y="4013596"/>
            <a:ext cx="2424877" cy="59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2800">
                <a:latin typeface="Times New Roman"/>
                <a:ea typeface="Times New Roman"/>
                <a:cs typeface="Times New Roman"/>
                <a:sym typeface="Times New Roman"/>
              </a:defRPr>
            </a:pPr>
            <a:r>
              <a:t>δ</a:t>
            </a:r>
            <a:r>
              <a:rPr baseline="30000">
                <a:latin typeface="Marianne"/>
                <a:ea typeface="Marianne"/>
                <a:cs typeface="Marianne"/>
                <a:sym typeface="Marianne"/>
              </a:rPr>
              <a:t>13</a:t>
            </a:r>
            <a:r>
              <a:rPr>
                <a:latin typeface="Marianne"/>
                <a:ea typeface="Marianne"/>
                <a:cs typeface="Marianne"/>
                <a:sym typeface="Marianne"/>
              </a:rPr>
              <a:t>C</a:t>
            </a:r>
            <a:r>
              <a:rPr baseline="-25000">
                <a:latin typeface="Marianne"/>
                <a:ea typeface="Marianne"/>
                <a:cs typeface="Marianne"/>
                <a:sym typeface="Marianne"/>
              </a:rPr>
              <a:t>B</a:t>
            </a:r>
            <a:r>
              <a:rPr>
                <a:latin typeface="Marianne"/>
                <a:ea typeface="Marianne"/>
                <a:cs typeface="Marianne"/>
                <a:sym typeface="Marianne"/>
              </a:rPr>
              <a:t> = - 28 </a:t>
            </a:r>
            <a:r>
              <a:rPr>
                <a:latin typeface="+mn-lt"/>
                <a:ea typeface="+mn-ea"/>
                <a:cs typeface="+mn-cs"/>
                <a:sym typeface="Arial"/>
              </a:rPr>
              <a:t>‰</a:t>
            </a:r>
          </a:p>
        </p:txBody>
      </p:sp>
      <p:sp>
        <p:nvSpPr>
          <p:cNvPr id="426" name="ZoneTexte 26"/>
          <p:cNvSpPr txBox="1"/>
          <p:nvPr/>
        </p:nvSpPr>
        <p:spPr>
          <a:xfrm>
            <a:off x="2285999" y="3266602"/>
            <a:ext cx="56087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b="1"/>
            </a:lvl1pPr>
          </a:lstStyle>
          <a:p>
            <a:r>
              <a:t>C3</a:t>
            </a:r>
          </a:p>
        </p:txBody>
      </p:sp>
      <p:sp>
        <p:nvSpPr>
          <p:cNvPr id="427" name="ZoneTexte 28"/>
          <p:cNvSpPr txBox="1"/>
          <p:nvPr/>
        </p:nvSpPr>
        <p:spPr>
          <a:xfrm>
            <a:off x="3036266" y="5802228"/>
            <a:ext cx="117310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b="1"/>
            </a:lvl1pPr>
          </a:lstStyle>
          <a:p>
            <a:r>
              <a:t>Wheat</a:t>
            </a:r>
          </a:p>
        </p:txBody>
      </p:sp>
      <p:sp>
        <p:nvSpPr>
          <p:cNvPr id="428" name="ZoneTexte 30"/>
          <p:cNvSpPr txBox="1"/>
          <p:nvPr/>
        </p:nvSpPr>
        <p:spPr>
          <a:xfrm rot="16200000">
            <a:off x="-12252" y="8396008"/>
            <a:ext cx="1885342"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i="1"/>
            </a:lvl1pPr>
          </a:lstStyle>
          <a:p>
            <a:r>
              <a:t>Soil carbon</a:t>
            </a:r>
          </a:p>
        </p:txBody>
      </p:sp>
      <p:sp>
        <p:nvSpPr>
          <p:cNvPr id="429" name="ZoneTexte 32"/>
          <p:cNvSpPr txBox="1"/>
          <p:nvPr/>
        </p:nvSpPr>
        <p:spPr>
          <a:xfrm>
            <a:off x="8369944" y="10106093"/>
            <a:ext cx="88348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i="1"/>
            </a:lvl1pPr>
          </a:lstStyle>
          <a:p>
            <a:r>
              <a:t>Time</a:t>
            </a:r>
          </a:p>
        </p:txBody>
      </p:sp>
      <p:sp>
        <p:nvSpPr>
          <p:cNvPr id="430" name="ZoneTexte 33"/>
          <p:cNvSpPr txBox="1"/>
          <p:nvPr/>
        </p:nvSpPr>
        <p:spPr>
          <a:xfrm>
            <a:off x="8492412" y="9137252"/>
            <a:ext cx="521226" cy="59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2800"/>
            </a:pPr>
            <a:r>
              <a:t>C</a:t>
            </a:r>
            <a:r>
              <a:rPr baseline="-25000"/>
              <a:t>B</a:t>
            </a:r>
          </a:p>
        </p:txBody>
      </p:sp>
      <p:sp>
        <p:nvSpPr>
          <p:cNvPr id="431" name="ZoneTexte 35"/>
          <p:cNvSpPr txBox="1"/>
          <p:nvPr/>
        </p:nvSpPr>
        <p:spPr>
          <a:xfrm>
            <a:off x="4996326" y="8247853"/>
            <a:ext cx="978748" cy="59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2800">
                <a:solidFill>
                  <a:srgbClr val="FFFFFF"/>
                </a:solidFill>
                <a:latin typeface="Times New Roman"/>
                <a:ea typeface="Times New Roman"/>
                <a:cs typeface="Times New Roman"/>
                <a:sym typeface="Times New Roman"/>
              </a:defRPr>
            </a:pPr>
            <a:r>
              <a:t>δ</a:t>
            </a:r>
            <a:r>
              <a:rPr baseline="30000">
                <a:latin typeface="Marianne"/>
                <a:ea typeface="Marianne"/>
                <a:cs typeface="Marianne"/>
                <a:sym typeface="Marianne"/>
              </a:rPr>
              <a:t>13</a:t>
            </a:r>
            <a:r>
              <a:rPr>
                <a:latin typeface="Marianne"/>
                <a:ea typeface="Marianne"/>
                <a:cs typeface="Marianne"/>
                <a:sym typeface="Marianne"/>
              </a:rPr>
              <a:t>C</a:t>
            </a:r>
            <a:r>
              <a:rPr baseline="-25000">
                <a:latin typeface="Marianne"/>
                <a:ea typeface="Marianne"/>
                <a:cs typeface="Marianne"/>
                <a:sym typeface="Marianne"/>
              </a:rPr>
              <a:t>O</a:t>
            </a:r>
          </a:p>
        </p:txBody>
      </p:sp>
      <p:sp>
        <p:nvSpPr>
          <p:cNvPr id="432" name="ZoneTexte 36"/>
          <p:cNvSpPr txBox="1"/>
          <p:nvPr/>
        </p:nvSpPr>
        <p:spPr>
          <a:xfrm>
            <a:off x="5942884" y="10276688"/>
            <a:ext cx="1974416"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a:solidFill>
                  <a:srgbClr val="808080"/>
                </a:solidFill>
              </a:defRPr>
            </a:lvl1pPr>
          </a:lstStyle>
          <a:p>
            <a:r>
              <a:t>~ 100 years</a:t>
            </a:r>
          </a:p>
        </p:txBody>
      </p:sp>
      <p:sp>
        <p:nvSpPr>
          <p:cNvPr id="433" name="ZoneTexte 37"/>
          <p:cNvSpPr txBox="1"/>
          <p:nvPr/>
        </p:nvSpPr>
        <p:spPr>
          <a:xfrm>
            <a:off x="1482809" y="11073048"/>
            <a:ext cx="6697365" cy="101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p>
            <a:pPr algn="ctr">
              <a:defRPr sz="3600" b="1">
                <a:solidFill>
                  <a:srgbClr val="8D533E"/>
                </a:solidFill>
                <a:latin typeface="Barlow"/>
                <a:ea typeface="Barlow"/>
                <a:cs typeface="Barlow"/>
                <a:sym typeface="Barlow"/>
              </a:defRPr>
            </a:pPr>
            <a:r>
              <a:t>Long-term bare fallow</a:t>
            </a:r>
          </a:p>
          <a:p>
            <a:pPr algn="ctr">
              <a:defRPr sz="2400">
                <a:solidFill>
                  <a:srgbClr val="A6A6A6"/>
                </a:solidFill>
                <a:latin typeface="Barlow"/>
                <a:ea typeface="Barlow"/>
                <a:cs typeface="Barlow"/>
                <a:sym typeface="Barlow"/>
              </a:defRPr>
            </a:pPr>
            <a:r>
              <a:t>adapted from </a:t>
            </a:r>
            <a:r>
              <a:rPr cap="small"/>
              <a:t>Balesdent</a:t>
            </a:r>
            <a:r>
              <a:t>, 1991.</a:t>
            </a:r>
          </a:p>
        </p:txBody>
      </p:sp>
      <p:grpSp>
        <p:nvGrpSpPr>
          <p:cNvPr id="436" name="ZoneTexte 41"/>
          <p:cNvGrpSpPr/>
          <p:nvPr/>
        </p:nvGrpSpPr>
        <p:grpSpPr>
          <a:xfrm>
            <a:off x="10793262" y="8414722"/>
            <a:ext cx="10124377" cy="2628001"/>
            <a:chOff x="0" y="0"/>
            <a:chExt cx="10124375" cy="2628000"/>
          </a:xfrm>
        </p:grpSpPr>
        <p:sp>
          <p:nvSpPr>
            <p:cNvPr id="434" name="Rectangle aux angles arrondis"/>
            <p:cNvSpPr/>
            <p:nvPr/>
          </p:nvSpPr>
          <p:spPr>
            <a:xfrm>
              <a:off x="0" y="0"/>
              <a:ext cx="10124376" cy="2628001"/>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435" name="Observations from various bare fallow sites confirm the results obtained using the isotopic approach."/>
            <p:cNvSpPr txBox="1"/>
            <p:nvPr/>
          </p:nvSpPr>
          <p:spPr>
            <a:xfrm>
              <a:off x="160038" y="160037"/>
              <a:ext cx="9804301" cy="23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lvl1pPr>
                <a:defRPr sz="3800"/>
              </a:lvl1pPr>
            </a:lstStyle>
            <a:p>
              <a:r>
                <a:t>Observations from various bare fallow sites confirm the results obtained using the isotopic approach.</a:t>
              </a:r>
            </a:p>
          </p:txBody>
        </p:sp>
      </p:grpSp>
      <p:sp>
        <p:nvSpPr>
          <p:cNvPr id="437" name="Connecteur droit avec flèche 42"/>
          <p:cNvSpPr/>
          <p:nvPr/>
        </p:nvSpPr>
        <p:spPr>
          <a:xfrm flipH="1">
            <a:off x="10359228" y="9107748"/>
            <a:ext cx="681790" cy="1"/>
          </a:xfrm>
          <a:prstGeom prst="line">
            <a:avLst/>
          </a:prstGeom>
          <a:ln w="127000">
            <a:solidFill>
              <a:srgbClr val="8D533E"/>
            </a:solidFill>
            <a:headEnd type="triangle"/>
          </a:ln>
        </p:spPr>
        <p:txBody>
          <a:bodyPr lIns="45719" rIns="45719"/>
          <a:lstStyle/>
          <a:p>
            <a:endParaRPr/>
          </a:p>
        </p:txBody>
      </p:sp>
      <p:sp>
        <p:nvSpPr>
          <p:cNvPr id="438" name="ZoneTexte 43"/>
          <p:cNvSpPr txBox="1"/>
          <p:nvPr/>
        </p:nvSpPr>
        <p:spPr>
          <a:xfrm>
            <a:off x="10203650" y="3293688"/>
            <a:ext cx="13512631" cy="436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3500"/>
            </a:pPr>
            <a:r>
              <a:rPr lang="en-AU" dirty="0"/>
              <a:t>The b</a:t>
            </a:r>
            <a:r>
              <a:rPr dirty="0"/>
              <a:t>are fallow </a:t>
            </a:r>
            <a:r>
              <a:rPr lang="en-AU" dirty="0"/>
              <a:t>method </a:t>
            </a:r>
            <a:r>
              <a:rPr dirty="0"/>
              <a:t>involves maintaining the soil without vegetation, </a:t>
            </a:r>
            <a:r>
              <a:rPr b="1" dirty="0"/>
              <a:t>resulting in negligible carbon inputs</a:t>
            </a:r>
            <a:r>
              <a:rPr dirty="0"/>
              <a:t>.</a:t>
            </a:r>
            <a:endParaRPr b="1" dirty="0"/>
          </a:p>
          <a:p>
            <a:pPr>
              <a:defRPr sz="3500"/>
            </a:pPr>
            <a:endParaRPr b="1" dirty="0"/>
          </a:p>
          <a:p>
            <a:pPr>
              <a:defRPr sz="3500"/>
            </a:pPr>
            <a:r>
              <a:rPr dirty="0"/>
              <a:t>Microorganisms continue to degrade organic matter, explaining the decline in organic carbon.</a:t>
            </a:r>
          </a:p>
          <a:p>
            <a:pPr>
              <a:defRPr sz="3500"/>
            </a:pPr>
            <a:endParaRPr dirty="0"/>
          </a:p>
          <a:p>
            <a:pPr>
              <a:defRPr sz="3500"/>
            </a:pPr>
            <a:r>
              <a:rPr dirty="0"/>
              <a:t>Monitoring carbon stocks/contents in bare fallow soils provides a measure of biogeochemical stability.</a:t>
            </a:r>
          </a:p>
        </p:txBody>
      </p:sp>
      <p:sp>
        <p:nvSpPr>
          <p:cNvPr id="439" name="ZoneTexte 44"/>
          <p:cNvSpPr txBox="1"/>
          <p:nvPr/>
        </p:nvSpPr>
        <p:spPr>
          <a:xfrm>
            <a:off x="16805721" y="11092743"/>
            <a:ext cx="3676490"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r">
              <a:defRPr sz="2400">
                <a:solidFill>
                  <a:srgbClr val="A6A6A6"/>
                </a:solidFill>
                <a:latin typeface="Barlow"/>
                <a:ea typeface="Barlow"/>
                <a:cs typeface="Barlow"/>
                <a:sym typeface="Barlow"/>
              </a:defRPr>
            </a:pPr>
            <a:r>
              <a:t>(</a:t>
            </a:r>
            <a:r>
              <a:rPr cap="small"/>
              <a:t>Barré </a:t>
            </a:r>
            <a:r>
              <a:rPr i="1"/>
              <a:t>et al.</a:t>
            </a:r>
            <a:r>
              <a:t>, 2010)</a:t>
            </a:r>
          </a:p>
        </p:txBody>
      </p:sp>
      <p:sp>
        <p:nvSpPr>
          <p:cNvPr id="440" name="ZoneTexte 45"/>
          <p:cNvSpPr txBox="1"/>
          <p:nvPr/>
        </p:nvSpPr>
        <p:spPr>
          <a:xfrm>
            <a:off x="5114209" y="10124288"/>
            <a:ext cx="304068"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a:lvl1pPr>
          </a:lstStyle>
          <a:p>
            <a:r>
              <a:t>0</a:t>
            </a:r>
          </a:p>
        </p:txBody>
      </p:sp>
      <p:sp>
        <p:nvSpPr>
          <p:cNvPr id="441" name="ZoneTexte 46"/>
          <p:cNvSpPr txBox="1"/>
          <p:nvPr/>
        </p:nvSpPr>
        <p:spPr>
          <a:xfrm>
            <a:off x="8036614" y="10124288"/>
            <a:ext cx="205098"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a:lvl1pPr>
          </a:lstStyle>
          <a:p>
            <a:r>
              <a:t>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19</a:t>
            </a:fld>
            <a:endParaRPr/>
          </a:p>
        </p:txBody>
      </p:sp>
      <p:pic>
        <p:nvPicPr>
          <p:cNvPr id="444" name="Graphique 41" descr="Graphique 41"/>
          <p:cNvPicPr>
            <a:picLocks noChangeAspect="1"/>
          </p:cNvPicPr>
          <p:nvPr/>
        </p:nvPicPr>
        <p:blipFill>
          <a:blip r:embed="rId2"/>
          <a:stretch>
            <a:fillRect/>
          </a:stretch>
        </p:blipFill>
        <p:spPr>
          <a:xfrm>
            <a:off x="752925" y="3038000"/>
            <a:ext cx="8849406" cy="7449185"/>
          </a:xfrm>
          <a:prstGeom prst="rect">
            <a:avLst/>
          </a:prstGeom>
          <a:ln w="12700">
            <a:miter lim="400000"/>
          </a:ln>
        </p:spPr>
      </p:pic>
      <p:sp>
        <p:nvSpPr>
          <p:cNvPr id="445" name="Titre 2"/>
          <p:cNvSpPr txBox="1">
            <a:spLocks noGrp="1"/>
          </p:cNvSpPr>
          <p:nvPr>
            <p:ph type="title"/>
          </p:nvPr>
        </p:nvSpPr>
        <p:spPr>
          <a:xfrm>
            <a:off x="1905000" y="206375"/>
            <a:ext cx="21202650" cy="1625279"/>
          </a:xfrm>
          <a:prstGeom prst="rect">
            <a:avLst/>
          </a:prstGeom>
        </p:spPr>
        <p:txBody>
          <a:bodyPr/>
          <a:lstStyle/>
          <a:p>
            <a:pPr defTabSz="1737360">
              <a:defRPr sz="5225" spc="-190"/>
            </a:pPr>
            <a:r>
              <a:rPr dirty="0"/>
              <a:t>Measurement of the Biogeochemical Stability of Soil Organic Carbon </a:t>
            </a:r>
          </a:p>
          <a:p>
            <a:pPr defTabSz="1737360">
              <a:defRPr sz="5225" spc="-190"/>
            </a:pPr>
            <a:r>
              <a:rPr dirty="0"/>
              <a:t>– Contribution of Modeling –</a:t>
            </a:r>
          </a:p>
        </p:txBody>
      </p:sp>
      <p:sp>
        <p:nvSpPr>
          <p:cNvPr id="446" name="ZoneTexte 25"/>
          <p:cNvSpPr txBox="1"/>
          <p:nvPr/>
        </p:nvSpPr>
        <p:spPr>
          <a:xfrm>
            <a:off x="2140858" y="4013596"/>
            <a:ext cx="2424877" cy="59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2800">
                <a:latin typeface="Times New Roman"/>
                <a:ea typeface="Times New Roman"/>
                <a:cs typeface="Times New Roman"/>
                <a:sym typeface="Times New Roman"/>
              </a:defRPr>
            </a:pPr>
            <a:r>
              <a:t>δ</a:t>
            </a:r>
            <a:r>
              <a:rPr baseline="30000">
                <a:latin typeface="Marianne"/>
                <a:ea typeface="Marianne"/>
                <a:cs typeface="Marianne"/>
                <a:sym typeface="Marianne"/>
              </a:rPr>
              <a:t>13</a:t>
            </a:r>
            <a:r>
              <a:rPr>
                <a:latin typeface="Marianne"/>
                <a:ea typeface="Marianne"/>
                <a:cs typeface="Marianne"/>
                <a:sym typeface="Marianne"/>
              </a:rPr>
              <a:t>C</a:t>
            </a:r>
            <a:r>
              <a:rPr baseline="-25000">
                <a:latin typeface="Marianne"/>
                <a:ea typeface="Marianne"/>
                <a:cs typeface="Marianne"/>
                <a:sym typeface="Marianne"/>
              </a:rPr>
              <a:t>B</a:t>
            </a:r>
            <a:r>
              <a:rPr>
                <a:latin typeface="Marianne"/>
                <a:ea typeface="Marianne"/>
                <a:cs typeface="Marianne"/>
                <a:sym typeface="Marianne"/>
              </a:rPr>
              <a:t> = - 28 </a:t>
            </a:r>
            <a:r>
              <a:rPr>
                <a:latin typeface="+mn-lt"/>
                <a:ea typeface="+mn-ea"/>
                <a:cs typeface="+mn-cs"/>
                <a:sym typeface="Arial"/>
              </a:rPr>
              <a:t>‰</a:t>
            </a:r>
          </a:p>
        </p:txBody>
      </p:sp>
      <p:sp>
        <p:nvSpPr>
          <p:cNvPr id="447" name="ZoneTexte 26"/>
          <p:cNvSpPr txBox="1"/>
          <p:nvPr/>
        </p:nvSpPr>
        <p:spPr>
          <a:xfrm>
            <a:off x="5959680" y="4013596"/>
            <a:ext cx="2424877" cy="59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2800">
                <a:latin typeface="Times New Roman"/>
                <a:ea typeface="Times New Roman"/>
                <a:cs typeface="Times New Roman"/>
                <a:sym typeface="Times New Roman"/>
              </a:defRPr>
            </a:pPr>
            <a:r>
              <a:t>δ</a:t>
            </a:r>
            <a:r>
              <a:rPr baseline="30000">
                <a:latin typeface="Marianne"/>
                <a:ea typeface="Marianne"/>
                <a:cs typeface="Marianne"/>
                <a:sym typeface="Marianne"/>
              </a:rPr>
              <a:t>13</a:t>
            </a:r>
            <a:r>
              <a:rPr>
                <a:latin typeface="Marianne"/>
                <a:ea typeface="Marianne"/>
                <a:cs typeface="Marianne"/>
                <a:sym typeface="Marianne"/>
              </a:rPr>
              <a:t>C</a:t>
            </a:r>
            <a:r>
              <a:rPr baseline="-25000">
                <a:latin typeface="Marianne"/>
                <a:ea typeface="Marianne"/>
                <a:cs typeface="Marianne"/>
                <a:sym typeface="Marianne"/>
              </a:rPr>
              <a:t>B</a:t>
            </a:r>
            <a:r>
              <a:rPr>
                <a:latin typeface="Marianne"/>
                <a:ea typeface="Marianne"/>
                <a:cs typeface="Marianne"/>
                <a:sym typeface="Marianne"/>
              </a:rPr>
              <a:t> = - 28 </a:t>
            </a:r>
            <a:r>
              <a:rPr>
                <a:latin typeface="+mn-lt"/>
                <a:ea typeface="+mn-ea"/>
                <a:cs typeface="+mn-cs"/>
                <a:sym typeface="Arial"/>
              </a:rPr>
              <a:t>‰</a:t>
            </a:r>
          </a:p>
        </p:txBody>
      </p:sp>
      <p:sp>
        <p:nvSpPr>
          <p:cNvPr id="448" name="ZoneTexte 27"/>
          <p:cNvSpPr txBox="1"/>
          <p:nvPr/>
        </p:nvSpPr>
        <p:spPr>
          <a:xfrm>
            <a:off x="2285999" y="3266602"/>
            <a:ext cx="56087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b="1"/>
            </a:lvl1pPr>
          </a:lstStyle>
          <a:p>
            <a:r>
              <a:t>C3</a:t>
            </a:r>
          </a:p>
        </p:txBody>
      </p:sp>
      <p:sp>
        <p:nvSpPr>
          <p:cNvPr id="449" name="ZoneTexte 28"/>
          <p:cNvSpPr txBox="1"/>
          <p:nvPr/>
        </p:nvSpPr>
        <p:spPr>
          <a:xfrm>
            <a:off x="6047158" y="3266602"/>
            <a:ext cx="56087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b="1"/>
            </a:lvl1pPr>
          </a:lstStyle>
          <a:p>
            <a:r>
              <a:t>C3</a:t>
            </a:r>
          </a:p>
        </p:txBody>
      </p:sp>
      <p:sp>
        <p:nvSpPr>
          <p:cNvPr id="450" name="ZoneTexte 29"/>
          <p:cNvSpPr txBox="1"/>
          <p:nvPr/>
        </p:nvSpPr>
        <p:spPr>
          <a:xfrm>
            <a:off x="3036266" y="5802228"/>
            <a:ext cx="117310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b="1"/>
            </a:lvl1pPr>
          </a:lstStyle>
          <a:p>
            <a:r>
              <a:t>Wheat</a:t>
            </a:r>
          </a:p>
        </p:txBody>
      </p:sp>
      <p:sp>
        <p:nvSpPr>
          <p:cNvPr id="451" name="ZoneTexte 30"/>
          <p:cNvSpPr txBox="1"/>
          <p:nvPr/>
        </p:nvSpPr>
        <p:spPr>
          <a:xfrm>
            <a:off x="6399495" y="5802228"/>
            <a:ext cx="117310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b="1"/>
            </a:lvl1pPr>
          </a:lstStyle>
          <a:p>
            <a:r>
              <a:t>Wheat</a:t>
            </a:r>
          </a:p>
        </p:txBody>
      </p:sp>
      <p:sp>
        <p:nvSpPr>
          <p:cNvPr id="452" name="ZoneTexte 31"/>
          <p:cNvSpPr txBox="1"/>
          <p:nvPr/>
        </p:nvSpPr>
        <p:spPr>
          <a:xfrm rot="16200000">
            <a:off x="-12252" y="8396008"/>
            <a:ext cx="1885342"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i="1"/>
            </a:lvl1pPr>
          </a:lstStyle>
          <a:p>
            <a:r>
              <a:t>Soil carbon</a:t>
            </a:r>
          </a:p>
        </p:txBody>
      </p:sp>
      <p:sp>
        <p:nvSpPr>
          <p:cNvPr id="453" name="ZoneTexte 33"/>
          <p:cNvSpPr txBox="1"/>
          <p:nvPr/>
        </p:nvSpPr>
        <p:spPr>
          <a:xfrm>
            <a:off x="8369944" y="10106093"/>
            <a:ext cx="883481"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i="1"/>
            </a:lvl1pPr>
          </a:lstStyle>
          <a:p>
            <a:r>
              <a:t>Time</a:t>
            </a:r>
          </a:p>
        </p:txBody>
      </p:sp>
      <p:sp>
        <p:nvSpPr>
          <p:cNvPr id="454" name="ZoneTexte 36"/>
          <p:cNvSpPr txBox="1"/>
          <p:nvPr/>
        </p:nvSpPr>
        <p:spPr>
          <a:xfrm>
            <a:off x="4996326" y="8247853"/>
            <a:ext cx="978748" cy="5929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2800">
                <a:solidFill>
                  <a:srgbClr val="FFFFFF"/>
                </a:solidFill>
                <a:latin typeface="Times New Roman"/>
                <a:ea typeface="Times New Roman"/>
                <a:cs typeface="Times New Roman"/>
                <a:sym typeface="Times New Roman"/>
              </a:defRPr>
            </a:pPr>
            <a:r>
              <a:t>δ</a:t>
            </a:r>
            <a:r>
              <a:rPr baseline="30000">
                <a:latin typeface="Marianne"/>
                <a:ea typeface="Marianne"/>
                <a:cs typeface="Marianne"/>
                <a:sym typeface="Marianne"/>
              </a:rPr>
              <a:t>13</a:t>
            </a:r>
            <a:r>
              <a:rPr>
                <a:latin typeface="Marianne"/>
                <a:ea typeface="Marianne"/>
                <a:cs typeface="Marianne"/>
                <a:sym typeface="Marianne"/>
              </a:rPr>
              <a:t>C</a:t>
            </a:r>
            <a:r>
              <a:rPr baseline="-25000">
                <a:latin typeface="Marianne"/>
                <a:ea typeface="Marianne"/>
                <a:cs typeface="Marianne"/>
                <a:sym typeface="Marianne"/>
              </a:rPr>
              <a:t>O</a:t>
            </a:r>
          </a:p>
        </p:txBody>
      </p:sp>
      <p:sp>
        <p:nvSpPr>
          <p:cNvPr id="455" name="ZoneTexte 38"/>
          <p:cNvSpPr txBox="1"/>
          <p:nvPr/>
        </p:nvSpPr>
        <p:spPr>
          <a:xfrm>
            <a:off x="752927" y="10825909"/>
            <a:ext cx="8091848" cy="210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p>
            <a:pPr algn="ctr">
              <a:defRPr sz="3600" b="1">
                <a:solidFill>
                  <a:srgbClr val="8D533E"/>
                </a:solidFill>
                <a:latin typeface="Barlow"/>
                <a:ea typeface="Barlow"/>
                <a:cs typeface="Barlow"/>
                <a:sym typeface="Barlow"/>
              </a:defRPr>
            </a:pPr>
            <a:r>
              <a:t>Simulations of SOC stock evolution in long-term agronomic trials (with known carbon inputs) </a:t>
            </a:r>
          </a:p>
          <a:p>
            <a:pPr algn="ctr">
              <a:defRPr sz="2400">
                <a:solidFill>
                  <a:srgbClr val="A6A6A6"/>
                </a:solidFill>
                <a:latin typeface="Barlow"/>
                <a:ea typeface="Barlow"/>
                <a:cs typeface="Barlow"/>
                <a:sym typeface="Barlow"/>
              </a:defRPr>
            </a:pPr>
            <a:r>
              <a:t>adapted from </a:t>
            </a:r>
            <a:r>
              <a:rPr cap="small"/>
              <a:t>Balesdent</a:t>
            </a:r>
            <a:r>
              <a:t>, 1991.</a:t>
            </a:r>
          </a:p>
        </p:txBody>
      </p:sp>
      <p:grpSp>
        <p:nvGrpSpPr>
          <p:cNvPr id="458" name="ZoneTexte 42"/>
          <p:cNvGrpSpPr/>
          <p:nvPr/>
        </p:nvGrpSpPr>
        <p:grpSpPr>
          <a:xfrm>
            <a:off x="10793262" y="9430722"/>
            <a:ext cx="12672003" cy="3216938"/>
            <a:chOff x="0" y="0"/>
            <a:chExt cx="12672001" cy="3216937"/>
          </a:xfrm>
        </p:grpSpPr>
        <p:sp>
          <p:nvSpPr>
            <p:cNvPr id="456" name="Rectangle aux angles arrondis"/>
            <p:cNvSpPr/>
            <p:nvPr/>
          </p:nvSpPr>
          <p:spPr>
            <a:xfrm>
              <a:off x="0" y="0"/>
              <a:ext cx="12672001" cy="3216937"/>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457" name="Such an approach shows that different models require a stable (residence time of several centuries) or inert compartment representing 20–75% of soil organic carbon."/>
            <p:cNvSpPr txBox="1"/>
            <p:nvPr/>
          </p:nvSpPr>
          <p:spPr>
            <a:xfrm>
              <a:off x="188788" y="188787"/>
              <a:ext cx="12294424" cy="23359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3800"/>
              </a:pPr>
              <a:r>
                <a:rPr lang="en-AU" dirty="0"/>
                <a:t>This kind of </a:t>
              </a:r>
              <a:r>
                <a:rPr dirty="0"/>
                <a:t>approach shows that different models require a </a:t>
              </a:r>
              <a:r>
                <a:rPr b="1" dirty="0"/>
                <a:t>stable</a:t>
              </a:r>
              <a:r>
                <a:rPr dirty="0"/>
                <a:t> (residence time of several centuries) or </a:t>
              </a:r>
              <a:r>
                <a:rPr b="1" dirty="0"/>
                <a:t>inert </a:t>
              </a:r>
              <a:r>
                <a:rPr dirty="0"/>
                <a:t>compartment representing 20–75% of soil organic carbon.</a:t>
              </a:r>
            </a:p>
          </p:txBody>
        </p:sp>
      </p:grpSp>
      <p:sp>
        <p:nvSpPr>
          <p:cNvPr id="459" name="Connecteur droit avec flèche 43"/>
          <p:cNvSpPr/>
          <p:nvPr/>
        </p:nvSpPr>
        <p:spPr>
          <a:xfrm flipH="1">
            <a:off x="10359228" y="10123748"/>
            <a:ext cx="681790" cy="1"/>
          </a:xfrm>
          <a:prstGeom prst="line">
            <a:avLst/>
          </a:prstGeom>
          <a:ln w="127000">
            <a:solidFill>
              <a:srgbClr val="8D533E"/>
            </a:solidFill>
            <a:headEnd type="triangle"/>
          </a:ln>
        </p:spPr>
        <p:txBody>
          <a:bodyPr lIns="45719" rIns="45719"/>
          <a:lstStyle/>
          <a:p>
            <a:endParaRPr/>
          </a:p>
        </p:txBody>
      </p:sp>
      <p:sp>
        <p:nvSpPr>
          <p:cNvPr id="460" name="ZoneTexte 44"/>
          <p:cNvSpPr txBox="1"/>
          <p:nvPr/>
        </p:nvSpPr>
        <p:spPr>
          <a:xfrm>
            <a:off x="10203650" y="3293688"/>
            <a:ext cx="13427423" cy="4634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spcBef>
                <a:spcPts val="3000"/>
              </a:spcBef>
              <a:defRPr sz="3500"/>
            </a:pPr>
            <a:r>
              <a:rPr dirty="0"/>
              <a:t>Numerous models are available to simulate changes in soil carbon stocks.</a:t>
            </a:r>
          </a:p>
          <a:p>
            <a:pPr>
              <a:spcBef>
                <a:spcPts val="3000"/>
              </a:spcBef>
              <a:defRPr sz="3500"/>
            </a:pPr>
            <a:r>
              <a:rPr dirty="0"/>
              <a:t>The simulation of stock evolution between time t and t+1 involves adding carbon inputs over that time interval and subtracting outputs (microbial respiration).</a:t>
            </a:r>
          </a:p>
          <a:p>
            <a:pPr>
              <a:spcBef>
                <a:spcPts val="3000"/>
              </a:spcBef>
              <a:defRPr sz="3500"/>
            </a:pPr>
            <a:r>
              <a:rPr lang="en-AU" dirty="0"/>
              <a:t>When the </a:t>
            </a:r>
            <a:r>
              <a:rPr dirty="0"/>
              <a:t>stock changes and carbon inputs</a:t>
            </a:r>
            <a:r>
              <a:rPr lang="en-AU" dirty="0"/>
              <a:t> are known</a:t>
            </a:r>
            <a:r>
              <a:rPr dirty="0"/>
              <a:t> (as is the case in long-term agronomic experiments), it is possible to determine biogeochemical stability </a:t>
            </a:r>
            <a:r>
              <a:rPr lang="en-AU" dirty="0"/>
              <a:t>through the</a:t>
            </a:r>
            <a:r>
              <a:rPr dirty="0"/>
              <a:t> difference</a:t>
            </a:r>
            <a:r>
              <a:rPr lang="en-AU" dirty="0"/>
              <a:t>s observed</a:t>
            </a:r>
            <a:r>
              <a:rPr dirty="0"/>
              <a:t>.</a:t>
            </a:r>
          </a:p>
        </p:txBody>
      </p:sp>
      <p:sp>
        <p:nvSpPr>
          <p:cNvPr id="461" name="ZoneTexte 45"/>
          <p:cNvSpPr txBox="1"/>
          <p:nvPr/>
        </p:nvSpPr>
        <p:spPr>
          <a:xfrm>
            <a:off x="19287667" y="12696573"/>
            <a:ext cx="3676490"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r">
              <a:defRPr sz="2400">
                <a:solidFill>
                  <a:srgbClr val="A6A6A6"/>
                </a:solidFill>
                <a:latin typeface="Barlow"/>
                <a:ea typeface="Barlow"/>
                <a:cs typeface="Barlow"/>
                <a:sym typeface="Barlow"/>
              </a:defRPr>
            </a:pPr>
            <a:r>
              <a:t>(e.g. </a:t>
            </a:r>
            <a:r>
              <a:rPr cap="small"/>
              <a:t>Clivot</a:t>
            </a:r>
            <a:r>
              <a:t> </a:t>
            </a:r>
            <a:r>
              <a:rPr i="1"/>
              <a:t>et al.</a:t>
            </a:r>
            <a:r>
              <a:t>, 2019)</a:t>
            </a:r>
          </a:p>
        </p:txBody>
      </p:sp>
      <p:sp>
        <p:nvSpPr>
          <p:cNvPr id="462" name="ZoneTexte 46"/>
          <p:cNvSpPr txBox="1"/>
          <p:nvPr/>
        </p:nvSpPr>
        <p:spPr>
          <a:xfrm>
            <a:off x="5114209" y="10124288"/>
            <a:ext cx="304068"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a:lvl1pPr>
          </a:lstStyle>
          <a:p>
            <a:r>
              <a:t>0</a:t>
            </a:r>
          </a:p>
        </p:txBody>
      </p:sp>
      <p:sp>
        <p:nvSpPr>
          <p:cNvPr id="463" name="ZoneTexte 47"/>
          <p:cNvSpPr txBox="1"/>
          <p:nvPr/>
        </p:nvSpPr>
        <p:spPr>
          <a:xfrm>
            <a:off x="8036614" y="10124288"/>
            <a:ext cx="205098"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a:lvl1pPr>
          </a:lstStyle>
          <a:p>
            <a:r>
              <a:t>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re 14"/>
          <p:cNvSpPr txBox="1">
            <a:spLocks noGrp="1"/>
          </p:cNvSpPr>
          <p:nvPr>
            <p:ph type="title"/>
          </p:nvPr>
        </p:nvSpPr>
        <p:spPr>
          <a:xfrm>
            <a:off x="1080000" y="-909054"/>
            <a:ext cx="17933836" cy="871227"/>
          </a:xfrm>
          <a:prstGeom prst="rect">
            <a:avLst/>
          </a:prstGeom>
        </p:spPr>
        <p:txBody>
          <a:bodyPr/>
          <a:lstStyle/>
          <a:p>
            <a:r>
              <a:t>SOMMAIRE</a:t>
            </a:r>
          </a:p>
        </p:txBody>
      </p:sp>
      <p:sp>
        <p:nvSpPr>
          <p:cNvPr id="138" name="Espace réservé du texte 5"/>
          <p:cNvSpPr txBox="1">
            <a:spLocks noGrp="1"/>
          </p:cNvSpPr>
          <p:nvPr>
            <p:ph type="body" sz="quarter" idx="1"/>
          </p:nvPr>
        </p:nvSpPr>
        <p:spPr>
          <a:xfrm>
            <a:off x="1080000" y="316799"/>
            <a:ext cx="17933836" cy="1025115"/>
          </a:xfrm>
          <a:prstGeom prst="rect">
            <a:avLst/>
          </a:prstGeom>
        </p:spPr>
        <p:txBody>
          <a:bodyPr/>
          <a:lstStyle/>
          <a:p>
            <a:r>
              <a:t>CULTIVATED LAND</a:t>
            </a:r>
          </a:p>
        </p:txBody>
      </p:sp>
      <p:sp>
        <p:nvSpPr>
          <p:cNvPr id="139" name="Espace réservé du texte 10"/>
          <p:cNvSpPr>
            <a:spLocks noGrp="1"/>
          </p:cNvSpPr>
          <p:nvPr>
            <p:ph type="body" idx="21"/>
          </p:nvPr>
        </p:nvSpPr>
        <p:spPr>
          <a:xfrm>
            <a:off x="1080000" y="1223999"/>
            <a:ext cx="17933836" cy="7173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FIELD CROPS AND TEMPORARY MEADOWS</a:t>
            </a:r>
          </a:p>
        </p:txBody>
      </p:sp>
      <p:sp>
        <p:nvSpPr>
          <p:cNvPr id="140" name="Espace réservé du texte 30"/>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ECOSYSTEM OVERVIEW: DEFINITIONS AND KEY FIGURES</a:t>
            </a:r>
          </a:p>
        </p:txBody>
      </p:sp>
      <p:sp>
        <p:nvSpPr>
          <p:cNvPr id="141" name="Espace réservé du texte 57"/>
          <p:cNvSpPr>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STOCKS AND FORMS OF ORGANIC CARBON</a:t>
            </a:r>
          </a:p>
        </p:txBody>
      </p:sp>
      <p:sp>
        <p:nvSpPr>
          <p:cNvPr id="142" name="Espace réservé du texte 58"/>
          <p:cNvSpPr>
            <a:spLocks noGrp="1"/>
          </p:cNvSpPr>
          <p:nvPr>
            <p:ph type="body" idx="24"/>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ORGANIC CARBON DYNAMICS</a:t>
            </a:r>
          </a:p>
        </p:txBody>
      </p:sp>
      <p:sp>
        <p:nvSpPr>
          <p:cNvPr id="143" name="Espace réservé du texte 59"/>
          <p:cNvSpPr>
            <a:spLocks noGrp="1"/>
          </p:cNvSpPr>
          <p:nvPr>
            <p:ph type="body" idx="2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LEVERS FOR CARBON STORAGE</a:t>
            </a:r>
          </a:p>
        </p:txBody>
      </p:sp>
      <p:sp>
        <p:nvSpPr>
          <p:cNvPr id="144" name="Espace réservé du texte 68"/>
          <p:cNvSpPr>
            <a:spLocks noGrp="1"/>
          </p:cNvSpPr>
          <p:nvPr>
            <p:ph type="body" idx="26"/>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Conclusions</a:t>
            </a:r>
          </a:p>
        </p:txBody>
      </p:sp>
      <p:grpSp>
        <p:nvGrpSpPr>
          <p:cNvPr id="147" name="Rectangle : coins arrondis 35"/>
          <p:cNvGrpSpPr/>
          <p:nvPr/>
        </p:nvGrpSpPr>
        <p:grpSpPr>
          <a:xfrm>
            <a:off x="1152000" y="3455999"/>
            <a:ext cx="1128408" cy="1126801"/>
            <a:chOff x="0" y="0"/>
            <a:chExt cx="1128407" cy="1126800"/>
          </a:xfrm>
        </p:grpSpPr>
        <p:sp>
          <p:nvSpPr>
            <p:cNvPr id="145" name="Rectangle aux angles arrondis"/>
            <p:cNvSpPr/>
            <p:nvPr/>
          </p:nvSpPr>
          <p:spPr>
            <a:xfrm>
              <a:off x="0" y="0"/>
              <a:ext cx="1128408" cy="1126801"/>
            </a:xfrm>
            <a:prstGeom prst="roundRect">
              <a:avLst>
                <a:gd name="adj" fmla="val 16667"/>
              </a:avLst>
            </a:prstGeom>
            <a:solidFill>
              <a:srgbClr val="2B7758"/>
            </a:solidFill>
            <a:ln w="12700" cap="flat">
              <a:noFill/>
              <a:miter lim="400000"/>
            </a:ln>
            <a:effectLst/>
          </p:spPr>
          <p:txBody>
            <a:bodyPr wrap="square" lIns="45719" tIns="45719" rIns="45719" bIns="45719" numCol="1" anchor="ctr">
              <a:noAutofit/>
            </a:bodyPr>
            <a:lstStyle/>
            <a:p>
              <a:pPr algn="ctr" defTabSz="2438337">
                <a:defRPr sz="5400">
                  <a:solidFill>
                    <a:srgbClr val="FFFFFF"/>
                  </a:solidFill>
                </a:defRPr>
              </a:pPr>
              <a:endParaRPr/>
            </a:p>
          </p:txBody>
        </p:sp>
        <p:sp>
          <p:nvSpPr>
            <p:cNvPr id="146" name="1."/>
            <p:cNvSpPr txBox="1"/>
            <p:nvPr/>
          </p:nvSpPr>
          <p:spPr>
            <a:xfrm>
              <a:off x="55006" y="99849"/>
              <a:ext cx="1018396" cy="927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2438337">
                <a:defRPr sz="5400" b="1" cap="all">
                  <a:solidFill>
                    <a:srgbClr val="FFFFFF"/>
                  </a:solidFill>
                  <a:latin typeface="Barlow"/>
                  <a:ea typeface="Barlow"/>
                  <a:cs typeface="Barlow"/>
                  <a:sym typeface="Barlow"/>
                </a:defRPr>
              </a:lvl1pPr>
            </a:lstStyle>
            <a:p>
              <a:r>
                <a:t>1.</a:t>
              </a:r>
            </a:p>
          </p:txBody>
        </p:sp>
      </p:grpSp>
      <p:grpSp>
        <p:nvGrpSpPr>
          <p:cNvPr id="150" name="Rectangle : coins arrondis 103"/>
          <p:cNvGrpSpPr/>
          <p:nvPr/>
        </p:nvGrpSpPr>
        <p:grpSpPr>
          <a:xfrm>
            <a:off x="1152000" y="5111999"/>
            <a:ext cx="1128408" cy="1126802"/>
            <a:chOff x="0" y="0"/>
            <a:chExt cx="1128407" cy="1126800"/>
          </a:xfrm>
        </p:grpSpPr>
        <p:sp>
          <p:nvSpPr>
            <p:cNvPr id="148" name="Rectangle aux angles arrondis"/>
            <p:cNvSpPr/>
            <p:nvPr/>
          </p:nvSpPr>
          <p:spPr>
            <a:xfrm>
              <a:off x="0" y="0"/>
              <a:ext cx="1128408" cy="1126801"/>
            </a:xfrm>
            <a:prstGeom prst="roundRect">
              <a:avLst>
                <a:gd name="adj" fmla="val 16667"/>
              </a:avLst>
            </a:prstGeom>
            <a:solidFill>
              <a:srgbClr val="2B7758"/>
            </a:solidFill>
            <a:ln w="12700" cap="flat">
              <a:noFill/>
              <a:miter lim="400000"/>
            </a:ln>
            <a:effectLst/>
          </p:spPr>
          <p:txBody>
            <a:bodyPr wrap="square" lIns="45719" tIns="45719" rIns="45719" bIns="45719" numCol="1" anchor="ctr">
              <a:noAutofit/>
            </a:bodyPr>
            <a:lstStyle/>
            <a:p>
              <a:pPr algn="ctr" defTabSz="2438337">
                <a:defRPr sz="5400">
                  <a:solidFill>
                    <a:srgbClr val="FFFFFF"/>
                  </a:solidFill>
                </a:defRPr>
              </a:pPr>
              <a:endParaRPr/>
            </a:p>
          </p:txBody>
        </p:sp>
        <p:sp>
          <p:nvSpPr>
            <p:cNvPr id="149" name="2."/>
            <p:cNvSpPr txBox="1"/>
            <p:nvPr/>
          </p:nvSpPr>
          <p:spPr>
            <a:xfrm>
              <a:off x="55006" y="99849"/>
              <a:ext cx="1018396" cy="927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2438337">
                <a:defRPr sz="5400" b="1" cap="all">
                  <a:solidFill>
                    <a:srgbClr val="FFFFFF"/>
                  </a:solidFill>
                  <a:latin typeface="Barlow"/>
                  <a:ea typeface="Barlow"/>
                  <a:cs typeface="Barlow"/>
                  <a:sym typeface="Barlow"/>
                </a:defRPr>
              </a:lvl1pPr>
            </a:lstStyle>
            <a:p>
              <a:r>
                <a:t>2.</a:t>
              </a:r>
            </a:p>
          </p:txBody>
        </p:sp>
      </p:grpSp>
      <p:grpSp>
        <p:nvGrpSpPr>
          <p:cNvPr id="153" name="Rectangle : coins arrondis 105"/>
          <p:cNvGrpSpPr/>
          <p:nvPr/>
        </p:nvGrpSpPr>
        <p:grpSpPr>
          <a:xfrm>
            <a:off x="1152000" y="6768000"/>
            <a:ext cx="1128408" cy="1126801"/>
            <a:chOff x="0" y="0"/>
            <a:chExt cx="1128407" cy="1126800"/>
          </a:xfrm>
        </p:grpSpPr>
        <p:sp>
          <p:nvSpPr>
            <p:cNvPr id="151" name="Rectangle aux angles arrondis"/>
            <p:cNvSpPr/>
            <p:nvPr/>
          </p:nvSpPr>
          <p:spPr>
            <a:xfrm>
              <a:off x="0" y="0"/>
              <a:ext cx="1128408" cy="1126801"/>
            </a:xfrm>
            <a:prstGeom prst="roundRect">
              <a:avLst>
                <a:gd name="adj" fmla="val 16667"/>
              </a:avLst>
            </a:prstGeom>
            <a:solidFill>
              <a:srgbClr val="2B7758"/>
            </a:solidFill>
            <a:ln w="12700" cap="flat">
              <a:noFill/>
              <a:miter lim="400000"/>
            </a:ln>
            <a:effectLst/>
          </p:spPr>
          <p:txBody>
            <a:bodyPr wrap="square" lIns="45719" tIns="45719" rIns="45719" bIns="45719" numCol="1" anchor="ctr">
              <a:noAutofit/>
            </a:bodyPr>
            <a:lstStyle/>
            <a:p>
              <a:pPr algn="ctr" defTabSz="2438337">
                <a:defRPr sz="5400">
                  <a:solidFill>
                    <a:srgbClr val="FFFFFF"/>
                  </a:solidFill>
                </a:defRPr>
              </a:pPr>
              <a:endParaRPr/>
            </a:p>
          </p:txBody>
        </p:sp>
        <p:sp>
          <p:nvSpPr>
            <p:cNvPr id="152" name="3."/>
            <p:cNvSpPr txBox="1"/>
            <p:nvPr/>
          </p:nvSpPr>
          <p:spPr>
            <a:xfrm>
              <a:off x="55006" y="99849"/>
              <a:ext cx="1018396" cy="927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2438337">
                <a:defRPr sz="5400" b="1" cap="all">
                  <a:solidFill>
                    <a:srgbClr val="FFFFFF"/>
                  </a:solidFill>
                  <a:latin typeface="Barlow"/>
                  <a:ea typeface="Barlow"/>
                  <a:cs typeface="Barlow"/>
                  <a:sym typeface="Barlow"/>
                </a:defRPr>
              </a:lvl1pPr>
            </a:lstStyle>
            <a:p>
              <a:r>
                <a:t>3.</a:t>
              </a:r>
            </a:p>
          </p:txBody>
        </p:sp>
      </p:grpSp>
      <p:grpSp>
        <p:nvGrpSpPr>
          <p:cNvPr id="156" name="Rectangle : coins arrondis 107"/>
          <p:cNvGrpSpPr/>
          <p:nvPr/>
        </p:nvGrpSpPr>
        <p:grpSpPr>
          <a:xfrm>
            <a:off x="1152000" y="8423999"/>
            <a:ext cx="1128408" cy="1126801"/>
            <a:chOff x="0" y="0"/>
            <a:chExt cx="1128407" cy="1126800"/>
          </a:xfrm>
        </p:grpSpPr>
        <p:sp>
          <p:nvSpPr>
            <p:cNvPr id="154" name="Rectangle aux angles arrondis"/>
            <p:cNvSpPr/>
            <p:nvPr/>
          </p:nvSpPr>
          <p:spPr>
            <a:xfrm>
              <a:off x="0" y="0"/>
              <a:ext cx="1128408" cy="1126801"/>
            </a:xfrm>
            <a:prstGeom prst="roundRect">
              <a:avLst>
                <a:gd name="adj" fmla="val 16667"/>
              </a:avLst>
            </a:prstGeom>
            <a:solidFill>
              <a:srgbClr val="2B7758"/>
            </a:solidFill>
            <a:ln w="12700" cap="flat">
              <a:noFill/>
              <a:miter lim="400000"/>
            </a:ln>
            <a:effectLst/>
          </p:spPr>
          <p:txBody>
            <a:bodyPr wrap="square" lIns="45719" tIns="45719" rIns="45719" bIns="45719" numCol="1" anchor="ctr">
              <a:noAutofit/>
            </a:bodyPr>
            <a:lstStyle/>
            <a:p>
              <a:pPr algn="ctr" defTabSz="2438337">
                <a:defRPr sz="5400">
                  <a:solidFill>
                    <a:srgbClr val="FFFFFF"/>
                  </a:solidFill>
                </a:defRPr>
              </a:pPr>
              <a:endParaRPr/>
            </a:p>
          </p:txBody>
        </p:sp>
        <p:sp>
          <p:nvSpPr>
            <p:cNvPr id="155" name="4."/>
            <p:cNvSpPr txBox="1"/>
            <p:nvPr/>
          </p:nvSpPr>
          <p:spPr>
            <a:xfrm>
              <a:off x="55006" y="99849"/>
              <a:ext cx="1018396" cy="927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2438337">
                <a:defRPr sz="5400" b="1" cap="all">
                  <a:solidFill>
                    <a:srgbClr val="FFFFFF"/>
                  </a:solidFill>
                  <a:latin typeface="Barlow"/>
                  <a:ea typeface="Barlow"/>
                  <a:cs typeface="Barlow"/>
                  <a:sym typeface="Barlow"/>
                </a:defRPr>
              </a:lvl1pPr>
            </a:lstStyle>
            <a:p>
              <a:r>
                <a:t>4.</a:t>
              </a:r>
            </a:p>
          </p:txBody>
        </p:sp>
      </p:grpSp>
      <p:grpSp>
        <p:nvGrpSpPr>
          <p:cNvPr id="159" name="Rectangle : coins arrondis 109"/>
          <p:cNvGrpSpPr/>
          <p:nvPr/>
        </p:nvGrpSpPr>
        <p:grpSpPr>
          <a:xfrm>
            <a:off x="1152000" y="10080000"/>
            <a:ext cx="1128408" cy="1126801"/>
            <a:chOff x="0" y="0"/>
            <a:chExt cx="1128407" cy="1126800"/>
          </a:xfrm>
        </p:grpSpPr>
        <p:sp>
          <p:nvSpPr>
            <p:cNvPr id="157" name="Rectangle aux angles arrondis"/>
            <p:cNvSpPr/>
            <p:nvPr/>
          </p:nvSpPr>
          <p:spPr>
            <a:xfrm>
              <a:off x="0" y="0"/>
              <a:ext cx="1128408" cy="1126801"/>
            </a:xfrm>
            <a:prstGeom prst="roundRect">
              <a:avLst>
                <a:gd name="adj" fmla="val 16667"/>
              </a:avLst>
            </a:prstGeom>
            <a:solidFill>
              <a:srgbClr val="2B7758"/>
            </a:solidFill>
            <a:ln w="12700" cap="flat">
              <a:noFill/>
              <a:miter lim="400000"/>
            </a:ln>
            <a:effectLst/>
          </p:spPr>
          <p:txBody>
            <a:bodyPr wrap="square" lIns="45719" tIns="45719" rIns="45719" bIns="45719" numCol="1" anchor="ctr">
              <a:noAutofit/>
            </a:bodyPr>
            <a:lstStyle/>
            <a:p>
              <a:pPr algn="ctr" defTabSz="2438337">
                <a:defRPr sz="5400">
                  <a:solidFill>
                    <a:srgbClr val="FFFFFF"/>
                  </a:solidFill>
                </a:defRPr>
              </a:pPr>
              <a:endParaRPr/>
            </a:p>
          </p:txBody>
        </p:sp>
        <p:sp>
          <p:nvSpPr>
            <p:cNvPr id="158" name="5."/>
            <p:cNvSpPr txBox="1"/>
            <p:nvPr/>
          </p:nvSpPr>
          <p:spPr>
            <a:xfrm>
              <a:off x="55006" y="99849"/>
              <a:ext cx="1018396" cy="927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defTabSz="2438337">
                <a:defRPr sz="5400" b="1" cap="all">
                  <a:solidFill>
                    <a:srgbClr val="FFFFFF"/>
                  </a:solidFill>
                  <a:latin typeface="Barlow"/>
                  <a:ea typeface="Barlow"/>
                  <a:cs typeface="Barlow"/>
                  <a:sym typeface="Barlow"/>
                </a:defRPr>
              </a:lvl1pPr>
            </a:lstStyle>
            <a:p>
              <a:r>
                <a:t>5.</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
        <p:nvSpPr>
          <p:cNvPr id="466" name="Titre 1"/>
          <p:cNvSpPr txBox="1">
            <a:spLocks noGrp="1"/>
          </p:cNvSpPr>
          <p:nvPr>
            <p:ph type="title"/>
          </p:nvPr>
        </p:nvSpPr>
        <p:spPr>
          <a:xfrm>
            <a:off x="1905000" y="205649"/>
            <a:ext cx="21202650" cy="1625280"/>
          </a:xfrm>
          <a:prstGeom prst="rect">
            <a:avLst/>
          </a:prstGeom>
        </p:spPr>
        <p:txBody>
          <a:bodyPr/>
          <a:lstStyle>
            <a:lvl1pPr defTabSz="1737360">
              <a:defRPr sz="5225"/>
            </a:lvl1pPr>
          </a:lstStyle>
          <a:p>
            <a:r>
              <a:t>Synthesis of the Multi-Approach Assessment of the Biogeochemical Stability of Soil Organic Carbon (SOC)</a:t>
            </a:r>
          </a:p>
        </p:txBody>
      </p:sp>
      <p:sp>
        <p:nvSpPr>
          <p:cNvPr id="467" name="ZoneTexte 542"/>
          <p:cNvSpPr txBox="1"/>
          <p:nvPr/>
        </p:nvSpPr>
        <p:spPr>
          <a:xfrm>
            <a:off x="728029" y="7622161"/>
            <a:ext cx="5913697" cy="53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ctr">
              <a:defRPr sz="2800" b="1">
                <a:solidFill>
                  <a:srgbClr val="8D533E"/>
                </a:solidFill>
                <a:latin typeface="Barlow"/>
                <a:ea typeface="Barlow"/>
                <a:cs typeface="Barlow"/>
                <a:sym typeface="Barlow"/>
              </a:defRPr>
            </a:lvl1pPr>
          </a:lstStyle>
          <a:p>
            <a:r>
              <a:t>C3/C4 chronosequence</a:t>
            </a:r>
          </a:p>
        </p:txBody>
      </p:sp>
      <p:sp>
        <p:nvSpPr>
          <p:cNvPr id="468" name="ZoneTexte 554"/>
          <p:cNvSpPr txBox="1"/>
          <p:nvPr/>
        </p:nvSpPr>
        <p:spPr>
          <a:xfrm>
            <a:off x="8904712" y="7622161"/>
            <a:ext cx="6069843" cy="53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ctr">
              <a:defRPr sz="2800" b="1">
                <a:solidFill>
                  <a:srgbClr val="8D533E"/>
                </a:solidFill>
                <a:latin typeface="Barlow"/>
                <a:ea typeface="Barlow"/>
                <a:cs typeface="Barlow"/>
                <a:sym typeface="Barlow"/>
              </a:defRPr>
            </a:lvl1pPr>
          </a:lstStyle>
          <a:p>
            <a:r>
              <a:t>Long-term bare fallow</a:t>
            </a:r>
          </a:p>
        </p:txBody>
      </p:sp>
      <p:sp>
        <p:nvSpPr>
          <p:cNvPr id="469" name="ZoneTexte 582"/>
          <p:cNvSpPr txBox="1"/>
          <p:nvPr/>
        </p:nvSpPr>
        <p:spPr>
          <a:xfrm>
            <a:off x="16549465" y="7592290"/>
            <a:ext cx="7413568" cy="96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ctr">
              <a:defRPr sz="2800" b="1">
                <a:solidFill>
                  <a:srgbClr val="8D533E"/>
                </a:solidFill>
                <a:latin typeface="Barlow"/>
                <a:ea typeface="Barlow"/>
                <a:cs typeface="Barlow"/>
                <a:sym typeface="Barlow"/>
              </a:defRPr>
            </a:lvl1pPr>
          </a:lstStyle>
          <a:p>
            <a:r>
              <a:t>Simulations of SOC stock evolution in long-term agronomic trials</a:t>
            </a:r>
          </a:p>
        </p:txBody>
      </p:sp>
      <p:grpSp>
        <p:nvGrpSpPr>
          <p:cNvPr id="484" name="Groupe 630"/>
          <p:cNvGrpSpPr/>
          <p:nvPr/>
        </p:nvGrpSpPr>
        <p:grpSpPr>
          <a:xfrm>
            <a:off x="869946" y="2254231"/>
            <a:ext cx="6165881" cy="5252915"/>
            <a:chOff x="0" y="0"/>
            <a:chExt cx="6165879" cy="5252914"/>
          </a:xfrm>
        </p:grpSpPr>
        <p:pic>
          <p:nvPicPr>
            <p:cNvPr id="470" name="Graphique 629" descr="Graphique 629"/>
            <p:cNvPicPr>
              <a:picLocks noChangeAspect="1"/>
            </p:cNvPicPr>
            <p:nvPr/>
          </p:nvPicPr>
          <p:blipFill>
            <a:blip r:embed="rId2"/>
            <a:stretch>
              <a:fillRect/>
            </a:stretch>
          </p:blipFill>
          <p:spPr>
            <a:xfrm>
              <a:off x="58801" y="0"/>
              <a:ext cx="6107079" cy="5140767"/>
            </a:xfrm>
            <a:prstGeom prst="rect">
              <a:avLst/>
            </a:prstGeom>
            <a:ln w="12700" cap="flat">
              <a:noFill/>
              <a:miter lim="400000"/>
            </a:ln>
            <a:effectLst/>
          </p:spPr>
        </p:pic>
        <p:sp>
          <p:nvSpPr>
            <p:cNvPr id="471" name="ZoneTexte 586"/>
            <p:cNvSpPr/>
            <p:nvPr/>
          </p:nvSpPr>
          <p:spPr>
            <a:xfrm>
              <a:off x="1016630" y="673269"/>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p>
              <a:pPr defTabSz="731520">
                <a:lnSpc>
                  <a:spcPct val="80000"/>
                </a:lnSpc>
                <a:defRPr sz="1520">
                  <a:latin typeface="Times New Roman"/>
                  <a:ea typeface="Times New Roman"/>
                  <a:cs typeface="Times New Roman"/>
                  <a:sym typeface="Times New Roman"/>
                </a:defRPr>
              </a:pPr>
              <a:r>
                <a:t>δ</a:t>
              </a:r>
              <a:r>
                <a:rPr baseline="29500">
                  <a:latin typeface="Marianne"/>
                  <a:ea typeface="Marianne"/>
                  <a:cs typeface="Marianne"/>
                  <a:sym typeface="Marianne"/>
                </a:rPr>
                <a:t>13</a:t>
              </a:r>
              <a:r>
                <a:rPr>
                  <a:latin typeface="Marianne"/>
                  <a:ea typeface="Marianne"/>
                  <a:cs typeface="Marianne"/>
                  <a:sym typeface="Marianne"/>
                </a:rPr>
                <a:t>C</a:t>
              </a:r>
              <a:r>
                <a:rPr baseline="-29749">
                  <a:latin typeface="Marianne"/>
                  <a:ea typeface="Marianne"/>
                  <a:cs typeface="Marianne"/>
                  <a:sym typeface="Marianne"/>
                </a:rPr>
                <a:t>B</a:t>
              </a:r>
              <a:r>
                <a:rPr>
                  <a:latin typeface="Marianne"/>
                  <a:ea typeface="Marianne"/>
                  <a:cs typeface="Marianne"/>
                  <a:sym typeface="Marianne"/>
                </a:rPr>
                <a:t> = - 28 </a:t>
              </a:r>
              <a:r>
                <a:rPr>
                  <a:latin typeface="+mn-lt"/>
                  <a:ea typeface="+mn-ea"/>
                  <a:cs typeface="+mn-cs"/>
                  <a:sym typeface="Arial"/>
                </a:rPr>
                <a:t>‰</a:t>
              </a:r>
            </a:p>
          </p:txBody>
        </p:sp>
        <p:sp>
          <p:nvSpPr>
            <p:cNvPr id="472" name="ZoneTexte 587"/>
            <p:cNvSpPr/>
            <p:nvPr/>
          </p:nvSpPr>
          <p:spPr>
            <a:xfrm>
              <a:off x="3916400" y="673269"/>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p>
              <a:pPr defTabSz="731520">
                <a:lnSpc>
                  <a:spcPct val="80000"/>
                </a:lnSpc>
                <a:defRPr sz="1520">
                  <a:latin typeface="Times New Roman"/>
                  <a:ea typeface="Times New Roman"/>
                  <a:cs typeface="Times New Roman"/>
                  <a:sym typeface="Times New Roman"/>
                </a:defRPr>
              </a:pPr>
              <a:r>
                <a:t>δ</a:t>
              </a:r>
              <a:r>
                <a:rPr baseline="29500">
                  <a:latin typeface="Marianne"/>
                  <a:ea typeface="Marianne"/>
                  <a:cs typeface="Marianne"/>
                  <a:sym typeface="Marianne"/>
                </a:rPr>
                <a:t>13</a:t>
              </a:r>
              <a:r>
                <a:rPr>
                  <a:latin typeface="Marianne"/>
                  <a:ea typeface="Marianne"/>
                  <a:cs typeface="Marianne"/>
                  <a:sym typeface="Marianne"/>
                </a:rPr>
                <a:t>C</a:t>
              </a:r>
              <a:r>
                <a:rPr baseline="-29749">
                  <a:latin typeface="Marianne"/>
                  <a:ea typeface="Marianne"/>
                  <a:cs typeface="Marianne"/>
                  <a:sym typeface="Marianne"/>
                </a:rPr>
                <a:t>M</a:t>
              </a:r>
              <a:r>
                <a:rPr>
                  <a:latin typeface="Marianne"/>
                  <a:ea typeface="Marianne"/>
                  <a:cs typeface="Marianne"/>
                  <a:sym typeface="Marianne"/>
                </a:rPr>
                <a:t> = - 12 </a:t>
              </a:r>
              <a:r>
                <a:rPr>
                  <a:latin typeface="+mn-lt"/>
                  <a:ea typeface="+mn-ea"/>
                  <a:cs typeface="+mn-cs"/>
                  <a:sym typeface="Arial"/>
                </a:rPr>
                <a:t>‰</a:t>
              </a:r>
            </a:p>
          </p:txBody>
        </p:sp>
        <p:sp>
          <p:nvSpPr>
            <p:cNvPr id="473" name="ZoneTexte 588"/>
            <p:cNvSpPr/>
            <p:nvPr/>
          </p:nvSpPr>
          <p:spPr>
            <a:xfrm>
              <a:off x="1116793" y="157761"/>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b="1"/>
              </a:lvl1pPr>
            </a:lstStyle>
            <a:p>
              <a:r>
                <a:t>C3</a:t>
              </a:r>
            </a:p>
          </p:txBody>
        </p:sp>
        <p:sp>
          <p:nvSpPr>
            <p:cNvPr id="474" name="ZoneTexte 589"/>
            <p:cNvSpPr/>
            <p:nvPr/>
          </p:nvSpPr>
          <p:spPr>
            <a:xfrm>
              <a:off x="3806218" y="157761"/>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b="1"/>
              </a:lvl1pPr>
            </a:lstStyle>
            <a:p>
              <a:r>
                <a:t>C4</a:t>
              </a:r>
            </a:p>
          </p:txBody>
        </p:sp>
        <p:sp>
          <p:nvSpPr>
            <p:cNvPr id="475" name="ZoneTexte 590"/>
            <p:cNvSpPr/>
            <p:nvPr/>
          </p:nvSpPr>
          <p:spPr>
            <a:xfrm>
              <a:off x="1634563" y="1907625"/>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b="1"/>
              </a:lvl1pPr>
            </a:lstStyle>
            <a:p>
              <a:r>
                <a:t>Wheat</a:t>
              </a:r>
            </a:p>
          </p:txBody>
        </p:sp>
        <p:sp>
          <p:nvSpPr>
            <p:cNvPr id="476" name="ZoneTexte 591"/>
            <p:cNvSpPr/>
            <p:nvPr/>
          </p:nvSpPr>
          <p:spPr>
            <a:xfrm>
              <a:off x="3955565" y="1907625"/>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b="1"/>
              </a:lvl1pPr>
            </a:lstStyle>
            <a:p>
              <a:r>
                <a:t>Maize</a:t>
              </a:r>
            </a:p>
          </p:txBody>
        </p:sp>
        <p:sp>
          <p:nvSpPr>
            <p:cNvPr id="477" name="ZoneTexte 592"/>
            <p:cNvSpPr/>
            <p:nvPr/>
          </p:nvSpPr>
          <p:spPr>
            <a:xfrm rot="16200000">
              <a:off x="181292" y="4348171"/>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i="1"/>
              </a:lvl1pPr>
            </a:lstStyle>
            <a:p>
              <a:r>
                <a:t>Soil carbon</a:t>
              </a:r>
            </a:p>
          </p:txBody>
        </p:sp>
        <p:sp>
          <p:nvSpPr>
            <p:cNvPr id="478" name="ZoneTexte 593"/>
            <p:cNvSpPr/>
            <p:nvPr/>
          </p:nvSpPr>
          <p:spPr>
            <a:xfrm>
              <a:off x="3068574" y="4890329"/>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905255">
                <a:lnSpc>
                  <a:spcPct val="80000"/>
                </a:lnSpc>
                <a:defRPr sz="1881"/>
              </a:lvl1pPr>
            </a:lstStyle>
            <a:p>
              <a:r>
                <a:t>0</a:t>
              </a:r>
            </a:p>
          </p:txBody>
        </p:sp>
        <p:sp>
          <p:nvSpPr>
            <p:cNvPr id="479" name="ZoneTexte 594"/>
            <p:cNvSpPr/>
            <p:nvPr/>
          </p:nvSpPr>
          <p:spPr>
            <a:xfrm>
              <a:off x="5315395" y="4877772"/>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i="1"/>
              </a:lvl1pPr>
            </a:lstStyle>
            <a:p>
              <a:r>
                <a:t>Time</a:t>
              </a:r>
            </a:p>
          </p:txBody>
        </p:sp>
        <p:sp>
          <p:nvSpPr>
            <p:cNvPr id="480" name="ZoneTexte 595"/>
            <p:cNvSpPr/>
            <p:nvPr/>
          </p:nvSpPr>
          <p:spPr>
            <a:xfrm>
              <a:off x="5399913" y="4209163"/>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p>
              <a:pPr defTabSz="731520">
                <a:lnSpc>
                  <a:spcPct val="80000"/>
                </a:lnSpc>
                <a:defRPr sz="1520"/>
              </a:pPr>
              <a:r>
                <a:t>C</a:t>
              </a:r>
              <a:r>
                <a:rPr baseline="-29749"/>
                <a:t>B</a:t>
              </a:r>
            </a:p>
          </p:txBody>
        </p:sp>
        <p:sp>
          <p:nvSpPr>
            <p:cNvPr id="481" name="ZoneTexte 596"/>
            <p:cNvSpPr/>
            <p:nvPr/>
          </p:nvSpPr>
          <p:spPr>
            <a:xfrm>
              <a:off x="5399911" y="3180326"/>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p>
              <a:pPr defTabSz="731520">
                <a:lnSpc>
                  <a:spcPct val="80000"/>
                </a:lnSpc>
                <a:defRPr sz="1520"/>
              </a:pPr>
              <a:r>
                <a:t>C</a:t>
              </a:r>
              <a:r>
                <a:rPr baseline="-29749"/>
                <a:t>M</a:t>
              </a:r>
            </a:p>
          </p:txBody>
        </p:sp>
        <p:sp>
          <p:nvSpPr>
            <p:cNvPr id="482" name="ZoneTexte 597"/>
            <p:cNvSpPr/>
            <p:nvPr/>
          </p:nvSpPr>
          <p:spPr>
            <a:xfrm>
              <a:off x="2987221" y="3595379"/>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p>
              <a:pPr defTabSz="731520">
                <a:lnSpc>
                  <a:spcPct val="80000"/>
                </a:lnSpc>
                <a:defRPr sz="1520">
                  <a:solidFill>
                    <a:srgbClr val="FFFFFF"/>
                  </a:solidFill>
                  <a:latin typeface="Times New Roman"/>
                  <a:ea typeface="Times New Roman"/>
                  <a:cs typeface="Times New Roman"/>
                  <a:sym typeface="Times New Roman"/>
                </a:defRPr>
              </a:pPr>
              <a:r>
                <a:t>δ</a:t>
              </a:r>
              <a:r>
                <a:rPr baseline="29500">
                  <a:latin typeface="Marianne"/>
                  <a:ea typeface="Marianne"/>
                  <a:cs typeface="Marianne"/>
                  <a:sym typeface="Marianne"/>
                </a:rPr>
                <a:t>13</a:t>
              </a:r>
              <a:r>
                <a:rPr>
                  <a:latin typeface="Marianne"/>
                  <a:ea typeface="Marianne"/>
                  <a:cs typeface="Marianne"/>
                  <a:sym typeface="Marianne"/>
                </a:rPr>
                <a:t>C</a:t>
              </a:r>
              <a:r>
                <a:rPr baseline="-29749">
                  <a:latin typeface="Marianne"/>
                  <a:ea typeface="Marianne"/>
                  <a:cs typeface="Marianne"/>
                  <a:sym typeface="Marianne"/>
                </a:rPr>
                <a:t>O</a:t>
              </a:r>
            </a:p>
          </p:txBody>
        </p:sp>
        <p:sp>
          <p:nvSpPr>
            <p:cNvPr id="483" name="ZoneTexte 599"/>
            <p:cNvSpPr/>
            <p:nvPr/>
          </p:nvSpPr>
          <p:spPr>
            <a:xfrm>
              <a:off x="5085361" y="4890329"/>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905255">
                <a:lnSpc>
                  <a:spcPct val="80000"/>
                </a:lnSpc>
                <a:defRPr sz="1881"/>
              </a:lvl1pPr>
            </a:lstStyle>
            <a:p>
              <a:r>
                <a:t>t</a:t>
              </a:r>
            </a:p>
          </p:txBody>
        </p:sp>
      </p:grpSp>
      <p:grpSp>
        <p:nvGrpSpPr>
          <p:cNvPr id="495" name="Groupe 634"/>
          <p:cNvGrpSpPr/>
          <p:nvPr/>
        </p:nvGrpSpPr>
        <p:grpSpPr>
          <a:xfrm>
            <a:off x="9021626" y="2254231"/>
            <a:ext cx="6165880" cy="5252915"/>
            <a:chOff x="0" y="0"/>
            <a:chExt cx="6165878" cy="5252914"/>
          </a:xfrm>
        </p:grpSpPr>
        <p:pic>
          <p:nvPicPr>
            <p:cNvPr id="485" name="Graphique 633" descr="Graphique 633"/>
            <p:cNvPicPr>
              <a:picLocks noChangeAspect="1"/>
            </p:cNvPicPr>
            <p:nvPr/>
          </p:nvPicPr>
          <p:blipFill>
            <a:blip r:embed="rId3"/>
            <a:stretch>
              <a:fillRect/>
            </a:stretch>
          </p:blipFill>
          <p:spPr>
            <a:xfrm>
              <a:off x="58802" y="0"/>
              <a:ext cx="6107077" cy="5140767"/>
            </a:xfrm>
            <a:prstGeom prst="rect">
              <a:avLst/>
            </a:prstGeom>
            <a:ln w="12700" cap="flat">
              <a:noFill/>
              <a:miter lim="400000"/>
            </a:ln>
            <a:effectLst/>
          </p:spPr>
        </p:pic>
        <p:sp>
          <p:nvSpPr>
            <p:cNvPr id="486" name="ZoneTexte 602"/>
            <p:cNvSpPr/>
            <p:nvPr/>
          </p:nvSpPr>
          <p:spPr>
            <a:xfrm>
              <a:off x="1016630" y="673269"/>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p>
              <a:pPr defTabSz="731520">
                <a:lnSpc>
                  <a:spcPct val="80000"/>
                </a:lnSpc>
                <a:defRPr sz="1520">
                  <a:latin typeface="Times New Roman"/>
                  <a:ea typeface="Times New Roman"/>
                  <a:cs typeface="Times New Roman"/>
                  <a:sym typeface="Times New Roman"/>
                </a:defRPr>
              </a:pPr>
              <a:r>
                <a:t>δ</a:t>
              </a:r>
              <a:r>
                <a:rPr baseline="29500">
                  <a:latin typeface="Marianne"/>
                  <a:ea typeface="Marianne"/>
                  <a:cs typeface="Marianne"/>
                  <a:sym typeface="Marianne"/>
                </a:rPr>
                <a:t>13</a:t>
              </a:r>
              <a:r>
                <a:rPr>
                  <a:latin typeface="Marianne"/>
                  <a:ea typeface="Marianne"/>
                  <a:cs typeface="Marianne"/>
                  <a:sym typeface="Marianne"/>
                </a:rPr>
                <a:t>C</a:t>
              </a:r>
              <a:r>
                <a:rPr baseline="-29749">
                  <a:latin typeface="Marianne"/>
                  <a:ea typeface="Marianne"/>
                  <a:cs typeface="Marianne"/>
                  <a:sym typeface="Marianne"/>
                </a:rPr>
                <a:t>B</a:t>
              </a:r>
              <a:r>
                <a:rPr>
                  <a:latin typeface="Marianne"/>
                  <a:ea typeface="Marianne"/>
                  <a:cs typeface="Marianne"/>
                  <a:sym typeface="Marianne"/>
                </a:rPr>
                <a:t> = - 28 </a:t>
              </a:r>
              <a:r>
                <a:rPr>
                  <a:latin typeface="+mn-lt"/>
                  <a:ea typeface="+mn-ea"/>
                  <a:cs typeface="+mn-cs"/>
                  <a:sym typeface="Arial"/>
                </a:rPr>
                <a:t>‰</a:t>
              </a:r>
            </a:p>
          </p:txBody>
        </p:sp>
        <p:sp>
          <p:nvSpPr>
            <p:cNvPr id="487" name="ZoneTexte 603"/>
            <p:cNvSpPr/>
            <p:nvPr/>
          </p:nvSpPr>
          <p:spPr>
            <a:xfrm>
              <a:off x="1116793" y="157761"/>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b="1"/>
              </a:lvl1pPr>
            </a:lstStyle>
            <a:p>
              <a:r>
                <a:t>C3</a:t>
              </a:r>
            </a:p>
          </p:txBody>
        </p:sp>
        <p:sp>
          <p:nvSpPr>
            <p:cNvPr id="488" name="ZoneTexte 604"/>
            <p:cNvSpPr/>
            <p:nvPr/>
          </p:nvSpPr>
          <p:spPr>
            <a:xfrm>
              <a:off x="1634563" y="1907625"/>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b="1"/>
              </a:lvl1pPr>
            </a:lstStyle>
            <a:p>
              <a:r>
                <a:t>Wheat</a:t>
              </a:r>
            </a:p>
          </p:txBody>
        </p:sp>
        <p:sp>
          <p:nvSpPr>
            <p:cNvPr id="489" name="ZoneTexte 605"/>
            <p:cNvSpPr/>
            <p:nvPr/>
          </p:nvSpPr>
          <p:spPr>
            <a:xfrm rot="16200000">
              <a:off x="181292" y="4348171"/>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i="1"/>
              </a:lvl1pPr>
            </a:lstStyle>
            <a:p>
              <a:r>
                <a:t>Soil carbon</a:t>
              </a:r>
            </a:p>
          </p:txBody>
        </p:sp>
        <p:sp>
          <p:nvSpPr>
            <p:cNvPr id="490" name="ZoneTexte 606"/>
            <p:cNvSpPr/>
            <p:nvPr/>
          </p:nvSpPr>
          <p:spPr>
            <a:xfrm>
              <a:off x="5315395" y="4877772"/>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i="1"/>
              </a:lvl1pPr>
            </a:lstStyle>
            <a:p>
              <a:r>
                <a:t>Time</a:t>
              </a:r>
            </a:p>
          </p:txBody>
        </p:sp>
        <p:sp>
          <p:nvSpPr>
            <p:cNvPr id="491" name="ZoneTexte 607"/>
            <p:cNvSpPr/>
            <p:nvPr/>
          </p:nvSpPr>
          <p:spPr>
            <a:xfrm>
              <a:off x="5399913" y="4209163"/>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p>
              <a:pPr defTabSz="731520">
                <a:lnSpc>
                  <a:spcPct val="80000"/>
                </a:lnSpc>
                <a:defRPr sz="1520"/>
              </a:pPr>
              <a:r>
                <a:t>C</a:t>
              </a:r>
              <a:r>
                <a:rPr baseline="-29749"/>
                <a:t>B</a:t>
              </a:r>
            </a:p>
          </p:txBody>
        </p:sp>
        <p:sp>
          <p:nvSpPr>
            <p:cNvPr id="492" name="ZoneTexte 608"/>
            <p:cNvSpPr/>
            <p:nvPr/>
          </p:nvSpPr>
          <p:spPr>
            <a:xfrm>
              <a:off x="2987221" y="3595379"/>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p>
              <a:pPr defTabSz="731520">
                <a:lnSpc>
                  <a:spcPct val="80000"/>
                </a:lnSpc>
                <a:defRPr sz="1520">
                  <a:solidFill>
                    <a:srgbClr val="FFFFFF"/>
                  </a:solidFill>
                  <a:latin typeface="Times New Roman"/>
                  <a:ea typeface="Times New Roman"/>
                  <a:cs typeface="Times New Roman"/>
                  <a:sym typeface="Times New Roman"/>
                </a:defRPr>
              </a:pPr>
              <a:r>
                <a:t>δ</a:t>
              </a:r>
              <a:r>
                <a:rPr baseline="29500">
                  <a:latin typeface="Marianne"/>
                  <a:ea typeface="Marianne"/>
                  <a:cs typeface="Marianne"/>
                  <a:sym typeface="Marianne"/>
                </a:rPr>
                <a:t>13</a:t>
              </a:r>
              <a:r>
                <a:rPr>
                  <a:latin typeface="Marianne"/>
                  <a:ea typeface="Marianne"/>
                  <a:cs typeface="Marianne"/>
                  <a:sym typeface="Marianne"/>
                </a:rPr>
                <a:t>C</a:t>
              </a:r>
              <a:r>
                <a:rPr baseline="-29749">
                  <a:latin typeface="Marianne"/>
                  <a:ea typeface="Marianne"/>
                  <a:cs typeface="Marianne"/>
                  <a:sym typeface="Marianne"/>
                </a:rPr>
                <a:t>O</a:t>
              </a:r>
            </a:p>
          </p:txBody>
        </p:sp>
        <p:sp>
          <p:nvSpPr>
            <p:cNvPr id="493" name="ZoneTexte 610"/>
            <p:cNvSpPr/>
            <p:nvPr/>
          </p:nvSpPr>
          <p:spPr>
            <a:xfrm>
              <a:off x="3068574" y="4890329"/>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905255">
                <a:lnSpc>
                  <a:spcPct val="80000"/>
                </a:lnSpc>
                <a:defRPr sz="1881"/>
              </a:lvl1pPr>
            </a:lstStyle>
            <a:p>
              <a:r>
                <a:t>0</a:t>
              </a:r>
            </a:p>
          </p:txBody>
        </p:sp>
        <p:sp>
          <p:nvSpPr>
            <p:cNvPr id="494" name="ZoneTexte 611"/>
            <p:cNvSpPr/>
            <p:nvPr/>
          </p:nvSpPr>
          <p:spPr>
            <a:xfrm>
              <a:off x="5085361" y="4890329"/>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905255">
                <a:lnSpc>
                  <a:spcPct val="80000"/>
                </a:lnSpc>
                <a:defRPr sz="1881"/>
              </a:lvl1pPr>
            </a:lstStyle>
            <a:p>
              <a:r>
                <a:t>t</a:t>
              </a:r>
            </a:p>
          </p:txBody>
        </p:sp>
      </p:grpSp>
      <p:grpSp>
        <p:nvGrpSpPr>
          <p:cNvPr id="508" name="Groupe 625"/>
          <p:cNvGrpSpPr/>
          <p:nvPr/>
        </p:nvGrpSpPr>
        <p:grpSpPr>
          <a:xfrm>
            <a:off x="17173308" y="2254232"/>
            <a:ext cx="6165881" cy="5252914"/>
            <a:chOff x="0" y="0"/>
            <a:chExt cx="6165880" cy="5252913"/>
          </a:xfrm>
        </p:grpSpPr>
        <p:pic>
          <p:nvPicPr>
            <p:cNvPr id="496" name="Graphique 613" descr="Graphique 613"/>
            <p:cNvPicPr>
              <a:picLocks noChangeAspect="1"/>
            </p:cNvPicPr>
            <p:nvPr/>
          </p:nvPicPr>
          <p:blipFill>
            <a:blip r:embed="rId4"/>
            <a:stretch>
              <a:fillRect/>
            </a:stretch>
          </p:blipFill>
          <p:spPr>
            <a:xfrm>
              <a:off x="58802" y="0"/>
              <a:ext cx="6107079" cy="5140768"/>
            </a:xfrm>
            <a:prstGeom prst="rect">
              <a:avLst/>
            </a:prstGeom>
            <a:ln w="12700" cap="flat">
              <a:noFill/>
              <a:miter lim="400000"/>
            </a:ln>
            <a:effectLst/>
          </p:spPr>
        </p:pic>
        <p:sp>
          <p:nvSpPr>
            <p:cNvPr id="497" name="ZoneTexte 614"/>
            <p:cNvSpPr/>
            <p:nvPr/>
          </p:nvSpPr>
          <p:spPr>
            <a:xfrm>
              <a:off x="1016630" y="673269"/>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p>
              <a:pPr defTabSz="731520">
                <a:lnSpc>
                  <a:spcPct val="80000"/>
                </a:lnSpc>
                <a:defRPr sz="1520">
                  <a:latin typeface="Times New Roman"/>
                  <a:ea typeface="Times New Roman"/>
                  <a:cs typeface="Times New Roman"/>
                  <a:sym typeface="Times New Roman"/>
                </a:defRPr>
              </a:pPr>
              <a:r>
                <a:t>δ</a:t>
              </a:r>
              <a:r>
                <a:rPr baseline="29500">
                  <a:latin typeface="Marianne"/>
                  <a:ea typeface="Marianne"/>
                  <a:cs typeface="Marianne"/>
                  <a:sym typeface="Marianne"/>
                </a:rPr>
                <a:t>13</a:t>
              </a:r>
              <a:r>
                <a:rPr>
                  <a:latin typeface="Marianne"/>
                  <a:ea typeface="Marianne"/>
                  <a:cs typeface="Marianne"/>
                  <a:sym typeface="Marianne"/>
                </a:rPr>
                <a:t>C</a:t>
              </a:r>
              <a:r>
                <a:rPr baseline="-29749">
                  <a:latin typeface="Marianne"/>
                  <a:ea typeface="Marianne"/>
                  <a:cs typeface="Marianne"/>
                  <a:sym typeface="Marianne"/>
                </a:rPr>
                <a:t>B</a:t>
              </a:r>
              <a:r>
                <a:rPr>
                  <a:latin typeface="Marianne"/>
                  <a:ea typeface="Marianne"/>
                  <a:cs typeface="Marianne"/>
                  <a:sym typeface="Marianne"/>
                </a:rPr>
                <a:t> = - 28 </a:t>
              </a:r>
              <a:r>
                <a:rPr>
                  <a:latin typeface="+mn-lt"/>
                  <a:ea typeface="+mn-ea"/>
                  <a:cs typeface="+mn-cs"/>
                  <a:sym typeface="Arial"/>
                </a:rPr>
                <a:t>‰</a:t>
              </a:r>
            </a:p>
          </p:txBody>
        </p:sp>
        <p:sp>
          <p:nvSpPr>
            <p:cNvPr id="498" name="ZoneTexte 615"/>
            <p:cNvSpPr/>
            <p:nvPr/>
          </p:nvSpPr>
          <p:spPr>
            <a:xfrm>
              <a:off x="3652044" y="673269"/>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p>
              <a:pPr defTabSz="731520">
                <a:lnSpc>
                  <a:spcPct val="80000"/>
                </a:lnSpc>
                <a:defRPr sz="1520">
                  <a:latin typeface="Times New Roman"/>
                  <a:ea typeface="Times New Roman"/>
                  <a:cs typeface="Times New Roman"/>
                  <a:sym typeface="Times New Roman"/>
                </a:defRPr>
              </a:pPr>
              <a:r>
                <a:t>δ</a:t>
              </a:r>
              <a:r>
                <a:rPr baseline="29500">
                  <a:latin typeface="Marianne"/>
                  <a:ea typeface="Marianne"/>
                  <a:cs typeface="Marianne"/>
                  <a:sym typeface="Marianne"/>
                </a:rPr>
                <a:t>13</a:t>
              </a:r>
              <a:r>
                <a:rPr>
                  <a:latin typeface="Marianne"/>
                  <a:ea typeface="Marianne"/>
                  <a:cs typeface="Marianne"/>
                  <a:sym typeface="Marianne"/>
                </a:rPr>
                <a:t>C</a:t>
              </a:r>
              <a:r>
                <a:rPr baseline="-29749">
                  <a:latin typeface="Marianne"/>
                  <a:ea typeface="Marianne"/>
                  <a:cs typeface="Marianne"/>
                  <a:sym typeface="Marianne"/>
                </a:rPr>
                <a:t>B</a:t>
              </a:r>
              <a:r>
                <a:rPr>
                  <a:latin typeface="Marianne"/>
                  <a:ea typeface="Marianne"/>
                  <a:cs typeface="Marianne"/>
                  <a:sym typeface="Marianne"/>
                </a:rPr>
                <a:t> = - 28 </a:t>
              </a:r>
              <a:r>
                <a:rPr>
                  <a:latin typeface="+mn-lt"/>
                  <a:ea typeface="+mn-ea"/>
                  <a:cs typeface="+mn-cs"/>
                  <a:sym typeface="Arial"/>
                </a:rPr>
                <a:t>‰</a:t>
              </a:r>
            </a:p>
          </p:txBody>
        </p:sp>
        <p:sp>
          <p:nvSpPr>
            <p:cNvPr id="499" name="ZoneTexte 616"/>
            <p:cNvSpPr/>
            <p:nvPr/>
          </p:nvSpPr>
          <p:spPr>
            <a:xfrm>
              <a:off x="1116793" y="157760"/>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b="1"/>
              </a:lvl1pPr>
            </a:lstStyle>
            <a:p>
              <a:r>
                <a:t>C3</a:t>
              </a:r>
            </a:p>
          </p:txBody>
        </p:sp>
        <p:sp>
          <p:nvSpPr>
            <p:cNvPr id="500" name="ZoneTexte 617"/>
            <p:cNvSpPr/>
            <p:nvPr/>
          </p:nvSpPr>
          <p:spPr>
            <a:xfrm>
              <a:off x="3712413" y="157760"/>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b="1"/>
              </a:lvl1pPr>
            </a:lstStyle>
            <a:p>
              <a:r>
                <a:t>C3</a:t>
              </a:r>
            </a:p>
          </p:txBody>
        </p:sp>
        <p:sp>
          <p:nvSpPr>
            <p:cNvPr id="501" name="ZoneTexte 618"/>
            <p:cNvSpPr/>
            <p:nvPr/>
          </p:nvSpPr>
          <p:spPr>
            <a:xfrm>
              <a:off x="1634562" y="1907625"/>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b="1"/>
              </a:lvl1pPr>
            </a:lstStyle>
            <a:p>
              <a:r>
                <a:t>Wheat</a:t>
              </a:r>
            </a:p>
          </p:txBody>
        </p:sp>
        <p:sp>
          <p:nvSpPr>
            <p:cNvPr id="502" name="ZoneTexte 619"/>
            <p:cNvSpPr/>
            <p:nvPr/>
          </p:nvSpPr>
          <p:spPr>
            <a:xfrm>
              <a:off x="3955565" y="1907625"/>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b="1"/>
              </a:lvl1pPr>
            </a:lstStyle>
            <a:p>
              <a:r>
                <a:t>Wheat</a:t>
              </a:r>
            </a:p>
          </p:txBody>
        </p:sp>
        <p:sp>
          <p:nvSpPr>
            <p:cNvPr id="503" name="ZoneTexte 620"/>
            <p:cNvSpPr/>
            <p:nvPr/>
          </p:nvSpPr>
          <p:spPr>
            <a:xfrm rot="16200000">
              <a:off x="181292" y="4348171"/>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i="1"/>
              </a:lvl1pPr>
            </a:lstStyle>
            <a:p>
              <a:r>
                <a:t>Soil carbon</a:t>
              </a:r>
            </a:p>
          </p:txBody>
        </p:sp>
        <p:sp>
          <p:nvSpPr>
            <p:cNvPr id="504" name="ZoneTexte 621"/>
            <p:cNvSpPr/>
            <p:nvPr/>
          </p:nvSpPr>
          <p:spPr>
            <a:xfrm>
              <a:off x="5315395" y="4877772"/>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813816">
                <a:lnSpc>
                  <a:spcPct val="80000"/>
                </a:lnSpc>
                <a:defRPr sz="1869" i="1"/>
              </a:lvl1pPr>
            </a:lstStyle>
            <a:p>
              <a:r>
                <a:t>Time</a:t>
              </a:r>
            </a:p>
          </p:txBody>
        </p:sp>
        <p:sp>
          <p:nvSpPr>
            <p:cNvPr id="505" name="ZoneTexte 622"/>
            <p:cNvSpPr/>
            <p:nvPr/>
          </p:nvSpPr>
          <p:spPr>
            <a:xfrm>
              <a:off x="2987222" y="3595378"/>
              <a:ext cx="1" cy="362587"/>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p>
              <a:pPr defTabSz="731520">
                <a:lnSpc>
                  <a:spcPct val="80000"/>
                </a:lnSpc>
                <a:defRPr sz="1520">
                  <a:solidFill>
                    <a:srgbClr val="FFFFFF"/>
                  </a:solidFill>
                  <a:latin typeface="Times New Roman"/>
                  <a:ea typeface="Times New Roman"/>
                  <a:cs typeface="Times New Roman"/>
                  <a:sym typeface="Times New Roman"/>
                </a:defRPr>
              </a:pPr>
              <a:r>
                <a:t>δ</a:t>
              </a:r>
              <a:r>
                <a:rPr baseline="29500">
                  <a:latin typeface="Marianne"/>
                  <a:ea typeface="Marianne"/>
                  <a:cs typeface="Marianne"/>
                  <a:sym typeface="Marianne"/>
                </a:rPr>
                <a:t>13</a:t>
              </a:r>
              <a:r>
                <a:rPr>
                  <a:latin typeface="Marianne"/>
                  <a:ea typeface="Marianne"/>
                  <a:cs typeface="Marianne"/>
                  <a:sym typeface="Marianne"/>
                </a:rPr>
                <a:t>C</a:t>
              </a:r>
              <a:r>
                <a:rPr baseline="-29749">
                  <a:latin typeface="Marianne"/>
                  <a:ea typeface="Marianne"/>
                  <a:cs typeface="Marianne"/>
                  <a:sym typeface="Marianne"/>
                </a:rPr>
                <a:t>O</a:t>
              </a:r>
            </a:p>
          </p:txBody>
        </p:sp>
        <p:sp>
          <p:nvSpPr>
            <p:cNvPr id="506" name="ZoneTexte 623"/>
            <p:cNvSpPr/>
            <p:nvPr/>
          </p:nvSpPr>
          <p:spPr>
            <a:xfrm>
              <a:off x="3068574" y="4890328"/>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905255">
                <a:lnSpc>
                  <a:spcPct val="80000"/>
                </a:lnSpc>
                <a:defRPr sz="1881"/>
              </a:lvl1pPr>
            </a:lstStyle>
            <a:p>
              <a:r>
                <a:t>0</a:t>
              </a:r>
            </a:p>
          </p:txBody>
        </p:sp>
        <p:sp>
          <p:nvSpPr>
            <p:cNvPr id="507" name="ZoneTexte 624"/>
            <p:cNvSpPr/>
            <p:nvPr/>
          </p:nvSpPr>
          <p:spPr>
            <a:xfrm>
              <a:off x="5085361" y="4890328"/>
              <a:ext cx="1" cy="362586"/>
            </a:xfrm>
            <a:custGeom>
              <a:avLst/>
              <a:gdLst/>
              <a:ahLst/>
              <a:cxnLst>
                <a:cxn ang="0">
                  <a:pos x="wd2" y="hd2"/>
                </a:cxn>
                <a:cxn ang="5400000">
                  <a:pos x="wd2" y="hd2"/>
                </a:cxn>
                <a:cxn ang="10800000">
                  <a:pos x="wd2" y="hd2"/>
                </a:cxn>
                <a:cxn ang="16200000">
                  <a:pos x="wd2" y="hd2"/>
                </a:cxn>
              </a:cxnLst>
              <a:rect l="0" t="0" r="r" b="b"/>
              <a:pathLst>
                <a:path h="21600" extrusionOk="0">
                  <a:moveTo>
                    <a:pt x="0" y="0"/>
                  </a:moveTo>
                  <a:lnTo>
                    <a:pt x="0" y="0"/>
                  </a:lnTo>
                  <a:lnTo>
                    <a:pt x="0" y="21600"/>
                  </a:lnTo>
                  <a:lnTo>
                    <a:pt x="0" y="2160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normAutofit/>
            </a:bodyPr>
            <a:lstStyle>
              <a:lvl1pPr defTabSz="905255">
                <a:lnSpc>
                  <a:spcPct val="80000"/>
                </a:lnSpc>
                <a:defRPr sz="1881"/>
              </a:lvl1pPr>
            </a:lstStyle>
            <a:p>
              <a:r>
                <a:t>t</a:t>
              </a:r>
            </a:p>
          </p:txBody>
        </p:sp>
      </p:grpSp>
      <p:grpSp>
        <p:nvGrpSpPr>
          <p:cNvPr id="511" name="ZoneTexte 635"/>
          <p:cNvGrpSpPr/>
          <p:nvPr/>
        </p:nvGrpSpPr>
        <p:grpSpPr>
          <a:xfrm>
            <a:off x="1228343" y="9242039"/>
            <a:ext cx="22502514" cy="1293190"/>
            <a:chOff x="0" y="0"/>
            <a:chExt cx="22502513" cy="1293188"/>
          </a:xfrm>
        </p:grpSpPr>
        <p:sp>
          <p:nvSpPr>
            <p:cNvPr id="509" name="Rectangle aux angles arrondis"/>
            <p:cNvSpPr/>
            <p:nvPr/>
          </p:nvSpPr>
          <p:spPr>
            <a:xfrm>
              <a:off x="0" y="0"/>
              <a:ext cx="22502514" cy="1293189"/>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510" name="In the upper 0–30 cm layer:"/>
            <p:cNvSpPr txBox="1"/>
            <p:nvPr/>
          </p:nvSpPr>
          <p:spPr>
            <a:xfrm>
              <a:off x="94877" y="94877"/>
              <a:ext cx="22312760" cy="1160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lvl1pPr>
                <a:defRPr sz="3800" b="1"/>
              </a:lvl1pPr>
            </a:lstStyle>
            <a:p>
              <a:r>
                <a:t>In the upper 0–30 cm layer:</a:t>
              </a:r>
            </a:p>
          </p:txBody>
        </p:sp>
      </p:grpSp>
      <p:sp>
        <p:nvSpPr>
          <p:cNvPr id="512" name="Connecteur droit avec flèche 636"/>
          <p:cNvSpPr/>
          <p:nvPr/>
        </p:nvSpPr>
        <p:spPr>
          <a:xfrm flipH="1">
            <a:off x="794308" y="9935067"/>
            <a:ext cx="681790" cy="1"/>
          </a:xfrm>
          <a:prstGeom prst="line">
            <a:avLst/>
          </a:prstGeom>
          <a:ln w="127000">
            <a:solidFill>
              <a:srgbClr val="8D533E"/>
            </a:solidFill>
            <a:headEnd type="triangle"/>
          </a:ln>
        </p:spPr>
        <p:txBody>
          <a:bodyPr lIns="45719" rIns="45719"/>
          <a:lstStyle/>
          <a:p>
            <a:endParaRPr/>
          </a:p>
        </p:txBody>
      </p:sp>
      <p:grpSp>
        <p:nvGrpSpPr>
          <p:cNvPr id="515" name="ZoneTexte 637"/>
          <p:cNvGrpSpPr/>
          <p:nvPr/>
        </p:nvGrpSpPr>
        <p:grpSpPr>
          <a:xfrm>
            <a:off x="1228343" y="10969559"/>
            <a:ext cx="7785031" cy="1944001"/>
            <a:chOff x="0" y="0"/>
            <a:chExt cx="7785030" cy="1943999"/>
          </a:xfrm>
        </p:grpSpPr>
        <p:sp>
          <p:nvSpPr>
            <p:cNvPr id="513" name="Rectangle aux angles arrondis"/>
            <p:cNvSpPr/>
            <p:nvPr/>
          </p:nvSpPr>
          <p:spPr>
            <a:xfrm>
              <a:off x="0" y="0"/>
              <a:ext cx="7785031" cy="1944000"/>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514" name="Residence time increases with depth."/>
            <p:cNvSpPr txBox="1"/>
            <p:nvPr/>
          </p:nvSpPr>
          <p:spPr>
            <a:xfrm>
              <a:off x="126647" y="126648"/>
              <a:ext cx="7531736" cy="174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lvl1pPr>
                <a:defRPr sz="3800" b="1"/>
              </a:lvl1pPr>
            </a:lstStyle>
            <a:p>
              <a:r>
                <a:t>Residence time increases with depth.</a:t>
              </a:r>
            </a:p>
          </p:txBody>
        </p:sp>
      </p:grpSp>
      <p:sp>
        <p:nvSpPr>
          <p:cNvPr id="516" name="Connecteur droit avec flèche 638"/>
          <p:cNvSpPr/>
          <p:nvPr/>
        </p:nvSpPr>
        <p:spPr>
          <a:xfrm flipH="1">
            <a:off x="794308" y="11662588"/>
            <a:ext cx="681790" cy="1"/>
          </a:xfrm>
          <a:prstGeom prst="line">
            <a:avLst/>
          </a:prstGeom>
          <a:ln w="127000">
            <a:solidFill>
              <a:srgbClr val="8D533E"/>
            </a:solidFill>
            <a:headEnd type="triangle"/>
          </a:ln>
        </p:spPr>
        <p:txBody>
          <a:bodyPr lIns="45719" rIns="45719"/>
          <a:lstStyle/>
          <a:p>
            <a:endParaRPr/>
          </a:p>
        </p:txBody>
      </p:sp>
      <p:sp>
        <p:nvSpPr>
          <p:cNvPr id="517" name="ZoneTexte 639"/>
          <p:cNvSpPr txBox="1"/>
          <p:nvPr/>
        </p:nvSpPr>
        <p:spPr>
          <a:xfrm>
            <a:off x="10140440" y="9498365"/>
            <a:ext cx="4104827" cy="2405987"/>
          </a:xfrm>
          <a:prstGeom prst="rect">
            <a:avLst/>
          </a:prstGeom>
          <a:solidFill>
            <a:srgbClr val="D5E4D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999" tIns="215999" rIns="215999" bIns="215999">
            <a:spAutoFit/>
          </a:bodyPr>
          <a:lstStyle/>
          <a:p>
            <a:pPr>
              <a:defRPr sz="3200" b="1"/>
            </a:pPr>
            <a:r>
              <a:rPr dirty="0"/>
              <a:t>1–5% </a:t>
            </a:r>
            <a:r>
              <a:rPr b="0" dirty="0"/>
              <a:t>of organic carbon has a short mean residence time</a:t>
            </a:r>
            <a:r>
              <a:rPr dirty="0"/>
              <a:t> </a:t>
            </a:r>
            <a:r>
              <a:rPr lang="en-AU" dirty="0"/>
              <a:t>(</a:t>
            </a:r>
            <a:r>
              <a:rPr dirty="0"/>
              <a:t>years</a:t>
            </a:r>
            <a:r>
              <a:rPr lang="en-AU" dirty="0"/>
              <a:t>).</a:t>
            </a:r>
            <a:endParaRPr dirty="0"/>
          </a:p>
        </p:txBody>
      </p:sp>
      <p:sp>
        <p:nvSpPr>
          <p:cNvPr id="518" name="ZoneTexte 640"/>
          <p:cNvSpPr txBox="1"/>
          <p:nvPr/>
        </p:nvSpPr>
        <p:spPr>
          <a:xfrm>
            <a:off x="14496482" y="9485076"/>
            <a:ext cx="4936555" cy="2405987"/>
          </a:xfrm>
          <a:prstGeom prst="rect">
            <a:avLst/>
          </a:prstGeom>
          <a:solidFill>
            <a:srgbClr val="D5E4D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999" tIns="215999" rIns="215999" bIns="215999">
            <a:spAutoFit/>
          </a:bodyPr>
          <a:lstStyle/>
          <a:p>
            <a:pPr>
              <a:defRPr sz="3200" b="1"/>
            </a:pPr>
            <a:r>
              <a:rPr dirty="0"/>
              <a:t>25–70% </a:t>
            </a:r>
            <a:r>
              <a:rPr b="0" dirty="0"/>
              <a:t>of organic carbon has a mean residence time on the order of </a:t>
            </a:r>
            <a:r>
              <a:rPr dirty="0"/>
              <a:t>several decades</a:t>
            </a:r>
            <a:r>
              <a:rPr lang="en-AU" dirty="0"/>
              <a:t>.</a:t>
            </a:r>
            <a:endParaRPr b="0" dirty="0"/>
          </a:p>
        </p:txBody>
      </p:sp>
      <p:sp>
        <p:nvSpPr>
          <p:cNvPr id="519" name="ZoneTexte 641"/>
          <p:cNvSpPr txBox="1"/>
          <p:nvPr/>
        </p:nvSpPr>
        <p:spPr>
          <a:xfrm>
            <a:off x="19684252" y="9472520"/>
            <a:ext cx="3776088" cy="2405987"/>
          </a:xfrm>
          <a:prstGeom prst="rect">
            <a:avLst/>
          </a:prstGeom>
          <a:solidFill>
            <a:srgbClr val="D5E4D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999" tIns="215999" rIns="215999" bIns="215999">
            <a:spAutoFit/>
          </a:bodyPr>
          <a:lstStyle/>
          <a:p>
            <a:pPr>
              <a:defRPr sz="3200" b="1"/>
            </a:pPr>
            <a:r>
              <a:rPr dirty="0"/>
              <a:t>30</a:t>
            </a:r>
            <a:r>
              <a:rPr lang="en-US" dirty="0"/>
              <a:t>–</a:t>
            </a:r>
            <a:r>
              <a:rPr dirty="0"/>
              <a:t>75% </a:t>
            </a:r>
            <a:r>
              <a:rPr b="0" dirty="0"/>
              <a:t>has a mean residence time </a:t>
            </a:r>
            <a:r>
              <a:rPr dirty="0"/>
              <a:t>exceeding a century</a:t>
            </a:r>
            <a:r>
              <a:rPr lang="en-AU" dirty="0"/>
              <a:t>.</a:t>
            </a:r>
            <a:endParaRPr b="0" dirty="0"/>
          </a:p>
        </p:txBody>
      </p:sp>
      <p:sp>
        <p:nvSpPr>
          <p:cNvPr id="520" name="ZoneTexte 642"/>
          <p:cNvSpPr txBox="1"/>
          <p:nvPr/>
        </p:nvSpPr>
        <p:spPr>
          <a:xfrm>
            <a:off x="4516177" y="12960280"/>
            <a:ext cx="4151607"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r">
              <a:defRPr sz="2400">
                <a:solidFill>
                  <a:srgbClr val="A6A6A6"/>
                </a:solidFill>
                <a:latin typeface="Barlow"/>
                <a:ea typeface="Barlow"/>
                <a:cs typeface="Barlow"/>
                <a:sym typeface="Barlow"/>
              </a:defRPr>
            </a:pPr>
            <a:r>
              <a:t>(</a:t>
            </a:r>
            <a:r>
              <a:rPr cap="small"/>
              <a:t>Balesdent</a:t>
            </a:r>
            <a:r>
              <a:t> </a:t>
            </a:r>
            <a:r>
              <a:rPr i="1"/>
              <a:t>et al.</a:t>
            </a:r>
            <a:r>
              <a:t>, 2018)</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ZoneTexte 3"/>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523" name="Titre 1"/>
          <p:cNvSpPr txBox="1">
            <a:spLocks noGrp="1"/>
          </p:cNvSpPr>
          <p:nvPr>
            <p:ph type="title"/>
          </p:nvPr>
        </p:nvSpPr>
        <p:spPr>
          <a:xfrm>
            <a:off x="6146834" y="6054547"/>
            <a:ext cx="16377996" cy="1207923"/>
          </a:xfrm>
          <a:prstGeom prst="rect">
            <a:avLst/>
          </a:prstGeom>
        </p:spPr>
        <p:txBody>
          <a:bodyPr/>
          <a:lstStyle>
            <a:lvl1pPr>
              <a:buAutoNum type="arabicPeriod" startAt="4"/>
            </a:lvl1pPr>
          </a:lstStyle>
          <a:p>
            <a:r>
              <a:t>LEVERS FOR CARBON STORAGE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526" name="Titre 2"/>
          <p:cNvSpPr txBox="1">
            <a:spLocks noGrp="1"/>
          </p:cNvSpPr>
          <p:nvPr>
            <p:ph type="title"/>
          </p:nvPr>
        </p:nvSpPr>
        <p:spPr>
          <a:prstGeom prst="rect">
            <a:avLst/>
          </a:prstGeom>
        </p:spPr>
        <p:txBody>
          <a:bodyPr/>
          <a:lstStyle>
            <a:lvl1pPr defTabSz="1700783">
              <a:defRPr sz="5115"/>
            </a:lvl1pPr>
          </a:lstStyle>
          <a:p>
            <a:r>
              <a:t>Soil Cultivation Leads to Carbon Loss</a:t>
            </a:r>
          </a:p>
        </p:txBody>
      </p:sp>
      <p:sp>
        <p:nvSpPr>
          <p:cNvPr id="527" name="ZoneTexte 14"/>
          <p:cNvSpPr txBox="1"/>
          <p:nvPr/>
        </p:nvSpPr>
        <p:spPr>
          <a:xfrm>
            <a:off x="3888586" y="7352240"/>
            <a:ext cx="304069"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r">
              <a:defRPr sz="2800"/>
            </a:lvl1pPr>
          </a:lstStyle>
          <a:p>
            <a:r>
              <a:t>0</a:t>
            </a:r>
          </a:p>
        </p:txBody>
      </p:sp>
      <p:sp>
        <p:nvSpPr>
          <p:cNvPr id="528" name="ZoneTexte 16"/>
          <p:cNvSpPr txBox="1"/>
          <p:nvPr/>
        </p:nvSpPr>
        <p:spPr>
          <a:xfrm>
            <a:off x="5550166" y="7769380"/>
            <a:ext cx="304068"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sz="2800"/>
            </a:lvl1pPr>
          </a:lstStyle>
          <a:p>
            <a:r>
              <a:t>0</a:t>
            </a:r>
          </a:p>
        </p:txBody>
      </p:sp>
      <p:sp>
        <p:nvSpPr>
          <p:cNvPr id="529" name="ZoneTexte 17"/>
          <p:cNvSpPr txBox="1"/>
          <p:nvPr/>
        </p:nvSpPr>
        <p:spPr>
          <a:xfrm>
            <a:off x="8571849" y="7769379"/>
            <a:ext cx="699604"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sz="2800"/>
            </a:lvl1pPr>
          </a:lstStyle>
          <a:p>
            <a:r>
              <a:t>500</a:t>
            </a:r>
          </a:p>
        </p:txBody>
      </p:sp>
      <p:sp>
        <p:nvSpPr>
          <p:cNvPr id="530" name="ZoneTexte 18"/>
          <p:cNvSpPr txBox="1"/>
          <p:nvPr/>
        </p:nvSpPr>
        <p:spPr>
          <a:xfrm>
            <a:off x="11713368" y="7769379"/>
            <a:ext cx="897372"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sz="2800"/>
            </a:lvl1pPr>
          </a:lstStyle>
          <a:p>
            <a:r>
              <a:t>1000</a:t>
            </a:r>
          </a:p>
        </p:txBody>
      </p:sp>
      <p:sp>
        <p:nvSpPr>
          <p:cNvPr id="531" name="ZoneTexte 19"/>
          <p:cNvSpPr txBox="1"/>
          <p:nvPr/>
        </p:nvSpPr>
        <p:spPr>
          <a:xfrm>
            <a:off x="14951869" y="7769377"/>
            <a:ext cx="897372"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sz="2800"/>
            </a:lvl1pPr>
          </a:lstStyle>
          <a:p>
            <a:r>
              <a:t>1500</a:t>
            </a:r>
          </a:p>
        </p:txBody>
      </p:sp>
      <p:sp>
        <p:nvSpPr>
          <p:cNvPr id="532" name="ZoneTexte 20"/>
          <p:cNvSpPr txBox="1"/>
          <p:nvPr/>
        </p:nvSpPr>
        <p:spPr>
          <a:xfrm>
            <a:off x="18169813" y="7766356"/>
            <a:ext cx="897372"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sz="2800"/>
            </a:lvl1pPr>
          </a:lstStyle>
          <a:p>
            <a:r>
              <a:t>2000</a:t>
            </a:r>
          </a:p>
        </p:txBody>
      </p:sp>
      <p:sp>
        <p:nvSpPr>
          <p:cNvPr id="533" name="ZoneTexte 21"/>
          <p:cNvSpPr txBox="1"/>
          <p:nvPr/>
        </p:nvSpPr>
        <p:spPr>
          <a:xfrm>
            <a:off x="18836457" y="7336479"/>
            <a:ext cx="304069"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a:solidFill>
                  <a:srgbClr val="FF0000"/>
                </a:solidFill>
              </a:defRPr>
            </a:lvl1pPr>
          </a:lstStyle>
          <a:p>
            <a:r>
              <a:t>0</a:t>
            </a:r>
          </a:p>
        </p:txBody>
      </p:sp>
      <p:sp>
        <p:nvSpPr>
          <p:cNvPr id="534" name="ZoneTexte 31"/>
          <p:cNvSpPr txBox="1"/>
          <p:nvPr/>
        </p:nvSpPr>
        <p:spPr>
          <a:xfrm>
            <a:off x="9291817" y="8425405"/>
            <a:ext cx="5199934"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a:defRPr sz="2800" b="1"/>
            </a:lvl1pPr>
          </a:lstStyle>
          <a:p>
            <a:r>
              <a:t>Year</a:t>
            </a:r>
          </a:p>
        </p:txBody>
      </p:sp>
      <p:sp>
        <p:nvSpPr>
          <p:cNvPr id="535" name="ZoneTexte 32"/>
          <p:cNvSpPr txBox="1"/>
          <p:nvPr/>
        </p:nvSpPr>
        <p:spPr>
          <a:xfrm>
            <a:off x="1800000" y="9544105"/>
            <a:ext cx="9983242" cy="243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a:defRPr sz="4000"/>
            </a:pPr>
            <a:r>
              <a:t>Models show that cultivation has likely caused a </a:t>
            </a:r>
            <a:r>
              <a:rPr b="1"/>
              <a:t>total loss of 133 Gt C globally from the top two meters</a:t>
            </a:r>
            <a:r>
              <a:t> of soil since the beginning of agriculture.</a:t>
            </a:r>
          </a:p>
        </p:txBody>
      </p:sp>
      <p:sp>
        <p:nvSpPr>
          <p:cNvPr id="536" name="Rectangle 33"/>
          <p:cNvSpPr/>
          <p:nvPr/>
        </p:nvSpPr>
        <p:spPr>
          <a:xfrm>
            <a:off x="1260000" y="9544105"/>
            <a:ext cx="216001" cy="2988001"/>
          </a:xfrm>
          <a:prstGeom prst="rect">
            <a:avLst/>
          </a:prstGeom>
          <a:solidFill>
            <a:srgbClr val="8D533E"/>
          </a:solidFill>
          <a:ln w="12700">
            <a:miter lim="400000"/>
          </a:ln>
        </p:spPr>
        <p:txBody>
          <a:bodyPr lIns="45719" rIns="45719" anchor="ctr"/>
          <a:lstStyle/>
          <a:p>
            <a:pPr algn="ctr">
              <a:defRPr>
                <a:solidFill>
                  <a:srgbClr val="FFFFFF"/>
                </a:solidFill>
              </a:defRPr>
            </a:pPr>
            <a:endParaRPr/>
          </a:p>
        </p:txBody>
      </p:sp>
      <p:sp>
        <p:nvSpPr>
          <p:cNvPr id="537" name="ZoneTexte 37"/>
          <p:cNvSpPr txBox="1"/>
          <p:nvPr/>
        </p:nvSpPr>
        <p:spPr>
          <a:xfrm>
            <a:off x="13591539" y="9544106"/>
            <a:ext cx="9712003" cy="243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lvl="1" indent="0">
              <a:defRPr sz="4000"/>
            </a:pPr>
            <a:r>
              <a:rPr dirty="0"/>
              <a:t>Today, at the global scale, agricultural land use and </a:t>
            </a:r>
            <a:r>
              <a:rPr b="1" dirty="0"/>
              <a:t>land-use change</a:t>
            </a:r>
            <a:r>
              <a:rPr dirty="0"/>
              <a:t> related to agricultural activities release approximately </a:t>
            </a:r>
            <a:r>
              <a:rPr b="1" dirty="0"/>
              <a:t>1 Gt C per year</a:t>
            </a:r>
            <a:r>
              <a:rPr lang="en-AU" b="1" dirty="0"/>
              <a:t>.</a:t>
            </a:r>
            <a:r>
              <a:rPr dirty="0"/>
              <a:t> </a:t>
            </a:r>
            <a:r>
              <a:rPr b="1" dirty="0"/>
              <a:t> </a:t>
            </a:r>
            <a:r>
              <a:rPr sz="2400" dirty="0">
                <a:solidFill>
                  <a:srgbClr val="A6A6A6"/>
                </a:solidFill>
                <a:latin typeface="Barlow"/>
                <a:ea typeface="Barlow"/>
                <a:cs typeface="Barlow"/>
                <a:sym typeface="Barlow"/>
              </a:rPr>
              <a:t>(FAOSTAT 2020).</a:t>
            </a:r>
          </a:p>
        </p:txBody>
      </p:sp>
      <p:sp>
        <p:nvSpPr>
          <p:cNvPr id="538" name="Rectangle 38"/>
          <p:cNvSpPr/>
          <p:nvPr/>
        </p:nvSpPr>
        <p:spPr>
          <a:xfrm>
            <a:off x="13051538" y="9544105"/>
            <a:ext cx="216001" cy="2988001"/>
          </a:xfrm>
          <a:prstGeom prst="rect">
            <a:avLst/>
          </a:prstGeom>
          <a:solidFill>
            <a:srgbClr val="8D533E"/>
          </a:solidFill>
          <a:ln w="12700">
            <a:miter lim="400000"/>
          </a:ln>
        </p:spPr>
        <p:txBody>
          <a:bodyPr lIns="45719" rIns="45719" anchor="ctr"/>
          <a:lstStyle/>
          <a:p>
            <a:pPr algn="ctr">
              <a:defRPr>
                <a:solidFill>
                  <a:srgbClr val="FFFFFF"/>
                </a:solidFill>
              </a:defRPr>
            </a:pPr>
            <a:endParaRPr/>
          </a:p>
        </p:txBody>
      </p:sp>
      <p:grpSp>
        <p:nvGrpSpPr>
          <p:cNvPr id="561" name="Grouper"/>
          <p:cNvGrpSpPr/>
          <p:nvPr/>
        </p:nvGrpSpPr>
        <p:grpSpPr>
          <a:xfrm>
            <a:off x="2488178" y="1537180"/>
            <a:ext cx="21252859" cy="7542756"/>
            <a:chOff x="0" y="0"/>
            <a:chExt cx="21252857" cy="7542755"/>
          </a:xfrm>
        </p:grpSpPr>
        <p:pic>
          <p:nvPicPr>
            <p:cNvPr id="539" name="Graphique 4" descr="Graphique 4"/>
            <p:cNvPicPr>
              <a:picLocks noChangeAspect="1"/>
            </p:cNvPicPr>
            <p:nvPr/>
          </p:nvPicPr>
          <p:blipFill>
            <a:blip r:embed="rId2"/>
            <a:stretch>
              <a:fillRect/>
            </a:stretch>
          </p:blipFill>
          <p:spPr>
            <a:xfrm>
              <a:off x="259936" y="0"/>
              <a:ext cx="17752142" cy="7542756"/>
            </a:xfrm>
            <a:prstGeom prst="rect">
              <a:avLst/>
            </a:prstGeom>
            <a:ln w="12700" cap="flat">
              <a:noFill/>
              <a:miter lim="400000"/>
            </a:ln>
            <a:effectLst/>
          </p:spPr>
        </p:pic>
        <p:sp>
          <p:nvSpPr>
            <p:cNvPr id="540" name="ZoneTexte 8"/>
            <p:cNvSpPr txBox="1"/>
            <p:nvPr/>
          </p:nvSpPr>
          <p:spPr>
            <a:xfrm>
              <a:off x="1202639" y="666727"/>
              <a:ext cx="501837"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r">
                <a:defRPr sz="2800"/>
              </a:lvl1pPr>
            </a:lstStyle>
            <a:p>
              <a:r>
                <a:t>60</a:t>
              </a:r>
            </a:p>
          </p:txBody>
        </p:sp>
        <p:sp>
          <p:nvSpPr>
            <p:cNvPr id="541" name="ZoneTexte 9"/>
            <p:cNvSpPr txBox="1"/>
            <p:nvPr/>
          </p:nvSpPr>
          <p:spPr>
            <a:xfrm>
              <a:off x="1202639" y="1522595"/>
              <a:ext cx="501837"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r">
                <a:defRPr sz="2800"/>
              </a:lvl1pPr>
            </a:lstStyle>
            <a:p>
              <a:r>
                <a:t>50</a:t>
              </a:r>
            </a:p>
          </p:txBody>
        </p:sp>
        <p:sp>
          <p:nvSpPr>
            <p:cNvPr id="542" name="ZoneTexte 10"/>
            <p:cNvSpPr txBox="1"/>
            <p:nvPr/>
          </p:nvSpPr>
          <p:spPr>
            <a:xfrm>
              <a:off x="1202640" y="2378461"/>
              <a:ext cx="501836"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r">
                <a:defRPr sz="2800"/>
              </a:lvl1pPr>
            </a:lstStyle>
            <a:p>
              <a:r>
                <a:t>40</a:t>
              </a:r>
            </a:p>
          </p:txBody>
        </p:sp>
        <p:sp>
          <p:nvSpPr>
            <p:cNvPr id="543" name="ZoneTexte 11"/>
            <p:cNvSpPr txBox="1"/>
            <p:nvPr/>
          </p:nvSpPr>
          <p:spPr>
            <a:xfrm>
              <a:off x="1202639" y="3234329"/>
              <a:ext cx="501837"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r">
                <a:defRPr sz="2800"/>
              </a:lvl1pPr>
            </a:lstStyle>
            <a:p>
              <a:r>
                <a:t>30</a:t>
              </a:r>
            </a:p>
          </p:txBody>
        </p:sp>
        <p:sp>
          <p:nvSpPr>
            <p:cNvPr id="544" name="ZoneTexte 12"/>
            <p:cNvSpPr txBox="1"/>
            <p:nvPr/>
          </p:nvSpPr>
          <p:spPr>
            <a:xfrm>
              <a:off x="1202639" y="4090196"/>
              <a:ext cx="501837"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r">
                <a:defRPr sz="2800"/>
              </a:lvl1pPr>
            </a:lstStyle>
            <a:p>
              <a:r>
                <a:t>20</a:t>
              </a:r>
            </a:p>
          </p:txBody>
        </p:sp>
        <p:sp>
          <p:nvSpPr>
            <p:cNvPr id="545" name="ZoneTexte 13"/>
            <p:cNvSpPr txBox="1"/>
            <p:nvPr/>
          </p:nvSpPr>
          <p:spPr>
            <a:xfrm>
              <a:off x="1202639" y="4946063"/>
              <a:ext cx="501836"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r">
                <a:defRPr sz="2800"/>
              </a:lvl1pPr>
            </a:lstStyle>
            <a:p>
              <a:r>
                <a:t>10</a:t>
              </a:r>
            </a:p>
          </p:txBody>
        </p:sp>
        <p:sp>
          <p:nvSpPr>
            <p:cNvPr id="546" name="ZoneTexte 22"/>
            <p:cNvSpPr txBox="1"/>
            <p:nvPr/>
          </p:nvSpPr>
          <p:spPr>
            <a:xfrm>
              <a:off x="16348279" y="5065830"/>
              <a:ext cx="501837"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20</a:t>
              </a:r>
            </a:p>
          </p:txBody>
        </p:sp>
        <p:sp>
          <p:nvSpPr>
            <p:cNvPr id="547" name="ZoneTexte 23"/>
            <p:cNvSpPr txBox="1"/>
            <p:nvPr/>
          </p:nvSpPr>
          <p:spPr>
            <a:xfrm>
              <a:off x="16347622" y="4332364"/>
              <a:ext cx="501836"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40</a:t>
              </a:r>
            </a:p>
          </p:txBody>
        </p:sp>
        <p:sp>
          <p:nvSpPr>
            <p:cNvPr id="548" name="ZoneTexte 24"/>
            <p:cNvSpPr txBox="1"/>
            <p:nvPr/>
          </p:nvSpPr>
          <p:spPr>
            <a:xfrm>
              <a:off x="16357503" y="3598898"/>
              <a:ext cx="501837"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60</a:t>
              </a:r>
            </a:p>
          </p:txBody>
        </p:sp>
        <p:sp>
          <p:nvSpPr>
            <p:cNvPr id="549" name="ZoneTexte 25"/>
            <p:cNvSpPr txBox="1"/>
            <p:nvPr/>
          </p:nvSpPr>
          <p:spPr>
            <a:xfrm>
              <a:off x="16347622" y="2865431"/>
              <a:ext cx="501836"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80</a:t>
              </a:r>
            </a:p>
          </p:txBody>
        </p:sp>
        <p:sp>
          <p:nvSpPr>
            <p:cNvPr id="550" name="ZoneTexte 26"/>
            <p:cNvSpPr txBox="1"/>
            <p:nvPr/>
          </p:nvSpPr>
          <p:spPr>
            <a:xfrm>
              <a:off x="16347622" y="2131965"/>
              <a:ext cx="699604"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100</a:t>
              </a:r>
            </a:p>
          </p:txBody>
        </p:sp>
        <p:sp>
          <p:nvSpPr>
            <p:cNvPr id="551" name="ZoneTexte 27"/>
            <p:cNvSpPr txBox="1"/>
            <p:nvPr/>
          </p:nvSpPr>
          <p:spPr>
            <a:xfrm>
              <a:off x="16357503" y="1398499"/>
              <a:ext cx="699605"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120</a:t>
              </a:r>
            </a:p>
          </p:txBody>
        </p:sp>
        <p:sp>
          <p:nvSpPr>
            <p:cNvPr id="552" name="ZoneTexte 28"/>
            <p:cNvSpPr txBox="1"/>
            <p:nvPr/>
          </p:nvSpPr>
          <p:spPr>
            <a:xfrm>
              <a:off x="16347622" y="665034"/>
              <a:ext cx="699604"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140</a:t>
              </a:r>
            </a:p>
          </p:txBody>
        </p:sp>
        <p:sp>
          <p:nvSpPr>
            <p:cNvPr id="553" name="ZoneTexte 29"/>
            <p:cNvSpPr txBox="1"/>
            <p:nvPr/>
          </p:nvSpPr>
          <p:spPr>
            <a:xfrm rot="16200000">
              <a:off x="15202532" y="2999192"/>
              <a:ext cx="5199935" cy="95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lgn="ctr">
                <a:defRPr sz="2800" b="1">
                  <a:solidFill>
                    <a:srgbClr val="FF0000"/>
                  </a:solidFill>
                </a:defRPr>
              </a:lvl1pPr>
            </a:lstStyle>
            <a:p>
              <a:r>
                <a:t>Cumulative Soil Carbon Loss (Gt C)</a:t>
              </a:r>
            </a:p>
          </p:txBody>
        </p:sp>
        <p:sp>
          <p:nvSpPr>
            <p:cNvPr id="554" name="ZoneTexte 30"/>
            <p:cNvSpPr txBox="1"/>
            <p:nvPr/>
          </p:nvSpPr>
          <p:spPr>
            <a:xfrm rot="16200000">
              <a:off x="-2121367" y="2999192"/>
              <a:ext cx="5199934" cy="95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p>
              <a:pPr algn="ctr">
                <a:defRPr sz="2800" b="1"/>
              </a:pPr>
              <a:r>
                <a:t>Land Area Used</a:t>
              </a:r>
            </a:p>
            <a:p>
              <a:pPr algn="ctr">
                <a:defRPr sz="2800" b="1"/>
              </a:pPr>
              <a:r>
                <a:t>(10⁶ km²)</a:t>
              </a:r>
            </a:p>
          </p:txBody>
        </p:sp>
        <p:sp>
          <p:nvSpPr>
            <p:cNvPr id="555" name="ZoneTexte 34"/>
            <p:cNvSpPr txBox="1"/>
            <p:nvPr/>
          </p:nvSpPr>
          <p:spPr>
            <a:xfrm>
              <a:off x="4020032" y="1138596"/>
              <a:ext cx="1509602"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lvl1pPr>
            </a:lstStyle>
            <a:p>
              <a:r>
                <a:t>Pastures</a:t>
              </a:r>
            </a:p>
          </p:txBody>
        </p:sp>
        <p:sp>
          <p:nvSpPr>
            <p:cNvPr id="556" name="ZoneTexte 35"/>
            <p:cNvSpPr txBox="1"/>
            <p:nvPr/>
          </p:nvSpPr>
          <p:spPr>
            <a:xfrm>
              <a:off x="6761353" y="1138596"/>
              <a:ext cx="2577444"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lvl1pPr>
            </a:lstStyle>
            <a:p>
              <a:r>
                <a:t>Cultivated Land</a:t>
              </a:r>
            </a:p>
          </p:txBody>
        </p:sp>
        <p:sp>
          <p:nvSpPr>
            <p:cNvPr id="557" name="ZoneTexte 36"/>
            <p:cNvSpPr txBox="1"/>
            <p:nvPr/>
          </p:nvSpPr>
          <p:spPr>
            <a:xfrm>
              <a:off x="11011740" y="1138596"/>
              <a:ext cx="2814278"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lvl1pPr>
            </a:lstStyle>
            <a:p>
              <a:r>
                <a:t>Soil Carbon Loss</a:t>
              </a:r>
            </a:p>
          </p:txBody>
        </p:sp>
        <p:sp>
          <p:nvSpPr>
            <p:cNvPr id="558" name="ZoneTexte 39"/>
            <p:cNvSpPr txBox="1"/>
            <p:nvPr/>
          </p:nvSpPr>
          <p:spPr>
            <a:xfrm>
              <a:off x="2699771" y="4713379"/>
              <a:ext cx="2921001" cy="652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lgn="ctr">
                <a:defRPr i="1"/>
              </a:lvl1pPr>
            </a:lstStyle>
            <a:p>
              <a:r>
                <a:t>Land Area Used</a:t>
              </a:r>
            </a:p>
          </p:txBody>
        </p:sp>
        <p:sp>
          <p:nvSpPr>
            <p:cNvPr id="559" name="ZoneTexte 40"/>
            <p:cNvSpPr txBox="1"/>
            <p:nvPr/>
          </p:nvSpPr>
          <p:spPr>
            <a:xfrm rot="16200000">
              <a:off x="1088878" y="3083247"/>
              <a:ext cx="2691699" cy="373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lgn="ctr">
                <a:defRPr i="1"/>
              </a:lvl1pPr>
            </a:lstStyle>
            <a:p>
              <a:r>
                <a:t>Soil Carbon Loss</a:t>
              </a:r>
            </a:p>
          </p:txBody>
        </p:sp>
        <p:sp>
          <p:nvSpPr>
            <p:cNvPr id="560" name="ZoneTexte 41"/>
            <p:cNvSpPr txBox="1"/>
            <p:nvPr/>
          </p:nvSpPr>
          <p:spPr>
            <a:xfrm>
              <a:off x="15124921" y="157929"/>
              <a:ext cx="6127937"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r">
                <a:defRPr sz="2400">
                  <a:solidFill>
                    <a:srgbClr val="A6A6A6"/>
                  </a:solidFill>
                  <a:latin typeface="Barlow"/>
                  <a:ea typeface="Barlow"/>
                  <a:cs typeface="Barlow"/>
                  <a:sym typeface="Barlow"/>
                </a:defRPr>
              </a:pPr>
              <a:r>
                <a:t>according to </a:t>
              </a:r>
              <a:r>
                <a:rPr cap="small"/>
                <a:t>Sanderman</a:t>
              </a:r>
              <a:r>
                <a:t> </a:t>
              </a:r>
              <a:r>
                <a:rPr i="1"/>
                <a:t>et al.</a:t>
              </a:r>
              <a:r>
                <a:t>, 2017</a:t>
              </a:r>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564" name="Titre 2"/>
          <p:cNvSpPr txBox="1">
            <a:spLocks noGrp="1"/>
          </p:cNvSpPr>
          <p:nvPr>
            <p:ph type="title"/>
          </p:nvPr>
        </p:nvSpPr>
        <p:spPr>
          <a:prstGeom prst="rect">
            <a:avLst/>
          </a:prstGeom>
        </p:spPr>
        <p:txBody>
          <a:bodyPr/>
          <a:lstStyle>
            <a:lvl1pPr defTabSz="1700783">
              <a:defRPr sz="5115"/>
            </a:lvl1pPr>
          </a:lstStyle>
          <a:p>
            <a:r>
              <a:t>Soil Cultivation Leads to Carbon Loss</a:t>
            </a:r>
          </a:p>
        </p:txBody>
      </p:sp>
      <p:grpSp>
        <p:nvGrpSpPr>
          <p:cNvPr id="567" name="ZoneTexte 37"/>
          <p:cNvGrpSpPr/>
          <p:nvPr/>
        </p:nvGrpSpPr>
        <p:grpSpPr>
          <a:xfrm>
            <a:off x="4701364" y="10159772"/>
            <a:ext cx="15716993" cy="2088001"/>
            <a:chOff x="0" y="0"/>
            <a:chExt cx="15716991" cy="2088000"/>
          </a:xfrm>
        </p:grpSpPr>
        <p:sp>
          <p:nvSpPr>
            <p:cNvPr id="565" name="Rectangle aux angles arrondis"/>
            <p:cNvSpPr/>
            <p:nvPr/>
          </p:nvSpPr>
          <p:spPr>
            <a:xfrm>
              <a:off x="0" y="0"/>
              <a:ext cx="15716992" cy="2088001"/>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566" name="The challenge is therefore to restore part of this lost carbon in cultivated soils and to prevent further losses !"/>
            <p:cNvSpPr txBox="1"/>
            <p:nvPr/>
          </p:nvSpPr>
          <p:spPr>
            <a:xfrm>
              <a:off x="133677" y="133677"/>
              <a:ext cx="15449637" cy="1795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lvl1pPr>
                <a:defRPr sz="4000" b="1"/>
              </a:lvl1pPr>
            </a:lstStyle>
            <a:p>
              <a:r>
                <a:rPr dirty="0"/>
                <a:t>The challenge is therefore to restore part of this lost carbon in cultivated soils and to prevent further losses!</a:t>
              </a:r>
            </a:p>
          </p:txBody>
        </p:sp>
      </p:grpSp>
      <p:sp>
        <p:nvSpPr>
          <p:cNvPr id="568" name="Connecteur droit avec flèche 38"/>
          <p:cNvSpPr/>
          <p:nvPr/>
        </p:nvSpPr>
        <p:spPr>
          <a:xfrm flipH="1">
            <a:off x="4267332" y="10852801"/>
            <a:ext cx="681790" cy="1"/>
          </a:xfrm>
          <a:prstGeom prst="line">
            <a:avLst/>
          </a:prstGeom>
          <a:ln w="127000">
            <a:solidFill>
              <a:srgbClr val="8D533E"/>
            </a:solidFill>
            <a:headEnd type="triangle"/>
          </a:ln>
        </p:spPr>
        <p:txBody>
          <a:bodyPr lIns="45719" rIns="45719"/>
          <a:lstStyle/>
          <a:p>
            <a:endParaRPr/>
          </a:p>
        </p:txBody>
      </p:sp>
      <p:grpSp>
        <p:nvGrpSpPr>
          <p:cNvPr id="591" name="Grouper"/>
          <p:cNvGrpSpPr/>
          <p:nvPr/>
        </p:nvGrpSpPr>
        <p:grpSpPr>
          <a:xfrm>
            <a:off x="2488178" y="1537180"/>
            <a:ext cx="21252859" cy="7542756"/>
            <a:chOff x="0" y="0"/>
            <a:chExt cx="21252857" cy="7542755"/>
          </a:xfrm>
        </p:grpSpPr>
        <p:pic>
          <p:nvPicPr>
            <p:cNvPr id="569" name="Graphique 4" descr="Graphique 4"/>
            <p:cNvPicPr>
              <a:picLocks noChangeAspect="1"/>
            </p:cNvPicPr>
            <p:nvPr/>
          </p:nvPicPr>
          <p:blipFill>
            <a:blip r:embed="rId2"/>
            <a:stretch>
              <a:fillRect/>
            </a:stretch>
          </p:blipFill>
          <p:spPr>
            <a:xfrm>
              <a:off x="259936" y="0"/>
              <a:ext cx="17752142" cy="7542756"/>
            </a:xfrm>
            <a:prstGeom prst="rect">
              <a:avLst/>
            </a:prstGeom>
            <a:ln w="12700" cap="flat">
              <a:noFill/>
              <a:miter lim="400000"/>
            </a:ln>
            <a:effectLst/>
          </p:spPr>
        </p:pic>
        <p:sp>
          <p:nvSpPr>
            <p:cNvPr id="570" name="ZoneTexte 8"/>
            <p:cNvSpPr txBox="1"/>
            <p:nvPr/>
          </p:nvSpPr>
          <p:spPr>
            <a:xfrm>
              <a:off x="1202639" y="666727"/>
              <a:ext cx="501837"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r">
                <a:defRPr sz="2800"/>
              </a:lvl1pPr>
            </a:lstStyle>
            <a:p>
              <a:r>
                <a:t>60</a:t>
              </a:r>
            </a:p>
          </p:txBody>
        </p:sp>
        <p:sp>
          <p:nvSpPr>
            <p:cNvPr id="571" name="ZoneTexte 9"/>
            <p:cNvSpPr txBox="1"/>
            <p:nvPr/>
          </p:nvSpPr>
          <p:spPr>
            <a:xfrm>
              <a:off x="1202639" y="1522595"/>
              <a:ext cx="501837"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r">
                <a:defRPr sz="2800"/>
              </a:lvl1pPr>
            </a:lstStyle>
            <a:p>
              <a:r>
                <a:t>50</a:t>
              </a:r>
            </a:p>
          </p:txBody>
        </p:sp>
        <p:sp>
          <p:nvSpPr>
            <p:cNvPr id="572" name="ZoneTexte 10"/>
            <p:cNvSpPr txBox="1"/>
            <p:nvPr/>
          </p:nvSpPr>
          <p:spPr>
            <a:xfrm>
              <a:off x="1202640" y="2378461"/>
              <a:ext cx="501836"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r">
                <a:defRPr sz="2800"/>
              </a:lvl1pPr>
            </a:lstStyle>
            <a:p>
              <a:r>
                <a:t>40</a:t>
              </a:r>
            </a:p>
          </p:txBody>
        </p:sp>
        <p:sp>
          <p:nvSpPr>
            <p:cNvPr id="573" name="ZoneTexte 11"/>
            <p:cNvSpPr txBox="1"/>
            <p:nvPr/>
          </p:nvSpPr>
          <p:spPr>
            <a:xfrm>
              <a:off x="1202639" y="3234329"/>
              <a:ext cx="501837"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r">
                <a:defRPr sz="2800"/>
              </a:lvl1pPr>
            </a:lstStyle>
            <a:p>
              <a:r>
                <a:t>30</a:t>
              </a:r>
            </a:p>
          </p:txBody>
        </p:sp>
        <p:sp>
          <p:nvSpPr>
            <p:cNvPr id="574" name="ZoneTexte 12"/>
            <p:cNvSpPr txBox="1"/>
            <p:nvPr/>
          </p:nvSpPr>
          <p:spPr>
            <a:xfrm>
              <a:off x="1202639" y="4090196"/>
              <a:ext cx="501837"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r">
                <a:defRPr sz="2800"/>
              </a:lvl1pPr>
            </a:lstStyle>
            <a:p>
              <a:r>
                <a:t>20</a:t>
              </a:r>
            </a:p>
          </p:txBody>
        </p:sp>
        <p:sp>
          <p:nvSpPr>
            <p:cNvPr id="575" name="ZoneTexte 13"/>
            <p:cNvSpPr txBox="1"/>
            <p:nvPr/>
          </p:nvSpPr>
          <p:spPr>
            <a:xfrm>
              <a:off x="1202639" y="4946063"/>
              <a:ext cx="501836"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lgn="r">
                <a:defRPr sz="2800"/>
              </a:lvl1pPr>
            </a:lstStyle>
            <a:p>
              <a:r>
                <a:t>10</a:t>
              </a:r>
            </a:p>
          </p:txBody>
        </p:sp>
        <p:sp>
          <p:nvSpPr>
            <p:cNvPr id="576" name="ZoneTexte 22"/>
            <p:cNvSpPr txBox="1"/>
            <p:nvPr/>
          </p:nvSpPr>
          <p:spPr>
            <a:xfrm>
              <a:off x="16348279" y="5065830"/>
              <a:ext cx="501837"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20</a:t>
              </a:r>
            </a:p>
          </p:txBody>
        </p:sp>
        <p:sp>
          <p:nvSpPr>
            <p:cNvPr id="577" name="ZoneTexte 23"/>
            <p:cNvSpPr txBox="1"/>
            <p:nvPr/>
          </p:nvSpPr>
          <p:spPr>
            <a:xfrm>
              <a:off x="16347622" y="4332364"/>
              <a:ext cx="501836"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40</a:t>
              </a:r>
            </a:p>
          </p:txBody>
        </p:sp>
        <p:sp>
          <p:nvSpPr>
            <p:cNvPr id="578" name="ZoneTexte 24"/>
            <p:cNvSpPr txBox="1"/>
            <p:nvPr/>
          </p:nvSpPr>
          <p:spPr>
            <a:xfrm>
              <a:off x="16357503" y="3598898"/>
              <a:ext cx="501837"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60</a:t>
              </a:r>
            </a:p>
          </p:txBody>
        </p:sp>
        <p:sp>
          <p:nvSpPr>
            <p:cNvPr id="579" name="ZoneTexte 25"/>
            <p:cNvSpPr txBox="1"/>
            <p:nvPr/>
          </p:nvSpPr>
          <p:spPr>
            <a:xfrm>
              <a:off x="16347622" y="2865431"/>
              <a:ext cx="501836"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80</a:t>
              </a:r>
            </a:p>
          </p:txBody>
        </p:sp>
        <p:sp>
          <p:nvSpPr>
            <p:cNvPr id="580" name="ZoneTexte 26"/>
            <p:cNvSpPr txBox="1"/>
            <p:nvPr/>
          </p:nvSpPr>
          <p:spPr>
            <a:xfrm>
              <a:off x="16347622" y="2131965"/>
              <a:ext cx="699604"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100</a:t>
              </a:r>
            </a:p>
          </p:txBody>
        </p:sp>
        <p:sp>
          <p:nvSpPr>
            <p:cNvPr id="581" name="ZoneTexte 27"/>
            <p:cNvSpPr txBox="1"/>
            <p:nvPr/>
          </p:nvSpPr>
          <p:spPr>
            <a:xfrm>
              <a:off x="16357503" y="1398499"/>
              <a:ext cx="699605"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120</a:t>
              </a:r>
            </a:p>
          </p:txBody>
        </p:sp>
        <p:sp>
          <p:nvSpPr>
            <p:cNvPr id="582" name="ZoneTexte 28"/>
            <p:cNvSpPr txBox="1"/>
            <p:nvPr/>
          </p:nvSpPr>
          <p:spPr>
            <a:xfrm>
              <a:off x="16347622" y="665034"/>
              <a:ext cx="699604"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solidFill>
                    <a:srgbClr val="FF0000"/>
                  </a:solidFill>
                </a:defRPr>
              </a:lvl1pPr>
            </a:lstStyle>
            <a:p>
              <a:r>
                <a:t>140</a:t>
              </a:r>
            </a:p>
          </p:txBody>
        </p:sp>
        <p:sp>
          <p:nvSpPr>
            <p:cNvPr id="583" name="ZoneTexte 29"/>
            <p:cNvSpPr txBox="1"/>
            <p:nvPr/>
          </p:nvSpPr>
          <p:spPr>
            <a:xfrm rot="16200000">
              <a:off x="15202532" y="2999192"/>
              <a:ext cx="5199935" cy="95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lgn="ctr">
                <a:defRPr sz="2800" b="1">
                  <a:solidFill>
                    <a:srgbClr val="FF0000"/>
                  </a:solidFill>
                </a:defRPr>
              </a:lvl1pPr>
            </a:lstStyle>
            <a:p>
              <a:r>
                <a:t>Cumulative Soil Carbon Loss (Gt C)</a:t>
              </a:r>
            </a:p>
          </p:txBody>
        </p:sp>
        <p:sp>
          <p:nvSpPr>
            <p:cNvPr id="584" name="ZoneTexte 30"/>
            <p:cNvSpPr txBox="1"/>
            <p:nvPr/>
          </p:nvSpPr>
          <p:spPr>
            <a:xfrm rot="16200000">
              <a:off x="-2121367" y="2999192"/>
              <a:ext cx="5199934" cy="95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p>
              <a:pPr algn="ctr">
                <a:defRPr sz="2800" b="1"/>
              </a:pPr>
              <a:r>
                <a:t>Land Area Used</a:t>
              </a:r>
            </a:p>
            <a:p>
              <a:pPr algn="ctr">
                <a:defRPr sz="2800" b="1"/>
              </a:pPr>
              <a:r>
                <a:t>(10⁶ km²)</a:t>
              </a:r>
            </a:p>
          </p:txBody>
        </p:sp>
        <p:sp>
          <p:nvSpPr>
            <p:cNvPr id="585" name="ZoneTexte 34"/>
            <p:cNvSpPr txBox="1"/>
            <p:nvPr/>
          </p:nvSpPr>
          <p:spPr>
            <a:xfrm>
              <a:off x="4020032" y="1138596"/>
              <a:ext cx="1509602"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lvl1pPr>
            </a:lstStyle>
            <a:p>
              <a:r>
                <a:t>Pastures</a:t>
              </a:r>
            </a:p>
          </p:txBody>
        </p:sp>
        <p:sp>
          <p:nvSpPr>
            <p:cNvPr id="586" name="ZoneTexte 35"/>
            <p:cNvSpPr txBox="1"/>
            <p:nvPr/>
          </p:nvSpPr>
          <p:spPr>
            <a:xfrm>
              <a:off x="6761353" y="1138596"/>
              <a:ext cx="2577444"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lvl1pPr>
            </a:lstStyle>
            <a:p>
              <a:r>
                <a:t>Cultivated Land</a:t>
              </a:r>
            </a:p>
          </p:txBody>
        </p:sp>
        <p:sp>
          <p:nvSpPr>
            <p:cNvPr id="587" name="ZoneTexte 36"/>
            <p:cNvSpPr txBox="1"/>
            <p:nvPr/>
          </p:nvSpPr>
          <p:spPr>
            <a:xfrm>
              <a:off x="11011740" y="1138596"/>
              <a:ext cx="2814278" cy="525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2800"/>
              </a:lvl1pPr>
            </a:lstStyle>
            <a:p>
              <a:r>
                <a:t>Soil Carbon Loss</a:t>
              </a:r>
            </a:p>
          </p:txBody>
        </p:sp>
        <p:sp>
          <p:nvSpPr>
            <p:cNvPr id="588" name="ZoneTexte 39"/>
            <p:cNvSpPr txBox="1"/>
            <p:nvPr/>
          </p:nvSpPr>
          <p:spPr>
            <a:xfrm>
              <a:off x="2699771" y="4713379"/>
              <a:ext cx="2921001" cy="652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lgn="ctr">
                <a:defRPr i="1"/>
              </a:lvl1pPr>
            </a:lstStyle>
            <a:p>
              <a:r>
                <a:t>Land Area Used</a:t>
              </a:r>
            </a:p>
          </p:txBody>
        </p:sp>
        <p:sp>
          <p:nvSpPr>
            <p:cNvPr id="589" name="ZoneTexte 40"/>
            <p:cNvSpPr txBox="1"/>
            <p:nvPr/>
          </p:nvSpPr>
          <p:spPr>
            <a:xfrm rot="16200000">
              <a:off x="1088878" y="3083247"/>
              <a:ext cx="2691699" cy="373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lgn="ctr">
                <a:defRPr i="1"/>
              </a:lvl1pPr>
            </a:lstStyle>
            <a:p>
              <a:r>
                <a:t>Soil Carbon Loss</a:t>
              </a:r>
            </a:p>
          </p:txBody>
        </p:sp>
        <p:sp>
          <p:nvSpPr>
            <p:cNvPr id="590" name="ZoneTexte 41"/>
            <p:cNvSpPr txBox="1"/>
            <p:nvPr/>
          </p:nvSpPr>
          <p:spPr>
            <a:xfrm>
              <a:off x="15124921" y="157929"/>
              <a:ext cx="6127937"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r">
                <a:defRPr sz="2400">
                  <a:solidFill>
                    <a:srgbClr val="A6A6A6"/>
                  </a:solidFill>
                  <a:latin typeface="Barlow"/>
                  <a:ea typeface="Barlow"/>
                  <a:cs typeface="Barlow"/>
                  <a:sym typeface="Barlow"/>
                </a:defRPr>
              </a:pPr>
              <a:r>
                <a:t>according to </a:t>
              </a:r>
              <a:r>
                <a:rPr cap="small"/>
                <a:t>Sanderman</a:t>
              </a:r>
              <a:r>
                <a:t> </a:t>
              </a:r>
              <a:r>
                <a:rPr i="1"/>
                <a:t>et al.</a:t>
              </a:r>
              <a:r>
                <a:t>, 2017</a:t>
              </a:r>
            </a:p>
          </p:txBody>
        </p:sp>
      </p:grpSp>
      <p:sp>
        <p:nvSpPr>
          <p:cNvPr id="592" name="ZoneTexte 31"/>
          <p:cNvSpPr txBox="1"/>
          <p:nvPr/>
        </p:nvSpPr>
        <p:spPr>
          <a:xfrm>
            <a:off x="9291817" y="8425405"/>
            <a:ext cx="5199934"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a:defRPr sz="2800" b="1"/>
            </a:lvl1pPr>
          </a:lstStyle>
          <a:p>
            <a:r>
              <a:t>Year</a:t>
            </a:r>
          </a:p>
        </p:txBody>
      </p:sp>
      <p:sp>
        <p:nvSpPr>
          <p:cNvPr id="593" name="ZoneTexte 16"/>
          <p:cNvSpPr txBox="1"/>
          <p:nvPr/>
        </p:nvSpPr>
        <p:spPr>
          <a:xfrm>
            <a:off x="5550166" y="7769380"/>
            <a:ext cx="304068"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sz="2800"/>
            </a:lvl1pPr>
          </a:lstStyle>
          <a:p>
            <a:r>
              <a:t>0</a:t>
            </a:r>
          </a:p>
        </p:txBody>
      </p:sp>
      <p:sp>
        <p:nvSpPr>
          <p:cNvPr id="594" name="ZoneTexte 17"/>
          <p:cNvSpPr txBox="1"/>
          <p:nvPr/>
        </p:nvSpPr>
        <p:spPr>
          <a:xfrm>
            <a:off x="8571849" y="7769379"/>
            <a:ext cx="699604"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sz="2800"/>
            </a:lvl1pPr>
          </a:lstStyle>
          <a:p>
            <a:r>
              <a:t>500</a:t>
            </a:r>
          </a:p>
        </p:txBody>
      </p:sp>
      <p:sp>
        <p:nvSpPr>
          <p:cNvPr id="595" name="ZoneTexte 18"/>
          <p:cNvSpPr txBox="1"/>
          <p:nvPr/>
        </p:nvSpPr>
        <p:spPr>
          <a:xfrm>
            <a:off x="11713368" y="7769379"/>
            <a:ext cx="897372"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sz="2800"/>
            </a:lvl1pPr>
          </a:lstStyle>
          <a:p>
            <a:r>
              <a:t>1000</a:t>
            </a:r>
          </a:p>
        </p:txBody>
      </p:sp>
      <p:sp>
        <p:nvSpPr>
          <p:cNvPr id="596" name="ZoneTexte 19"/>
          <p:cNvSpPr txBox="1"/>
          <p:nvPr/>
        </p:nvSpPr>
        <p:spPr>
          <a:xfrm>
            <a:off x="14951869" y="7769377"/>
            <a:ext cx="897372"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sz="2800"/>
            </a:lvl1pPr>
          </a:lstStyle>
          <a:p>
            <a:r>
              <a:t>1500</a:t>
            </a:r>
          </a:p>
        </p:txBody>
      </p:sp>
      <p:sp>
        <p:nvSpPr>
          <p:cNvPr id="597" name="ZoneTexte 20"/>
          <p:cNvSpPr txBox="1"/>
          <p:nvPr/>
        </p:nvSpPr>
        <p:spPr>
          <a:xfrm>
            <a:off x="18169813" y="7766356"/>
            <a:ext cx="897372"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sz="2800"/>
            </a:lvl1pPr>
          </a:lstStyle>
          <a:p>
            <a:r>
              <a:t>2000</a:t>
            </a:r>
          </a:p>
        </p:txBody>
      </p:sp>
      <p:sp>
        <p:nvSpPr>
          <p:cNvPr id="598" name="ZoneTexte 14"/>
          <p:cNvSpPr txBox="1"/>
          <p:nvPr/>
        </p:nvSpPr>
        <p:spPr>
          <a:xfrm>
            <a:off x="3888586" y="7352240"/>
            <a:ext cx="304069"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r">
              <a:defRPr sz="2800"/>
            </a:lvl1pPr>
          </a:lstStyle>
          <a:p>
            <a:r>
              <a:t>0</a:t>
            </a:r>
          </a:p>
        </p:txBody>
      </p:sp>
      <p:sp>
        <p:nvSpPr>
          <p:cNvPr id="599" name="ZoneTexte 21"/>
          <p:cNvSpPr txBox="1"/>
          <p:nvPr/>
        </p:nvSpPr>
        <p:spPr>
          <a:xfrm>
            <a:off x="18836457" y="7336479"/>
            <a:ext cx="304069" cy="52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800">
                <a:solidFill>
                  <a:srgbClr val="FF0000"/>
                </a:solidFill>
              </a:defRPr>
            </a:lvl1pPr>
          </a:lstStyle>
          <a:p>
            <a:r>
              <a:t>0</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602" name="Titre 14"/>
          <p:cNvSpPr txBox="1">
            <a:spLocks noGrp="1"/>
          </p:cNvSpPr>
          <p:nvPr>
            <p:ph type="title"/>
          </p:nvPr>
        </p:nvSpPr>
        <p:spPr>
          <a:xfrm>
            <a:off x="1905000" y="206375"/>
            <a:ext cx="21202650" cy="1625279"/>
          </a:xfrm>
          <a:prstGeom prst="rect">
            <a:avLst/>
          </a:prstGeom>
        </p:spPr>
        <p:txBody>
          <a:bodyPr/>
          <a:lstStyle>
            <a:lvl1pPr defTabSz="1737360">
              <a:defRPr sz="5225" spc="-95"/>
            </a:lvl1pPr>
          </a:lstStyle>
          <a:p>
            <a:r>
              <a:t>Increasing Inputs or Reducing Carbon Losses to Maintain or Enhance Soil Carbon Stocks in Cultivated Soils</a:t>
            </a:r>
          </a:p>
        </p:txBody>
      </p:sp>
      <p:grpSp>
        <p:nvGrpSpPr>
          <p:cNvPr id="605" name="Groupe 37"/>
          <p:cNvGrpSpPr/>
          <p:nvPr/>
        </p:nvGrpSpPr>
        <p:grpSpPr>
          <a:xfrm>
            <a:off x="8585999" y="5860596"/>
            <a:ext cx="7200000" cy="5166102"/>
            <a:chOff x="0" y="0"/>
            <a:chExt cx="7199999" cy="5166100"/>
          </a:xfrm>
        </p:grpSpPr>
        <p:pic>
          <p:nvPicPr>
            <p:cNvPr id="603" name="Image 27" descr="Image 27"/>
            <p:cNvPicPr>
              <a:picLocks noChangeAspect="1"/>
            </p:cNvPicPr>
            <p:nvPr/>
          </p:nvPicPr>
          <p:blipFill>
            <a:blip r:embed="rId2"/>
            <a:stretch>
              <a:fillRect/>
            </a:stretch>
          </p:blipFill>
          <p:spPr>
            <a:xfrm>
              <a:off x="0" y="0"/>
              <a:ext cx="7200000" cy="4824001"/>
            </a:xfrm>
            <a:prstGeom prst="rect">
              <a:avLst/>
            </a:prstGeom>
            <a:ln w="12700" cap="flat">
              <a:noFill/>
              <a:miter lim="400000"/>
            </a:ln>
            <a:effectLst/>
          </p:spPr>
        </p:pic>
        <p:sp>
          <p:nvSpPr>
            <p:cNvPr id="604" name="ZoneTexte 16"/>
            <p:cNvSpPr txBox="1"/>
            <p:nvPr/>
          </p:nvSpPr>
          <p:spPr>
            <a:xfrm>
              <a:off x="2742711" y="4824000"/>
              <a:ext cx="4457289" cy="342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400" tIns="50400" rIns="50400" bIns="50400" numCol="1" anchor="t">
              <a:spAutoFit/>
            </a:bodyPr>
            <a:lstStyle>
              <a:lvl1pPr algn="r">
                <a:defRPr sz="1600">
                  <a:solidFill>
                    <a:srgbClr val="A6A6A6"/>
                  </a:solidFill>
                  <a:latin typeface="Barlow"/>
                  <a:ea typeface="Barlow"/>
                  <a:cs typeface="Barlow"/>
                  <a:sym typeface="Barlow"/>
                </a:defRPr>
              </a:lvl1pPr>
            </a:lstStyle>
            <a:p>
              <a:r>
                <a:t>© INRAE / FARCY Pascal</a:t>
              </a:r>
            </a:p>
          </p:txBody>
        </p:sp>
      </p:grpSp>
      <p:grpSp>
        <p:nvGrpSpPr>
          <p:cNvPr id="608" name="Groupe 36"/>
          <p:cNvGrpSpPr/>
          <p:nvPr/>
        </p:nvGrpSpPr>
        <p:grpSpPr>
          <a:xfrm>
            <a:off x="725601" y="5860596"/>
            <a:ext cx="7200001" cy="5155656"/>
            <a:chOff x="0" y="0"/>
            <a:chExt cx="7199999" cy="5155655"/>
          </a:xfrm>
        </p:grpSpPr>
        <p:pic>
          <p:nvPicPr>
            <p:cNvPr id="606" name="Image 25" descr="Image 25"/>
            <p:cNvPicPr>
              <a:picLocks noChangeAspect="1"/>
            </p:cNvPicPr>
            <p:nvPr/>
          </p:nvPicPr>
          <p:blipFill>
            <a:blip r:embed="rId3"/>
            <a:stretch>
              <a:fillRect/>
            </a:stretch>
          </p:blipFill>
          <p:spPr>
            <a:xfrm>
              <a:off x="0" y="0"/>
              <a:ext cx="7200000" cy="4824001"/>
            </a:xfrm>
            <a:prstGeom prst="rect">
              <a:avLst/>
            </a:prstGeom>
            <a:ln w="12700" cap="flat">
              <a:noFill/>
              <a:miter lim="400000"/>
            </a:ln>
            <a:effectLst/>
          </p:spPr>
        </p:pic>
        <p:sp>
          <p:nvSpPr>
            <p:cNvPr id="607" name="ZoneTexte 17"/>
            <p:cNvSpPr txBox="1"/>
            <p:nvPr/>
          </p:nvSpPr>
          <p:spPr>
            <a:xfrm>
              <a:off x="2742711" y="4813555"/>
              <a:ext cx="4457289" cy="342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400" tIns="50400" rIns="50400" bIns="50400" numCol="1" anchor="t">
              <a:spAutoFit/>
            </a:bodyPr>
            <a:lstStyle>
              <a:lvl1pPr algn="r">
                <a:defRPr sz="1600">
                  <a:solidFill>
                    <a:srgbClr val="A6A6A6"/>
                  </a:solidFill>
                  <a:latin typeface="Barlow"/>
                  <a:ea typeface="Barlow"/>
                  <a:cs typeface="Barlow"/>
                  <a:sym typeface="Barlow"/>
                </a:defRPr>
              </a:lvl1pPr>
            </a:lstStyle>
            <a:p>
              <a:r>
                <a:t>© INRAE / FOUCHARD Marc</a:t>
              </a:r>
            </a:p>
          </p:txBody>
        </p:sp>
      </p:grpSp>
      <p:grpSp>
        <p:nvGrpSpPr>
          <p:cNvPr id="613" name="Groupe 6"/>
          <p:cNvGrpSpPr/>
          <p:nvPr/>
        </p:nvGrpSpPr>
        <p:grpSpPr>
          <a:xfrm>
            <a:off x="725601" y="2717980"/>
            <a:ext cx="468001" cy="3726020"/>
            <a:chOff x="0" y="0"/>
            <a:chExt cx="468000" cy="3726020"/>
          </a:xfrm>
        </p:grpSpPr>
        <p:sp>
          <p:nvSpPr>
            <p:cNvPr id="609" name="Rectangle 3"/>
            <p:cNvSpPr/>
            <p:nvPr/>
          </p:nvSpPr>
          <p:spPr>
            <a:xfrm>
              <a:off x="252000" y="738020"/>
              <a:ext cx="216001" cy="2988001"/>
            </a:xfrm>
            <a:prstGeom prst="rect">
              <a:avLst/>
            </a:prstGeom>
            <a:solidFill>
              <a:srgbClr val="8D533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612" name="Rectangle 4"/>
            <p:cNvGrpSpPr/>
            <p:nvPr/>
          </p:nvGrpSpPr>
          <p:grpSpPr>
            <a:xfrm>
              <a:off x="0" y="0"/>
              <a:ext cx="468001" cy="828040"/>
              <a:chOff x="0" y="0"/>
              <a:chExt cx="468000" cy="828039"/>
            </a:xfrm>
          </p:grpSpPr>
          <p:sp>
            <p:nvSpPr>
              <p:cNvPr id="610" name="Rectangle"/>
              <p:cNvSpPr/>
              <p:nvPr/>
            </p:nvSpPr>
            <p:spPr>
              <a:xfrm>
                <a:off x="0" y="90019"/>
                <a:ext cx="468001" cy="648002"/>
              </a:xfrm>
              <a:prstGeom prst="rect">
                <a:avLst/>
              </a:prstGeom>
              <a:solidFill>
                <a:srgbClr val="8D533E">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11" name="1"/>
              <p:cNvSpPr txBox="1"/>
              <p:nvPr/>
            </p:nvSpPr>
            <p:spPr>
              <a:xfrm>
                <a:off x="45719" y="-1"/>
                <a:ext cx="376562" cy="828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4800" b="1">
                    <a:solidFill>
                      <a:srgbClr val="8D533E"/>
                    </a:solidFill>
                    <a:latin typeface="Barlow"/>
                    <a:ea typeface="Barlow"/>
                    <a:cs typeface="Barlow"/>
                    <a:sym typeface="Barlow"/>
                  </a:defRPr>
                </a:lvl1pPr>
              </a:lstStyle>
              <a:p>
                <a:r>
                  <a:t>1</a:t>
                </a:r>
              </a:p>
            </p:txBody>
          </p:sp>
        </p:grpSp>
      </p:grpSp>
      <p:sp>
        <p:nvSpPr>
          <p:cNvPr id="614" name="ZoneTexte 7"/>
          <p:cNvSpPr txBox="1"/>
          <p:nvPr/>
        </p:nvSpPr>
        <p:spPr>
          <a:xfrm>
            <a:off x="1373601" y="2807999"/>
            <a:ext cx="5676901" cy="17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3600"/>
            </a:pPr>
            <a:r>
              <a:t>By increasing </a:t>
            </a:r>
            <a:r>
              <a:rPr b="1"/>
              <a:t>soil cover </a:t>
            </a:r>
            <a:r>
              <a:t>through the introduction of </a:t>
            </a:r>
            <a:r>
              <a:rPr b="1"/>
              <a:t>cover crops</a:t>
            </a:r>
            <a:r>
              <a:t>.</a:t>
            </a:r>
          </a:p>
        </p:txBody>
      </p:sp>
      <p:grpSp>
        <p:nvGrpSpPr>
          <p:cNvPr id="619" name="Groupe 9"/>
          <p:cNvGrpSpPr/>
          <p:nvPr/>
        </p:nvGrpSpPr>
        <p:grpSpPr>
          <a:xfrm>
            <a:off x="8608225" y="2717980"/>
            <a:ext cx="468001" cy="3726020"/>
            <a:chOff x="0" y="0"/>
            <a:chExt cx="468000" cy="3726020"/>
          </a:xfrm>
        </p:grpSpPr>
        <p:sp>
          <p:nvSpPr>
            <p:cNvPr id="615" name="Rectangle 11"/>
            <p:cNvSpPr/>
            <p:nvPr/>
          </p:nvSpPr>
          <p:spPr>
            <a:xfrm>
              <a:off x="252000" y="738020"/>
              <a:ext cx="216001" cy="2988001"/>
            </a:xfrm>
            <a:prstGeom prst="rect">
              <a:avLst/>
            </a:prstGeom>
            <a:solidFill>
              <a:srgbClr val="8D533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618" name="Rectangle 13"/>
            <p:cNvGrpSpPr/>
            <p:nvPr/>
          </p:nvGrpSpPr>
          <p:grpSpPr>
            <a:xfrm>
              <a:off x="0" y="0"/>
              <a:ext cx="468001" cy="828040"/>
              <a:chOff x="0" y="0"/>
              <a:chExt cx="468000" cy="828039"/>
            </a:xfrm>
          </p:grpSpPr>
          <p:sp>
            <p:nvSpPr>
              <p:cNvPr id="616" name="Rectangle"/>
              <p:cNvSpPr/>
              <p:nvPr/>
            </p:nvSpPr>
            <p:spPr>
              <a:xfrm>
                <a:off x="0" y="90019"/>
                <a:ext cx="468001" cy="648002"/>
              </a:xfrm>
              <a:prstGeom prst="rect">
                <a:avLst/>
              </a:prstGeom>
              <a:solidFill>
                <a:srgbClr val="8D533E">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17" name="2"/>
              <p:cNvSpPr txBox="1"/>
              <p:nvPr/>
            </p:nvSpPr>
            <p:spPr>
              <a:xfrm>
                <a:off x="45719" y="-1"/>
                <a:ext cx="376562" cy="828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4800" b="1">
                    <a:solidFill>
                      <a:srgbClr val="8D533E"/>
                    </a:solidFill>
                    <a:latin typeface="Barlow"/>
                    <a:ea typeface="Barlow"/>
                    <a:cs typeface="Barlow"/>
                    <a:sym typeface="Barlow"/>
                  </a:defRPr>
                </a:lvl1pPr>
              </a:lstStyle>
              <a:p>
                <a:r>
                  <a:t>2</a:t>
                </a:r>
              </a:p>
            </p:txBody>
          </p:sp>
        </p:grpSp>
      </p:grpSp>
      <p:sp>
        <p:nvSpPr>
          <p:cNvPr id="620" name="ZoneTexte 19"/>
          <p:cNvSpPr txBox="1"/>
          <p:nvPr/>
        </p:nvSpPr>
        <p:spPr>
          <a:xfrm>
            <a:off x="9256224" y="2808000"/>
            <a:ext cx="6950552" cy="279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3600"/>
            </a:pPr>
            <a:r>
              <a:t>By </a:t>
            </a:r>
            <a:r>
              <a:rPr b="1"/>
              <a:t>reducing tillage</a:t>
            </a:r>
            <a:r>
              <a:t> </a:t>
            </a:r>
            <a:r>
              <a:rPr sz="2800"/>
              <a:t>(note: this practice may lead to increased herbicide use, which poses challenges for biodiversity, water quality, and human health).</a:t>
            </a:r>
            <a:br>
              <a:rPr sz="2800"/>
            </a:br>
            <a:endParaRPr sz="2800"/>
          </a:p>
        </p:txBody>
      </p:sp>
      <p:grpSp>
        <p:nvGrpSpPr>
          <p:cNvPr id="623" name="Groupe 38"/>
          <p:cNvGrpSpPr/>
          <p:nvPr/>
        </p:nvGrpSpPr>
        <p:grpSpPr>
          <a:xfrm>
            <a:off x="16446396" y="5860596"/>
            <a:ext cx="7200001" cy="5166100"/>
            <a:chOff x="0" y="0"/>
            <a:chExt cx="7200000" cy="5166098"/>
          </a:xfrm>
        </p:grpSpPr>
        <p:sp>
          <p:nvSpPr>
            <p:cNvPr id="621" name="ZoneTexte 15"/>
            <p:cNvSpPr txBox="1"/>
            <p:nvPr/>
          </p:nvSpPr>
          <p:spPr>
            <a:xfrm>
              <a:off x="2754716" y="4823998"/>
              <a:ext cx="4445285" cy="342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400" tIns="50400" rIns="50400" bIns="50400" numCol="1" anchor="t">
              <a:spAutoFit/>
            </a:bodyPr>
            <a:lstStyle>
              <a:lvl1pPr algn="r">
                <a:defRPr sz="1600">
                  <a:solidFill>
                    <a:srgbClr val="A6A6A6"/>
                  </a:solidFill>
                  <a:latin typeface="Barlow"/>
                  <a:ea typeface="Barlow"/>
                  <a:cs typeface="Barlow"/>
                  <a:sym typeface="Barlow"/>
                </a:defRPr>
              </a:lvl1pPr>
            </a:lstStyle>
            <a:p>
              <a:r>
                <a:t>© INRAE / CHEVET Karine</a:t>
              </a:r>
            </a:p>
          </p:txBody>
        </p:sp>
        <p:pic>
          <p:nvPicPr>
            <p:cNvPr id="622" name="Image 33" descr="Image 33"/>
            <p:cNvPicPr>
              <a:picLocks noChangeAspect="1"/>
            </p:cNvPicPr>
            <p:nvPr/>
          </p:nvPicPr>
          <p:blipFill>
            <a:blip r:embed="rId4"/>
            <a:stretch>
              <a:fillRect/>
            </a:stretch>
          </p:blipFill>
          <p:spPr>
            <a:xfrm>
              <a:off x="0" y="0"/>
              <a:ext cx="7200000" cy="4824001"/>
            </a:xfrm>
            <a:prstGeom prst="rect">
              <a:avLst/>
            </a:prstGeom>
            <a:ln w="12700" cap="flat">
              <a:noFill/>
              <a:miter lim="400000"/>
            </a:ln>
            <a:effectLst/>
          </p:spPr>
        </p:pic>
      </p:grpSp>
      <p:grpSp>
        <p:nvGrpSpPr>
          <p:cNvPr id="628" name="Groupe 28"/>
          <p:cNvGrpSpPr/>
          <p:nvPr/>
        </p:nvGrpSpPr>
        <p:grpSpPr>
          <a:xfrm>
            <a:off x="16446394" y="2717980"/>
            <a:ext cx="468001" cy="3726020"/>
            <a:chOff x="0" y="0"/>
            <a:chExt cx="468000" cy="3726020"/>
          </a:xfrm>
        </p:grpSpPr>
        <p:sp>
          <p:nvSpPr>
            <p:cNvPr id="624" name="Rectangle 29"/>
            <p:cNvSpPr/>
            <p:nvPr/>
          </p:nvSpPr>
          <p:spPr>
            <a:xfrm>
              <a:off x="252000" y="738020"/>
              <a:ext cx="216001" cy="2988001"/>
            </a:xfrm>
            <a:prstGeom prst="rect">
              <a:avLst/>
            </a:prstGeom>
            <a:solidFill>
              <a:srgbClr val="8D533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627" name="Rectangle 30"/>
            <p:cNvGrpSpPr/>
            <p:nvPr/>
          </p:nvGrpSpPr>
          <p:grpSpPr>
            <a:xfrm>
              <a:off x="0" y="0"/>
              <a:ext cx="468001" cy="828040"/>
              <a:chOff x="0" y="0"/>
              <a:chExt cx="468000" cy="828039"/>
            </a:xfrm>
          </p:grpSpPr>
          <p:sp>
            <p:nvSpPr>
              <p:cNvPr id="625" name="Rectangle"/>
              <p:cNvSpPr/>
              <p:nvPr/>
            </p:nvSpPr>
            <p:spPr>
              <a:xfrm>
                <a:off x="0" y="90019"/>
                <a:ext cx="468001" cy="648002"/>
              </a:xfrm>
              <a:prstGeom prst="rect">
                <a:avLst/>
              </a:prstGeom>
              <a:solidFill>
                <a:srgbClr val="8D533E">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26" name="3"/>
              <p:cNvSpPr txBox="1"/>
              <p:nvPr/>
            </p:nvSpPr>
            <p:spPr>
              <a:xfrm>
                <a:off x="45719" y="-1"/>
                <a:ext cx="376562" cy="828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4800" b="1">
                    <a:solidFill>
                      <a:srgbClr val="8D533E"/>
                    </a:solidFill>
                    <a:latin typeface="Barlow"/>
                    <a:ea typeface="Barlow"/>
                    <a:cs typeface="Barlow"/>
                    <a:sym typeface="Barlow"/>
                  </a:defRPr>
                </a:lvl1pPr>
              </a:lstStyle>
              <a:p>
                <a:r>
                  <a:t>3</a:t>
                </a:r>
              </a:p>
            </p:txBody>
          </p:sp>
        </p:grpSp>
      </p:grpSp>
      <p:sp>
        <p:nvSpPr>
          <p:cNvPr id="629" name="ZoneTexte 31"/>
          <p:cNvSpPr txBox="1"/>
          <p:nvPr/>
        </p:nvSpPr>
        <p:spPr>
          <a:xfrm>
            <a:off x="17094392" y="2807999"/>
            <a:ext cx="6950552" cy="17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3600"/>
            </a:pPr>
            <a:r>
              <a:t>By increasing the proportion of </a:t>
            </a:r>
            <a:r>
              <a:rPr b="1"/>
              <a:t>temporary grasslands</a:t>
            </a:r>
            <a:r>
              <a:t> in crop rotations.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grpSp>
        <p:nvGrpSpPr>
          <p:cNvPr id="634" name="Groupe 49"/>
          <p:cNvGrpSpPr/>
          <p:nvPr/>
        </p:nvGrpSpPr>
        <p:grpSpPr>
          <a:xfrm>
            <a:off x="8585999" y="4855226"/>
            <a:ext cx="7200000" cy="5166102"/>
            <a:chOff x="0" y="0"/>
            <a:chExt cx="7199999" cy="5166100"/>
          </a:xfrm>
        </p:grpSpPr>
        <p:sp>
          <p:nvSpPr>
            <p:cNvPr id="632" name="ZoneTexte 21"/>
            <p:cNvSpPr txBox="1"/>
            <p:nvPr/>
          </p:nvSpPr>
          <p:spPr>
            <a:xfrm>
              <a:off x="2742711" y="4824000"/>
              <a:ext cx="4457289" cy="342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400" tIns="50400" rIns="50400" bIns="50400" numCol="1" anchor="t">
              <a:spAutoFit/>
            </a:bodyPr>
            <a:lstStyle>
              <a:lvl1pPr algn="r">
                <a:defRPr sz="1600">
                  <a:solidFill>
                    <a:srgbClr val="A6A6A6"/>
                  </a:solidFill>
                  <a:latin typeface="Barlow"/>
                  <a:ea typeface="Barlow"/>
                  <a:cs typeface="Barlow"/>
                  <a:sym typeface="Barlow"/>
                </a:defRPr>
              </a:lvl1pPr>
            </a:lstStyle>
            <a:p>
              <a:r>
                <a:t>© INRAE / NICOLAS Bertrand</a:t>
              </a:r>
            </a:p>
          </p:txBody>
        </p:sp>
        <p:pic>
          <p:nvPicPr>
            <p:cNvPr id="633" name="Image 47" descr="Image 47"/>
            <p:cNvPicPr>
              <a:picLocks noChangeAspect="1"/>
            </p:cNvPicPr>
            <p:nvPr/>
          </p:nvPicPr>
          <p:blipFill>
            <a:blip r:embed="rId2"/>
            <a:stretch>
              <a:fillRect/>
            </a:stretch>
          </p:blipFill>
          <p:spPr>
            <a:xfrm>
              <a:off x="0" y="0"/>
              <a:ext cx="7200000" cy="4823999"/>
            </a:xfrm>
            <a:prstGeom prst="rect">
              <a:avLst/>
            </a:prstGeom>
            <a:ln w="12700" cap="flat">
              <a:noFill/>
              <a:miter lim="400000"/>
            </a:ln>
            <a:effectLst/>
          </p:spPr>
        </p:pic>
      </p:grpSp>
      <p:grpSp>
        <p:nvGrpSpPr>
          <p:cNvPr id="637" name="Groupe 48"/>
          <p:cNvGrpSpPr/>
          <p:nvPr/>
        </p:nvGrpSpPr>
        <p:grpSpPr>
          <a:xfrm>
            <a:off x="16446396" y="4855226"/>
            <a:ext cx="7200001" cy="5166100"/>
            <a:chOff x="0" y="0"/>
            <a:chExt cx="7199999" cy="5166098"/>
          </a:xfrm>
        </p:grpSpPr>
        <p:sp>
          <p:nvSpPr>
            <p:cNvPr id="635" name="ZoneTexte 34"/>
            <p:cNvSpPr txBox="1"/>
            <p:nvPr/>
          </p:nvSpPr>
          <p:spPr>
            <a:xfrm>
              <a:off x="2754715" y="4823998"/>
              <a:ext cx="4445285" cy="342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400" tIns="50400" rIns="50400" bIns="50400" numCol="1" anchor="t">
              <a:spAutoFit/>
            </a:bodyPr>
            <a:lstStyle>
              <a:lvl1pPr algn="r">
                <a:defRPr sz="1600">
                  <a:solidFill>
                    <a:srgbClr val="A6A6A6"/>
                  </a:solidFill>
                  <a:latin typeface="Barlow"/>
                  <a:ea typeface="Barlow"/>
                  <a:cs typeface="Barlow"/>
                  <a:sym typeface="Barlow"/>
                </a:defRPr>
              </a:lvl1pPr>
            </a:lstStyle>
            <a:p>
              <a:r>
                <a:t>© INRAE / BOUISSON Yvan</a:t>
              </a:r>
            </a:p>
          </p:txBody>
        </p:sp>
        <p:pic>
          <p:nvPicPr>
            <p:cNvPr id="636" name="Image 45" descr="Image 45"/>
            <p:cNvPicPr>
              <a:picLocks noChangeAspect="1"/>
            </p:cNvPicPr>
            <p:nvPr/>
          </p:nvPicPr>
          <p:blipFill>
            <a:blip r:embed="rId3"/>
            <a:srcRect/>
            <a:stretch>
              <a:fillRect/>
            </a:stretch>
          </p:blipFill>
          <p:spPr>
            <a:xfrm>
              <a:off x="0" y="0"/>
              <a:ext cx="7187994" cy="4823999"/>
            </a:xfrm>
            <a:prstGeom prst="rect">
              <a:avLst/>
            </a:prstGeom>
            <a:ln w="12700" cap="flat">
              <a:noFill/>
              <a:miter lim="400000"/>
            </a:ln>
            <a:effectLst/>
          </p:spPr>
        </p:pic>
      </p:grpSp>
      <p:sp>
        <p:nvSpPr>
          <p:cNvPr id="638" name="Titre 18"/>
          <p:cNvSpPr txBox="1">
            <a:spLocks noGrp="1"/>
          </p:cNvSpPr>
          <p:nvPr>
            <p:ph type="title"/>
          </p:nvPr>
        </p:nvSpPr>
        <p:spPr>
          <a:xfrm>
            <a:off x="1905000" y="206375"/>
            <a:ext cx="21202650" cy="1625279"/>
          </a:xfrm>
          <a:prstGeom prst="rect">
            <a:avLst/>
          </a:prstGeom>
        </p:spPr>
        <p:txBody>
          <a:bodyPr/>
          <a:lstStyle>
            <a:lvl1pPr defTabSz="1737360">
              <a:defRPr sz="5225" spc="-95"/>
            </a:lvl1pPr>
          </a:lstStyle>
          <a:p>
            <a:r>
              <a:t>Increasing Inputs or Reducing Carbon Losses to Maintain or Enhance Soil Carbon Stocks in Cultivated Soils</a:t>
            </a:r>
          </a:p>
        </p:txBody>
      </p:sp>
      <p:grpSp>
        <p:nvGrpSpPr>
          <p:cNvPr id="641" name="ZoneTexte 19"/>
          <p:cNvGrpSpPr/>
          <p:nvPr/>
        </p:nvGrpSpPr>
        <p:grpSpPr>
          <a:xfrm>
            <a:off x="3270129" y="10410942"/>
            <a:ext cx="17627294" cy="2678892"/>
            <a:chOff x="0" y="0"/>
            <a:chExt cx="17627293" cy="2678891"/>
          </a:xfrm>
        </p:grpSpPr>
        <p:sp>
          <p:nvSpPr>
            <p:cNvPr id="639" name="Rectangle aux angles arrondis"/>
            <p:cNvSpPr/>
            <p:nvPr/>
          </p:nvSpPr>
          <p:spPr>
            <a:xfrm>
              <a:off x="0" y="0"/>
              <a:ext cx="17627294" cy="2678892"/>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640" name="Globally, 1.2 Gt of carbon per year could be stored in agricultural soils (croplands and grasslands) (IPCC 2014), which would offset more than 10% of annual anthropogenic emissions."/>
            <p:cNvSpPr txBox="1"/>
            <p:nvPr/>
          </p:nvSpPr>
          <p:spPr>
            <a:xfrm>
              <a:off x="162523" y="162523"/>
              <a:ext cx="17302248" cy="2404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4000" b="1"/>
              </a:pPr>
              <a:r>
                <a:t>Globally, 1.2 Gt of carbon per year could be stored in agricultural soils </a:t>
              </a:r>
              <a:r>
                <a:rPr b="0"/>
                <a:t>(croplands and grasslands) (IPCC 2014), which would offset more than </a:t>
              </a:r>
              <a:r>
                <a:t>10%</a:t>
              </a:r>
              <a:r>
                <a:rPr b="0"/>
                <a:t> of annual anthropogenic emissions.</a:t>
              </a:r>
            </a:p>
          </p:txBody>
        </p:sp>
      </p:grpSp>
      <p:sp>
        <p:nvSpPr>
          <p:cNvPr id="642" name="Connecteur droit avec flèche 20"/>
          <p:cNvSpPr/>
          <p:nvPr/>
        </p:nvSpPr>
        <p:spPr>
          <a:xfrm flipH="1">
            <a:off x="2836097" y="11103967"/>
            <a:ext cx="681790" cy="1"/>
          </a:xfrm>
          <a:prstGeom prst="line">
            <a:avLst/>
          </a:prstGeom>
          <a:ln w="127000">
            <a:solidFill>
              <a:srgbClr val="8D533E"/>
            </a:solidFill>
            <a:headEnd type="triangle"/>
          </a:ln>
        </p:spPr>
        <p:txBody>
          <a:bodyPr lIns="45719" rIns="45719"/>
          <a:lstStyle/>
          <a:p>
            <a:endParaRPr/>
          </a:p>
        </p:txBody>
      </p:sp>
      <p:grpSp>
        <p:nvGrpSpPr>
          <p:cNvPr id="645" name="Groupe 43"/>
          <p:cNvGrpSpPr/>
          <p:nvPr/>
        </p:nvGrpSpPr>
        <p:grpSpPr>
          <a:xfrm>
            <a:off x="725601" y="4855226"/>
            <a:ext cx="7200001" cy="5155656"/>
            <a:chOff x="0" y="0"/>
            <a:chExt cx="7200000" cy="5155655"/>
          </a:xfrm>
        </p:grpSpPr>
        <p:pic>
          <p:nvPicPr>
            <p:cNvPr id="643" name="Image 42" descr="Image 42"/>
            <p:cNvPicPr>
              <a:picLocks noChangeAspect="1"/>
            </p:cNvPicPr>
            <p:nvPr/>
          </p:nvPicPr>
          <p:blipFill>
            <a:blip r:embed="rId4"/>
            <a:stretch>
              <a:fillRect/>
            </a:stretch>
          </p:blipFill>
          <p:spPr>
            <a:xfrm>
              <a:off x="0" y="0"/>
              <a:ext cx="7200000" cy="4823999"/>
            </a:xfrm>
            <a:prstGeom prst="rect">
              <a:avLst/>
            </a:prstGeom>
            <a:ln w="12700" cap="flat">
              <a:noFill/>
              <a:miter lim="400000"/>
            </a:ln>
            <a:effectLst/>
          </p:spPr>
        </p:pic>
        <p:sp>
          <p:nvSpPr>
            <p:cNvPr id="644" name="ZoneTexte 24"/>
            <p:cNvSpPr txBox="1"/>
            <p:nvPr/>
          </p:nvSpPr>
          <p:spPr>
            <a:xfrm>
              <a:off x="2742713" y="4813555"/>
              <a:ext cx="4457288" cy="342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400" tIns="50400" rIns="50400" bIns="50400" numCol="1" anchor="t">
              <a:spAutoFit/>
            </a:bodyPr>
            <a:lstStyle>
              <a:lvl1pPr algn="r">
                <a:defRPr sz="1600">
                  <a:solidFill>
                    <a:srgbClr val="A6A6A6"/>
                  </a:solidFill>
                  <a:latin typeface="Barlow"/>
                  <a:ea typeface="Barlow"/>
                  <a:cs typeface="Barlow"/>
                  <a:sym typeface="Barlow"/>
                </a:defRPr>
              </a:lvl1pPr>
            </a:lstStyle>
            <a:p>
              <a:r>
                <a:t>© INRAE / MAITRE Christophe</a:t>
              </a:r>
            </a:p>
          </p:txBody>
        </p:sp>
      </p:grpSp>
      <p:grpSp>
        <p:nvGrpSpPr>
          <p:cNvPr id="650" name="Groupe 25"/>
          <p:cNvGrpSpPr/>
          <p:nvPr/>
        </p:nvGrpSpPr>
        <p:grpSpPr>
          <a:xfrm>
            <a:off x="725601" y="2717979"/>
            <a:ext cx="468001" cy="2718021"/>
            <a:chOff x="0" y="0"/>
            <a:chExt cx="468000" cy="2718020"/>
          </a:xfrm>
        </p:grpSpPr>
        <p:sp>
          <p:nvSpPr>
            <p:cNvPr id="646" name="Rectangle 26"/>
            <p:cNvSpPr/>
            <p:nvPr/>
          </p:nvSpPr>
          <p:spPr>
            <a:xfrm>
              <a:off x="252000" y="738019"/>
              <a:ext cx="216001" cy="1980002"/>
            </a:xfrm>
            <a:prstGeom prst="rect">
              <a:avLst/>
            </a:prstGeom>
            <a:solidFill>
              <a:srgbClr val="8D533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649" name="Rectangle 27"/>
            <p:cNvGrpSpPr/>
            <p:nvPr/>
          </p:nvGrpSpPr>
          <p:grpSpPr>
            <a:xfrm>
              <a:off x="0" y="0"/>
              <a:ext cx="468001" cy="828040"/>
              <a:chOff x="0" y="0"/>
              <a:chExt cx="468000" cy="828039"/>
            </a:xfrm>
          </p:grpSpPr>
          <p:sp>
            <p:nvSpPr>
              <p:cNvPr id="647" name="Rectangle"/>
              <p:cNvSpPr/>
              <p:nvPr/>
            </p:nvSpPr>
            <p:spPr>
              <a:xfrm>
                <a:off x="0" y="90019"/>
                <a:ext cx="468001" cy="648002"/>
              </a:xfrm>
              <a:prstGeom prst="rect">
                <a:avLst/>
              </a:prstGeom>
              <a:solidFill>
                <a:srgbClr val="8D533E">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48" name="4"/>
              <p:cNvSpPr txBox="1"/>
              <p:nvPr/>
            </p:nvSpPr>
            <p:spPr>
              <a:xfrm>
                <a:off x="45719" y="-1"/>
                <a:ext cx="376562" cy="828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4800" b="1">
                    <a:solidFill>
                      <a:srgbClr val="8D533E"/>
                    </a:solidFill>
                    <a:latin typeface="Barlow"/>
                    <a:ea typeface="Barlow"/>
                    <a:cs typeface="Barlow"/>
                    <a:sym typeface="Barlow"/>
                  </a:defRPr>
                </a:lvl1pPr>
              </a:lstStyle>
              <a:p>
                <a:r>
                  <a:t>4</a:t>
                </a:r>
              </a:p>
            </p:txBody>
          </p:sp>
        </p:grpSp>
      </p:grpSp>
      <p:sp>
        <p:nvSpPr>
          <p:cNvPr id="651" name="ZoneTexte 28"/>
          <p:cNvSpPr txBox="1"/>
          <p:nvPr/>
        </p:nvSpPr>
        <p:spPr>
          <a:xfrm>
            <a:off x="1373601" y="2807999"/>
            <a:ext cx="6552001" cy="17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3600"/>
            </a:pPr>
            <a:r>
              <a:t>By applying </a:t>
            </a:r>
            <a:r>
              <a:rPr b="1"/>
              <a:t>organic matter</a:t>
            </a:r>
            <a:r>
              <a:t> to soils in the form of amendments.</a:t>
            </a:r>
          </a:p>
        </p:txBody>
      </p:sp>
      <p:grpSp>
        <p:nvGrpSpPr>
          <p:cNvPr id="656" name="Groupe 29"/>
          <p:cNvGrpSpPr/>
          <p:nvPr/>
        </p:nvGrpSpPr>
        <p:grpSpPr>
          <a:xfrm>
            <a:off x="8608225" y="2717979"/>
            <a:ext cx="468001" cy="2718021"/>
            <a:chOff x="0" y="0"/>
            <a:chExt cx="468000" cy="2718020"/>
          </a:xfrm>
        </p:grpSpPr>
        <p:sp>
          <p:nvSpPr>
            <p:cNvPr id="652" name="Rectangle 30"/>
            <p:cNvSpPr/>
            <p:nvPr/>
          </p:nvSpPr>
          <p:spPr>
            <a:xfrm>
              <a:off x="252000" y="738019"/>
              <a:ext cx="216001" cy="1980002"/>
            </a:xfrm>
            <a:prstGeom prst="rect">
              <a:avLst/>
            </a:prstGeom>
            <a:solidFill>
              <a:srgbClr val="8D533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655" name="Rectangle 31"/>
            <p:cNvGrpSpPr/>
            <p:nvPr/>
          </p:nvGrpSpPr>
          <p:grpSpPr>
            <a:xfrm>
              <a:off x="0" y="0"/>
              <a:ext cx="468001" cy="828040"/>
              <a:chOff x="0" y="0"/>
              <a:chExt cx="468000" cy="828039"/>
            </a:xfrm>
          </p:grpSpPr>
          <p:sp>
            <p:nvSpPr>
              <p:cNvPr id="653" name="Rectangle"/>
              <p:cNvSpPr/>
              <p:nvPr/>
            </p:nvSpPr>
            <p:spPr>
              <a:xfrm>
                <a:off x="0" y="90019"/>
                <a:ext cx="468001" cy="648002"/>
              </a:xfrm>
              <a:prstGeom prst="rect">
                <a:avLst/>
              </a:prstGeom>
              <a:solidFill>
                <a:srgbClr val="8D533E">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54" name="5"/>
              <p:cNvSpPr txBox="1"/>
              <p:nvPr/>
            </p:nvSpPr>
            <p:spPr>
              <a:xfrm>
                <a:off x="45719" y="-1"/>
                <a:ext cx="376562" cy="828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4800" b="1">
                    <a:solidFill>
                      <a:srgbClr val="8D533E"/>
                    </a:solidFill>
                    <a:latin typeface="Barlow"/>
                    <a:ea typeface="Barlow"/>
                    <a:cs typeface="Barlow"/>
                    <a:sym typeface="Barlow"/>
                  </a:defRPr>
                </a:lvl1pPr>
              </a:lstStyle>
              <a:p>
                <a:r>
                  <a:t>5</a:t>
                </a:r>
              </a:p>
            </p:txBody>
          </p:sp>
        </p:grpSp>
      </p:grpSp>
      <p:sp>
        <p:nvSpPr>
          <p:cNvPr id="657" name="ZoneTexte 32"/>
          <p:cNvSpPr txBox="1"/>
          <p:nvPr/>
        </p:nvSpPr>
        <p:spPr>
          <a:xfrm>
            <a:off x="9256224" y="2807999"/>
            <a:ext cx="6950552" cy="17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3600"/>
            </a:pPr>
            <a:r>
              <a:t>By developing </a:t>
            </a:r>
            <a:r>
              <a:rPr b="1"/>
              <a:t>hedgerows and agroforestry</a:t>
            </a:r>
            <a:r>
              <a:t> within cultivated fields.</a:t>
            </a:r>
          </a:p>
        </p:txBody>
      </p:sp>
      <p:grpSp>
        <p:nvGrpSpPr>
          <p:cNvPr id="662" name="Groupe 36"/>
          <p:cNvGrpSpPr/>
          <p:nvPr/>
        </p:nvGrpSpPr>
        <p:grpSpPr>
          <a:xfrm>
            <a:off x="16446394" y="2717979"/>
            <a:ext cx="468001" cy="2718021"/>
            <a:chOff x="0" y="0"/>
            <a:chExt cx="468000" cy="2718020"/>
          </a:xfrm>
        </p:grpSpPr>
        <p:sp>
          <p:nvSpPr>
            <p:cNvPr id="658" name="Rectangle 37"/>
            <p:cNvSpPr/>
            <p:nvPr/>
          </p:nvSpPr>
          <p:spPr>
            <a:xfrm>
              <a:off x="252000" y="738019"/>
              <a:ext cx="216001" cy="1980002"/>
            </a:xfrm>
            <a:prstGeom prst="rect">
              <a:avLst/>
            </a:prstGeom>
            <a:solidFill>
              <a:srgbClr val="8D533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661" name="Rectangle 38"/>
            <p:cNvGrpSpPr/>
            <p:nvPr/>
          </p:nvGrpSpPr>
          <p:grpSpPr>
            <a:xfrm>
              <a:off x="0" y="0"/>
              <a:ext cx="468001" cy="828040"/>
              <a:chOff x="0" y="0"/>
              <a:chExt cx="468000" cy="828039"/>
            </a:xfrm>
          </p:grpSpPr>
          <p:sp>
            <p:nvSpPr>
              <p:cNvPr id="659" name="Rectangle"/>
              <p:cNvSpPr/>
              <p:nvPr/>
            </p:nvSpPr>
            <p:spPr>
              <a:xfrm>
                <a:off x="0" y="90019"/>
                <a:ext cx="468001" cy="648002"/>
              </a:xfrm>
              <a:prstGeom prst="rect">
                <a:avLst/>
              </a:prstGeom>
              <a:solidFill>
                <a:srgbClr val="8D533E">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60" name="6"/>
              <p:cNvSpPr txBox="1"/>
              <p:nvPr/>
            </p:nvSpPr>
            <p:spPr>
              <a:xfrm>
                <a:off x="45719" y="-1"/>
                <a:ext cx="376562" cy="828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4800" b="1">
                    <a:solidFill>
                      <a:srgbClr val="8D533E"/>
                    </a:solidFill>
                    <a:latin typeface="Barlow"/>
                    <a:ea typeface="Barlow"/>
                    <a:cs typeface="Barlow"/>
                    <a:sym typeface="Barlow"/>
                  </a:defRPr>
                </a:lvl1pPr>
              </a:lstStyle>
              <a:p>
                <a:r>
                  <a:t>6</a:t>
                </a:r>
              </a:p>
            </p:txBody>
          </p:sp>
        </p:grpSp>
      </p:grpSp>
      <p:sp>
        <p:nvSpPr>
          <p:cNvPr id="663" name="ZoneTexte 39"/>
          <p:cNvSpPr txBox="1"/>
          <p:nvPr/>
        </p:nvSpPr>
        <p:spPr>
          <a:xfrm>
            <a:off x="17094392" y="2807999"/>
            <a:ext cx="6950552" cy="11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3600"/>
            </a:pPr>
            <a:r>
              <a:t>By planting </a:t>
            </a:r>
            <a:r>
              <a:rPr b="1"/>
              <a:t>grass cover</a:t>
            </a:r>
            <a:r>
              <a:t> between rows in vineyards and orchards.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p:sp>
        <p:nvSpPr>
          <p:cNvPr id="666" name="Titre 2"/>
          <p:cNvSpPr txBox="1">
            <a:spLocks noGrp="1"/>
          </p:cNvSpPr>
          <p:nvPr>
            <p:ph type="title"/>
          </p:nvPr>
        </p:nvSpPr>
        <p:spPr>
          <a:xfrm>
            <a:off x="1905000" y="206375"/>
            <a:ext cx="21202650" cy="1625279"/>
          </a:xfrm>
          <a:prstGeom prst="rect">
            <a:avLst/>
          </a:prstGeom>
        </p:spPr>
        <p:txBody>
          <a:bodyPr/>
          <a:lstStyle>
            <a:lvl1pPr defTabSz="1737360">
              <a:defRPr sz="5225" spc="-95"/>
            </a:lvl1pPr>
          </a:lstStyle>
          <a:p>
            <a:r>
              <a:rPr dirty="0"/>
              <a:t>How much carbon could be stored in cultivated soils in </a:t>
            </a:r>
            <a:r>
              <a:rPr lang="en-AU" dirty="0"/>
              <a:t>continental</a:t>
            </a:r>
            <a:r>
              <a:rPr dirty="0"/>
              <a:t> France in the coming decades?</a:t>
            </a:r>
          </a:p>
        </p:txBody>
      </p:sp>
      <p:grpSp>
        <p:nvGrpSpPr>
          <p:cNvPr id="669" name="ZoneTexte 1"/>
          <p:cNvGrpSpPr/>
          <p:nvPr/>
        </p:nvGrpSpPr>
        <p:grpSpPr>
          <a:xfrm>
            <a:off x="1760644" y="10556713"/>
            <a:ext cx="21113870" cy="2032160"/>
            <a:chOff x="0" y="0"/>
            <a:chExt cx="21113869" cy="2032158"/>
          </a:xfrm>
        </p:grpSpPr>
        <p:sp>
          <p:nvSpPr>
            <p:cNvPr id="667" name="Rectangle aux angles arrondis"/>
            <p:cNvSpPr/>
            <p:nvPr/>
          </p:nvSpPr>
          <p:spPr>
            <a:xfrm>
              <a:off x="0" y="0"/>
              <a:ext cx="21113870" cy="2032159"/>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668" name="At the scale of mainland France, increasing carbon stocks in cultivated soils could offset about 5% of emissions."/>
            <p:cNvSpPr txBox="1"/>
            <p:nvPr/>
          </p:nvSpPr>
          <p:spPr>
            <a:xfrm>
              <a:off x="130952" y="130952"/>
              <a:ext cx="20851966" cy="1795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4000"/>
              </a:pPr>
              <a:r>
                <a:rPr dirty="0"/>
                <a:t>At the scale of mainland France</a:t>
              </a:r>
              <a:r>
                <a:rPr lang="en-AU" dirty="0"/>
                <a:t> and Corsica</a:t>
              </a:r>
              <a:r>
                <a:rPr dirty="0"/>
                <a:t>, increasing carbon stocks in cultivated soils could </a:t>
              </a:r>
              <a:r>
                <a:rPr b="1" dirty="0"/>
                <a:t>offset about 5% of emissions.</a:t>
              </a:r>
            </a:p>
          </p:txBody>
        </p:sp>
      </p:grpSp>
      <p:sp>
        <p:nvSpPr>
          <p:cNvPr id="670" name="Connecteur droit avec flèche 10"/>
          <p:cNvSpPr/>
          <p:nvPr/>
        </p:nvSpPr>
        <p:spPr>
          <a:xfrm flipH="1">
            <a:off x="1326610" y="11249739"/>
            <a:ext cx="681790" cy="1"/>
          </a:xfrm>
          <a:prstGeom prst="line">
            <a:avLst/>
          </a:prstGeom>
          <a:ln w="127000">
            <a:solidFill>
              <a:srgbClr val="8D533E"/>
            </a:solidFill>
            <a:headEnd type="triangle"/>
          </a:ln>
        </p:spPr>
        <p:txBody>
          <a:bodyPr lIns="45719" rIns="45719"/>
          <a:lstStyle/>
          <a:p>
            <a:endParaRPr/>
          </a:p>
        </p:txBody>
      </p:sp>
      <p:graphicFrame>
        <p:nvGraphicFramePr>
          <p:cNvPr id="671" name="Tableau 12"/>
          <p:cNvGraphicFramePr/>
          <p:nvPr>
            <p:extLst>
              <p:ext uri="{D42A27DB-BD31-4B8C-83A1-F6EECF244321}">
                <p14:modId xmlns:p14="http://schemas.microsoft.com/office/powerpoint/2010/main" val="668425268"/>
              </p:ext>
            </p:extLst>
          </p:nvPr>
        </p:nvGraphicFramePr>
        <p:xfrm>
          <a:off x="738744" y="2562522"/>
          <a:ext cx="22905310" cy="7498080"/>
        </p:xfrm>
        <a:graphic>
          <a:graphicData uri="http://schemas.openxmlformats.org/drawingml/2006/table">
            <a:tbl>
              <a:tblPr>
                <a:tableStyleId>{4C3C2611-4C71-4FC5-86AE-919BDF0F9419}</a:tableStyleId>
              </a:tblPr>
              <a:tblGrid>
                <a:gridCol w="7938117">
                  <a:extLst>
                    <a:ext uri="{9D8B030D-6E8A-4147-A177-3AD203B41FA5}">
                      <a16:colId xmlns:a16="http://schemas.microsoft.com/office/drawing/2014/main" val="20000"/>
                    </a:ext>
                  </a:extLst>
                </a:gridCol>
                <a:gridCol w="3677477">
                  <a:extLst>
                    <a:ext uri="{9D8B030D-6E8A-4147-A177-3AD203B41FA5}">
                      <a16:colId xmlns:a16="http://schemas.microsoft.com/office/drawing/2014/main" val="20001"/>
                    </a:ext>
                  </a:extLst>
                </a:gridCol>
                <a:gridCol w="1689651">
                  <a:extLst>
                    <a:ext uri="{9D8B030D-6E8A-4147-A177-3AD203B41FA5}">
                      <a16:colId xmlns:a16="http://schemas.microsoft.com/office/drawing/2014/main" val="20002"/>
                    </a:ext>
                  </a:extLst>
                </a:gridCol>
                <a:gridCol w="3697357">
                  <a:extLst>
                    <a:ext uri="{9D8B030D-6E8A-4147-A177-3AD203B41FA5}">
                      <a16:colId xmlns:a16="http://schemas.microsoft.com/office/drawing/2014/main" val="20003"/>
                    </a:ext>
                  </a:extLst>
                </a:gridCol>
                <a:gridCol w="5902708">
                  <a:extLst>
                    <a:ext uri="{9D8B030D-6E8A-4147-A177-3AD203B41FA5}">
                      <a16:colId xmlns:a16="http://schemas.microsoft.com/office/drawing/2014/main" val="20004"/>
                    </a:ext>
                  </a:extLst>
                </a:gridCol>
              </a:tblGrid>
              <a:tr h="899160">
                <a:tc>
                  <a:txBody>
                    <a:bodyPr/>
                    <a:lstStyle/>
                    <a:p>
                      <a:pPr algn="l" defTabSz="1828800">
                        <a:defRPr sz="1800"/>
                      </a:pPr>
                      <a:r>
                        <a:rPr sz="3600" b="1">
                          <a:sym typeface="Marianne"/>
                        </a:rPr>
                        <a:t>Additional Storage by Practice</a:t>
                      </a:r>
                    </a:p>
                  </a:txBody>
                  <a:tcPr marL="45720" marR="45720" anchor="ctr" horzOverflow="overflow">
                    <a:lnL w="12700">
                      <a:miter lim="400000"/>
                    </a:lnL>
                    <a:lnR w="38100">
                      <a:solidFill>
                        <a:srgbClr val="000000"/>
                      </a:solidFill>
                    </a:lnR>
                    <a:lnT w="12700">
                      <a:miter lim="400000"/>
                    </a:lnT>
                    <a:lnB w="12700">
                      <a:miter lim="400000"/>
                    </a:lnB>
                    <a:solidFill>
                      <a:srgbClr val="D9D9D9"/>
                    </a:solidFill>
                  </a:tcPr>
                </a:tc>
                <a:tc rowSpan="2">
                  <a:txBody>
                    <a:bodyPr/>
                    <a:lstStyle/>
                    <a:p>
                      <a:pPr defTabSz="1828800">
                        <a:defRPr sz="1800"/>
                      </a:pPr>
                      <a:r>
                        <a:rPr sz="2800" spc="-100" dirty="0">
                          <a:sym typeface="Marianne"/>
                        </a:rPr>
                        <a:t>Additional Storage per Hectare
0–30 cm horizon (kg C</a:t>
                      </a:r>
                      <a:r>
                        <a:rPr lang="en-AU" sz="2800" spc="-100" dirty="0">
                          <a:sym typeface="Marianne"/>
                        </a:rPr>
                        <a:t>/</a:t>
                      </a:r>
                      <a:r>
                        <a:rPr sz="2800" spc="-100" dirty="0">
                          <a:sym typeface="Marianne"/>
                        </a:rPr>
                        <a:t>ha</a:t>
                      </a:r>
                      <a:r>
                        <a:rPr lang="en-AU" sz="2800" spc="-100" dirty="0">
                          <a:sym typeface="Marianne"/>
                        </a:rPr>
                        <a:t>/</a:t>
                      </a:r>
                      <a:r>
                        <a:rPr sz="2800" spc="-100" dirty="0">
                          <a:sym typeface="Marianne"/>
                        </a:rPr>
                        <a:t>year)</a:t>
                      </a:r>
                    </a:p>
                  </a:txBody>
                  <a:tcPr marL="45720" marR="45720" horzOverflow="overflow">
                    <a:lnL w="38100">
                      <a:solidFill>
                        <a:srgbClr val="000000"/>
                      </a:solidFill>
                    </a:lnL>
                    <a:lnR w="38100">
                      <a:solidFill>
                        <a:srgbClr val="000000"/>
                      </a:solidFill>
                    </a:lnR>
                    <a:lnT w="12700">
                      <a:miter lim="400000"/>
                    </a:lnT>
                    <a:solidFill>
                      <a:srgbClr val="FFFFFF"/>
                    </a:solidFill>
                  </a:tcPr>
                </a:tc>
                <a:tc rowSpan="2">
                  <a:txBody>
                    <a:bodyPr/>
                    <a:lstStyle/>
                    <a:p>
                      <a:pPr defTabSz="1828800">
                        <a:defRPr sz="1800"/>
                      </a:pPr>
                      <a:r>
                        <a:rPr sz="2800" spc="-100">
                          <a:sym typeface="Marianne"/>
                        </a:rPr>
                        <a:t>Area (M ha)</a:t>
                      </a:r>
                    </a:p>
                  </a:txBody>
                  <a:tcPr marL="45720" marR="45720" horzOverflow="overflow">
                    <a:lnL w="38100">
                      <a:solidFill>
                        <a:srgbClr val="000000"/>
                      </a:solidFill>
                    </a:lnL>
                    <a:lnR w="38100">
                      <a:solidFill>
                        <a:srgbClr val="000000"/>
                      </a:solidFill>
                    </a:lnR>
                    <a:lnT w="12700">
                      <a:miter lim="400000"/>
                    </a:lnT>
                    <a:solidFill>
                      <a:srgbClr val="FFFFFF"/>
                    </a:solidFill>
                  </a:tcPr>
                </a:tc>
                <a:tc rowSpan="2">
                  <a:txBody>
                    <a:bodyPr/>
                    <a:lstStyle/>
                    <a:p>
                      <a:pPr defTabSz="1828800">
                        <a:defRPr sz="1800"/>
                      </a:pPr>
                      <a:r>
                        <a:rPr sz="2800" spc="-100" dirty="0">
                          <a:sym typeface="Marianne"/>
                        </a:rPr>
                        <a:t>Additional Storage
</a:t>
                      </a:r>
                      <a:r>
                        <a:rPr lang="en-AU" sz="2800" spc="-100" dirty="0">
                          <a:sym typeface="Marianne"/>
                        </a:rPr>
                        <a:t>All of</a:t>
                      </a:r>
                      <a:r>
                        <a:rPr sz="2800" spc="-100" dirty="0">
                          <a:sym typeface="Marianne"/>
                        </a:rPr>
                        <a:t> France
0–30 cm horizon (Mt C</a:t>
                      </a:r>
                      <a:r>
                        <a:rPr lang="en-AU" sz="2800" spc="-100" dirty="0">
                          <a:sym typeface="Marianne"/>
                        </a:rPr>
                        <a:t>/</a:t>
                      </a:r>
                      <a:r>
                        <a:rPr sz="2800" spc="-100" dirty="0">
                          <a:sym typeface="Marianne"/>
                        </a:rPr>
                        <a:t>year)</a:t>
                      </a:r>
                    </a:p>
                  </a:txBody>
                  <a:tcPr marL="45720" marR="45720" horzOverflow="overflow">
                    <a:lnL w="38100">
                      <a:solidFill>
                        <a:srgbClr val="000000"/>
                      </a:solidFill>
                    </a:lnL>
                    <a:lnR w="38100">
                      <a:solidFill>
                        <a:srgbClr val="000000"/>
                      </a:solidFill>
                    </a:lnR>
                    <a:lnT w="12700">
                      <a:miter lim="400000"/>
                    </a:lnT>
                    <a:solidFill>
                      <a:srgbClr val="FFFFFF"/>
                    </a:solidFill>
                  </a:tcPr>
                </a:tc>
                <a:tc rowSpan="2">
                  <a:txBody>
                    <a:bodyPr/>
                    <a:lstStyle/>
                    <a:p>
                      <a:pPr defTabSz="1828800">
                        <a:defRPr sz="1800"/>
                      </a:pPr>
                      <a:r>
                        <a:rPr sz="2800" spc="-100" dirty="0">
                          <a:sym typeface="Marianne"/>
                        </a:rPr>
                        <a:t>Additional Storage Relative to the Stock of the Corresponding Land Use
(‰</a:t>
                      </a:r>
                      <a:r>
                        <a:rPr lang="en-AU" sz="2800" spc="-100" dirty="0">
                          <a:sym typeface="Marianne"/>
                        </a:rPr>
                        <a:t>/</a:t>
                      </a:r>
                      <a:r>
                        <a:rPr sz="2800" spc="-100" dirty="0">
                          <a:sym typeface="Marianne"/>
                        </a:rPr>
                        <a:t>year)</a:t>
                      </a:r>
                    </a:p>
                  </a:txBody>
                  <a:tcPr marL="45720" marR="45720" horzOverflow="overflow">
                    <a:lnL w="38100">
                      <a:solidFill>
                        <a:srgbClr val="000000"/>
                      </a:solidFill>
                    </a:lnL>
                    <a:lnR w="12700">
                      <a:miter lim="400000"/>
                    </a:lnR>
                    <a:lnT w="12700">
                      <a:miter lim="400000"/>
                    </a:lnT>
                    <a:solidFill>
                      <a:srgbClr val="FFFFFF"/>
                    </a:solidFill>
                  </a:tcPr>
                </a:tc>
                <a:extLst>
                  <a:ext uri="{0D108BD9-81ED-4DB2-BD59-A6C34878D82A}">
                    <a16:rowId xmlns:a16="http://schemas.microsoft.com/office/drawing/2014/main" val="10000"/>
                  </a:ext>
                </a:extLst>
              </a:tr>
              <a:tr h="899160">
                <a:tc>
                  <a:txBody>
                    <a:bodyPr/>
                    <a:lstStyle/>
                    <a:p>
                      <a:pPr algn="r" defTabSz="1828800">
                        <a:defRPr sz="1800"/>
                      </a:pPr>
                      <a:r>
                        <a:rPr sz="2000">
                          <a:solidFill>
                            <a:srgbClr val="A6A6A6"/>
                          </a:solidFill>
                          <a:sym typeface="Marianne"/>
                        </a:rPr>
                        <a:t>(Study 4 per 1000 INRAE, 2019)</a:t>
                      </a:r>
                    </a:p>
                  </a:txBody>
                  <a:tcPr marL="45720" marR="45720" horzOverflow="overflow">
                    <a:lnL w="12700">
                      <a:miter lim="400000"/>
                    </a:lnL>
                    <a:lnR w="38100">
                      <a:solidFill>
                        <a:srgbClr val="000000"/>
                      </a:solidFill>
                    </a:lnR>
                    <a:lnT w="12700">
                      <a:miter lim="400000"/>
                    </a:lnT>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70840">
                <a:tc>
                  <a:txBody>
                    <a:bodyPr/>
                    <a:lstStyle/>
                    <a:p>
                      <a:pPr algn="l" defTabSz="1828800">
                        <a:defRPr sz="1800"/>
                      </a:pPr>
                      <a:r>
                        <a:rPr sz="2800" b="1">
                          <a:sym typeface="Marianne"/>
                        </a:rPr>
                        <a:t>In arable crops and temporary grasslands</a:t>
                      </a:r>
                    </a:p>
                  </a:txBody>
                  <a:tcPr marL="45720" marR="45720" horzOverflow="overflow">
                    <a:lnL w="12700">
                      <a:miter lim="400000"/>
                    </a:lnL>
                    <a:lnR w="38100">
                      <a:solidFill>
                        <a:srgbClr val="000000"/>
                      </a:solidFill>
                    </a:lnR>
                    <a:solidFill>
                      <a:srgbClr val="E2F0D9"/>
                    </a:solidFill>
                  </a:tcPr>
                </a:tc>
                <a:tc>
                  <a:txBody>
                    <a:bodyPr/>
                    <a:lstStyle/>
                    <a:p>
                      <a:pPr defTabSz="1828800">
                        <a:defRPr>
                          <a:sym typeface="Marianne"/>
                        </a:defRPr>
                      </a:pPr>
                      <a:endParaRPr/>
                    </a:p>
                  </a:txBody>
                  <a:tcPr marL="45720" marR="45720" horzOverflow="overflow">
                    <a:lnL w="38100">
                      <a:solidFill>
                        <a:srgbClr val="000000"/>
                      </a:solidFill>
                    </a:lnL>
                    <a:lnR w="38100">
                      <a:solidFill>
                        <a:srgbClr val="000000"/>
                      </a:solidFill>
                    </a:lnR>
                    <a:solidFill>
                      <a:srgbClr val="E2F0D9"/>
                    </a:solidFill>
                  </a:tcPr>
                </a:tc>
                <a:tc>
                  <a:txBody>
                    <a:bodyPr/>
                    <a:lstStyle/>
                    <a:p>
                      <a:pPr defTabSz="1828800">
                        <a:defRPr>
                          <a:sym typeface="Marianne"/>
                        </a:defRPr>
                      </a:pPr>
                      <a:endParaRPr/>
                    </a:p>
                  </a:txBody>
                  <a:tcPr marL="45720" marR="45720" horzOverflow="overflow">
                    <a:lnL w="38100">
                      <a:solidFill>
                        <a:srgbClr val="000000"/>
                      </a:solidFill>
                    </a:lnL>
                    <a:lnR w="38100">
                      <a:solidFill>
                        <a:srgbClr val="000000"/>
                      </a:solidFill>
                    </a:lnR>
                    <a:solidFill>
                      <a:srgbClr val="E2F0D9"/>
                    </a:solidFill>
                  </a:tcPr>
                </a:tc>
                <a:tc>
                  <a:txBody>
                    <a:bodyPr/>
                    <a:lstStyle/>
                    <a:p>
                      <a:pPr defTabSz="1828800">
                        <a:defRPr>
                          <a:sym typeface="Marianne"/>
                        </a:defRPr>
                      </a:pPr>
                      <a:endParaRPr/>
                    </a:p>
                  </a:txBody>
                  <a:tcPr marL="45720" marR="45720" horzOverflow="overflow">
                    <a:lnL w="38100">
                      <a:solidFill>
                        <a:srgbClr val="000000"/>
                      </a:solidFill>
                    </a:lnL>
                    <a:lnR w="38100">
                      <a:solidFill>
                        <a:srgbClr val="000000"/>
                      </a:solidFill>
                    </a:lnR>
                    <a:solidFill>
                      <a:srgbClr val="E2F0D9"/>
                    </a:solidFill>
                  </a:tcPr>
                </a:tc>
                <a:tc>
                  <a:txBody>
                    <a:bodyPr/>
                    <a:lstStyle/>
                    <a:p>
                      <a:pPr defTabSz="1828800">
                        <a:defRPr>
                          <a:sym typeface="Marianne"/>
                        </a:defRPr>
                      </a:pPr>
                      <a:endParaRPr/>
                    </a:p>
                  </a:txBody>
                  <a:tcPr marL="45720" marR="45720" horzOverflow="overflow">
                    <a:lnL w="38100">
                      <a:solidFill>
                        <a:srgbClr val="000000"/>
                      </a:solidFill>
                    </a:lnL>
                    <a:lnR w="12700">
                      <a:miter lim="400000"/>
                    </a:lnR>
                    <a:solidFill>
                      <a:srgbClr val="E2F0D9"/>
                    </a:solidFill>
                  </a:tcPr>
                </a:tc>
                <a:extLst>
                  <a:ext uri="{0D108BD9-81ED-4DB2-BD59-A6C34878D82A}">
                    <a16:rowId xmlns:a16="http://schemas.microsoft.com/office/drawing/2014/main" val="10002"/>
                  </a:ext>
                </a:extLst>
              </a:tr>
              <a:tr h="370840">
                <a:tc>
                  <a:txBody>
                    <a:bodyPr/>
                    <a:lstStyle/>
                    <a:p>
                      <a:pPr algn="l" defTabSz="1828800">
                        <a:defRPr sz="1800"/>
                      </a:pPr>
                      <a:r>
                        <a:rPr sz="2800" spc="-100">
                          <a:sym typeface="Marianne"/>
                        </a:rPr>
                        <a:t>Extension of intermediate crops</a:t>
                      </a:r>
                    </a:p>
                  </a:txBody>
                  <a:tcPr marL="45720" marR="45720" horzOverflow="overflow">
                    <a:lnL w="12700">
                      <a:miter lim="400000"/>
                    </a:lnL>
                    <a:lnR w="38100">
                      <a:solidFill>
                        <a:srgbClr val="000000"/>
                      </a:solidFill>
                    </a:lnR>
                    <a:solidFill>
                      <a:srgbClr val="FFFFFF"/>
                    </a:solidFill>
                  </a:tcPr>
                </a:tc>
                <a:tc>
                  <a:txBody>
                    <a:bodyPr/>
                    <a:lstStyle/>
                    <a:p>
                      <a:pPr defTabSz="1828800">
                        <a:defRPr sz="1800"/>
                      </a:pPr>
                      <a:r>
                        <a:rPr sz="2800">
                          <a:sym typeface="Marianne"/>
                        </a:rPr>
                        <a:t>+126</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16</a:t>
                      </a:r>
                      <a:r>
                        <a:rPr lang="en-AU" sz="2800" dirty="0">
                          <a:sym typeface="Marianne"/>
                        </a:rPr>
                        <a:t>.</a:t>
                      </a:r>
                      <a:r>
                        <a:rPr sz="2800" dirty="0">
                          <a:sym typeface="Marianne"/>
                        </a:rPr>
                        <a:t>03</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+2</a:t>
                      </a:r>
                      <a:r>
                        <a:rPr lang="en-AU" sz="2800" dirty="0">
                          <a:sym typeface="Marianne"/>
                        </a:rPr>
                        <a:t>.</a:t>
                      </a:r>
                      <a:r>
                        <a:rPr sz="2800" dirty="0">
                          <a:sym typeface="Marianne"/>
                        </a:rPr>
                        <a:t>019</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a:sym typeface="Marianne"/>
                        </a:defRPr>
                      </a:pPr>
                      <a:endParaRPr/>
                    </a:p>
                  </a:txBody>
                  <a:tcPr marL="45720" marR="45720" horzOverflow="overflow">
                    <a:lnL w="38100">
                      <a:solidFill>
                        <a:srgbClr val="000000"/>
                      </a:solidFill>
                    </a:lnL>
                    <a:lnR w="12700">
                      <a:miter lim="400000"/>
                    </a:lnR>
                    <a:solidFill>
                      <a:srgbClr val="FFFFFF"/>
                    </a:solidFill>
                  </a:tcPr>
                </a:tc>
                <a:extLst>
                  <a:ext uri="{0D108BD9-81ED-4DB2-BD59-A6C34878D82A}">
                    <a16:rowId xmlns:a16="http://schemas.microsoft.com/office/drawing/2014/main" val="10003"/>
                  </a:ext>
                </a:extLst>
              </a:tr>
              <a:tr h="370840">
                <a:tc>
                  <a:txBody>
                    <a:bodyPr/>
                    <a:lstStyle/>
                    <a:p>
                      <a:pPr algn="l" defTabSz="1828800">
                        <a:defRPr sz="1800"/>
                      </a:pPr>
                      <a:r>
                        <a:rPr sz="2800" spc="-100">
                          <a:sym typeface="Marianne"/>
                        </a:rPr>
                        <a:t>Direct seeding</a:t>
                      </a:r>
                    </a:p>
                  </a:txBody>
                  <a:tcPr marL="45720" marR="45720" horzOverflow="overflow">
                    <a:lnL w="12700">
                      <a:miter lim="400000"/>
                    </a:lnL>
                    <a:lnR w="38100">
                      <a:solidFill>
                        <a:srgbClr val="000000"/>
                      </a:solidFill>
                    </a:lnR>
                    <a:solidFill>
                      <a:srgbClr val="FFFFFF"/>
                    </a:solidFill>
                  </a:tcPr>
                </a:tc>
                <a:tc>
                  <a:txBody>
                    <a:bodyPr/>
                    <a:lstStyle/>
                    <a:p>
                      <a:pPr defTabSz="1828800">
                        <a:defRPr sz="1800"/>
                      </a:pPr>
                      <a:r>
                        <a:rPr sz="2800">
                          <a:sym typeface="Marianne"/>
                        </a:rPr>
                        <a:t>+60</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11</a:t>
                      </a:r>
                      <a:r>
                        <a:rPr lang="en-AU" sz="2800" dirty="0">
                          <a:sym typeface="Marianne"/>
                        </a:rPr>
                        <a:t>.</a:t>
                      </a:r>
                      <a:r>
                        <a:rPr sz="2800" dirty="0">
                          <a:sym typeface="Marianne"/>
                        </a:rPr>
                        <a:t>29</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+0</a:t>
                      </a:r>
                      <a:r>
                        <a:rPr lang="en-AU" sz="2800" dirty="0">
                          <a:sym typeface="Marianne"/>
                        </a:rPr>
                        <a:t>.</a:t>
                      </a:r>
                      <a:r>
                        <a:rPr sz="2800" dirty="0">
                          <a:sym typeface="Marianne"/>
                        </a:rPr>
                        <a:t>677</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a:sym typeface="Marianne"/>
                        </a:defRPr>
                      </a:pPr>
                      <a:endParaRPr/>
                    </a:p>
                  </a:txBody>
                  <a:tcPr marL="45720" marR="45720" horzOverflow="overflow">
                    <a:lnL w="38100">
                      <a:solidFill>
                        <a:srgbClr val="000000"/>
                      </a:solidFill>
                    </a:lnL>
                    <a:lnR w="12700">
                      <a:miter lim="400000"/>
                    </a:lnR>
                    <a:solidFill>
                      <a:srgbClr val="FFFFFF"/>
                    </a:solidFill>
                  </a:tcPr>
                </a:tc>
                <a:extLst>
                  <a:ext uri="{0D108BD9-81ED-4DB2-BD59-A6C34878D82A}">
                    <a16:rowId xmlns:a16="http://schemas.microsoft.com/office/drawing/2014/main" val="10004"/>
                  </a:ext>
                </a:extLst>
              </a:tr>
              <a:tr h="370840">
                <a:tc>
                  <a:txBody>
                    <a:bodyPr/>
                    <a:lstStyle/>
                    <a:p>
                      <a:pPr algn="l" defTabSz="1828800">
                        <a:defRPr sz="1800"/>
                      </a:pPr>
                      <a:r>
                        <a:rPr sz="2800" spc="-100">
                          <a:sym typeface="Marianne"/>
                        </a:rPr>
                        <a:t>New organic resources</a:t>
                      </a:r>
                    </a:p>
                  </a:txBody>
                  <a:tcPr marL="45720" marR="45720" horzOverflow="overflow">
                    <a:lnL w="12700">
                      <a:miter lim="400000"/>
                    </a:lnL>
                    <a:lnR w="38100">
                      <a:solidFill>
                        <a:srgbClr val="000000"/>
                      </a:solidFill>
                    </a:lnR>
                    <a:solidFill>
                      <a:srgbClr val="FFFFFF"/>
                    </a:solidFill>
                  </a:tcPr>
                </a:tc>
                <a:tc>
                  <a:txBody>
                    <a:bodyPr/>
                    <a:lstStyle/>
                    <a:p>
                      <a:pPr defTabSz="1828800">
                        <a:defRPr sz="1800"/>
                      </a:pPr>
                      <a:r>
                        <a:rPr sz="2800">
                          <a:sym typeface="Marianne"/>
                        </a:rPr>
                        <a:t>+61</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4</a:t>
                      </a:r>
                      <a:r>
                        <a:rPr lang="en-AU" sz="2800" dirty="0">
                          <a:sym typeface="Marianne"/>
                        </a:rPr>
                        <a:t>.</a:t>
                      </a:r>
                      <a:r>
                        <a:rPr sz="2800" dirty="0">
                          <a:sym typeface="Marianne"/>
                        </a:rPr>
                        <a:t>21</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+0</a:t>
                      </a:r>
                      <a:r>
                        <a:rPr lang="en-AU" sz="2800" dirty="0">
                          <a:sym typeface="Marianne"/>
                        </a:rPr>
                        <a:t>.</a:t>
                      </a:r>
                      <a:r>
                        <a:rPr sz="2800" dirty="0">
                          <a:sym typeface="Marianne"/>
                        </a:rPr>
                        <a:t>257</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a:sym typeface="Marianne"/>
                        </a:defRPr>
                      </a:pPr>
                      <a:endParaRPr/>
                    </a:p>
                  </a:txBody>
                  <a:tcPr marL="45720" marR="45720" horzOverflow="overflow">
                    <a:lnL w="38100">
                      <a:solidFill>
                        <a:srgbClr val="000000"/>
                      </a:solidFill>
                    </a:lnL>
                    <a:lnR w="12700">
                      <a:miter lim="400000"/>
                    </a:lnR>
                    <a:solidFill>
                      <a:srgbClr val="FFFFFF"/>
                    </a:solidFill>
                  </a:tcPr>
                </a:tc>
                <a:extLst>
                  <a:ext uri="{0D108BD9-81ED-4DB2-BD59-A6C34878D82A}">
                    <a16:rowId xmlns:a16="http://schemas.microsoft.com/office/drawing/2014/main" val="10005"/>
                  </a:ext>
                </a:extLst>
              </a:tr>
              <a:tr h="370840">
                <a:tc>
                  <a:txBody>
                    <a:bodyPr/>
                    <a:lstStyle/>
                    <a:p>
                      <a:pPr algn="l" defTabSz="1828800">
                        <a:defRPr sz="1800"/>
                      </a:pPr>
                      <a:r>
                        <a:rPr sz="2800" spc="-100">
                          <a:sym typeface="Marianne"/>
                        </a:rPr>
                        <a:t>Insertion and extension of temporary grasslands</a:t>
                      </a:r>
                    </a:p>
                  </a:txBody>
                  <a:tcPr marL="45720" marR="45720" horzOverflow="overflow">
                    <a:lnL w="12700">
                      <a:miter lim="400000"/>
                    </a:lnL>
                    <a:lnR w="38100">
                      <a:solidFill>
                        <a:srgbClr val="000000"/>
                      </a:solidFill>
                    </a:lnR>
                    <a:solidFill>
                      <a:srgbClr val="FFFFFF"/>
                    </a:solidFill>
                  </a:tcPr>
                </a:tc>
                <a:tc>
                  <a:txBody>
                    <a:bodyPr/>
                    <a:lstStyle/>
                    <a:p>
                      <a:pPr defTabSz="1828800">
                        <a:defRPr sz="1800"/>
                      </a:pPr>
                      <a:r>
                        <a:rPr sz="2800">
                          <a:sym typeface="Marianne"/>
                        </a:rPr>
                        <a:t>+114</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6</a:t>
                      </a:r>
                      <a:r>
                        <a:rPr lang="en-AU" sz="2800" dirty="0">
                          <a:sym typeface="Marianne"/>
                        </a:rPr>
                        <a:t>.</a:t>
                      </a:r>
                      <a:r>
                        <a:rPr sz="2800" dirty="0">
                          <a:sym typeface="Marianne"/>
                        </a:rPr>
                        <a:t>63</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+0</a:t>
                      </a:r>
                      <a:r>
                        <a:rPr lang="en-AU" sz="2800" dirty="0">
                          <a:sym typeface="Marianne"/>
                        </a:rPr>
                        <a:t>.</a:t>
                      </a:r>
                      <a:r>
                        <a:rPr sz="2800" dirty="0">
                          <a:sym typeface="Marianne"/>
                        </a:rPr>
                        <a:t>756</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a:sym typeface="Marianne"/>
                        </a:defRPr>
                      </a:pPr>
                      <a:endParaRPr/>
                    </a:p>
                  </a:txBody>
                  <a:tcPr marL="45720" marR="45720" horzOverflow="overflow">
                    <a:lnL w="38100">
                      <a:solidFill>
                        <a:srgbClr val="000000"/>
                      </a:solidFill>
                    </a:lnL>
                    <a:lnR w="12700">
                      <a:miter lim="400000"/>
                    </a:lnR>
                    <a:solidFill>
                      <a:srgbClr val="FFFFFF"/>
                    </a:solidFill>
                  </a:tcPr>
                </a:tc>
                <a:extLst>
                  <a:ext uri="{0D108BD9-81ED-4DB2-BD59-A6C34878D82A}">
                    <a16:rowId xmlns:a16="http://schemas.microsoft.com/office/drawing/2014/main" val="10006"/>
                  </a:ext>
                </a:extLst>
              </a:tr>
              <a:tr h="370840">
                <a:tc>
                  <a:txBody>
                    <a:bodyPr/>
                    <a:lstStyle/>
                    <a:p>
                      <a:pPr algn="l" defTabSz="1828800">
                        <a:defRPr sz="1800"/>
                      </a:pPr>
                      <a:r>
                        <a:rPr sz="2800" spc="-100">
                          <a:sym typeface="Marianne"/>
                        </a:rPr>
                        <a:t>Intra-field agroforestry</a:t>
                      </a:r>
                    </a:p>
                  </a:txBody>
                  <a:tcPr marL="45720" marR="45720" horzOverflow="overflow">
                    <a:lnL w="12700">
                      <a:miter lim="400000"/>
                    </a:lnL>
                    <a:lnR w="38100">
                      <a:solidFill>
                        <a:srgbClr val="000000"/>
                      </a:solidFill>
                    </a:lnR>
                    <a:solidFill>
                      <a:srgbClr val="FFFFFF"/>
                    </a:solidFill>
                  </a:tcPr>
                </a:tc>
                <a:tc>
                  <a:txBody>
                    <a:bodyPr/>
                    <a:lstStyle/>
                    <a:p>
                      <a:pPr defTabSz="1828800">
                        <a:defRPr sz="1800"/>
                      </a:pPr>
                      <a:r>
                        <a:rPr sz="2800">
                          <a:sym typeface="Marianne"/>
                        </a:rPr>
                        <a:t>+207</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5</a:t>
                      </a:r>
                      <a:r>
                        <a:rPr lang="en-AU" sz="2800" dirty="0">
                          <a:sym typeface="Marianne"/>
                        </a:rPr>
                        <a:t>.</a:t>
                      </a:r>
                      <a:r>
                        <a:rPr sz="2800" dirty="0">
                          <a:sym typeface="Marianne"/>
                        </a:rPr>
                        <a:t>33</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+1</a:t>
                      </a:r>
                      <a:r>
                        <a:rPr lang="en-AU" sz="2800" dirty="0">
                          <a:sym typeface="Marianne"/>
                        </a:rPr>
                        <a:t>.</a:t>
                      </a:r>
                      <a:r>
                        <a:rPr sz="2800" dirty="0">
                          <a:sym typeface="Marianne"/>
                        </a:rPr>
                        <a:t>102</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a:sym typeface="Marianne"/>
                        </a:defRPr>
                      </a:pPr>
                      <a:endParaRPr/>
                    </a:p>
                  </a:txBody>
                  <a:tcPr marL="45720" marR="45720" horzOverflow="overflow">
                    <a:lnL w="38100">
                      <a:solidFill>
                        <a:srgbClr val="000000"/>
                      </a:solidFill>
                    </a:lnL>
                    <a:lnR w="12700">
                      <a:miter lim="400000"/>
                    </a:lnR>
                    <a:solidFill>
                      <a:srgbClr val="FFFFFF"/>
                    </a:solidFill>
                  </a:tcPr>
                </a:tc>
                <a:extLst>
                  <a:ext uri="{0D108BD9-81ED-4DB2-BD59-A6C34878D82A}">
                    <a16:rowId xmlns:a16="http://schemas.microsoft.com/office/drawing/2014/main" val="10007"/>
                  </a:ext>
                </a:extLst>
              </a:tr>
              <a:tr h="0">
                <a:tc>
                  <a:txBody>
                    <a:bodyPr/>
                    <a:lstStyle/>
                    <a:p>
                      <a:pPr algn="l" defTabSz="1828800">
                        <a:defRPr sz="1800"/>
                      </a:pPr>
                      <a:r>
                        <a:rPr sz="2800" spc="-100">
                          <a:sym typeface="Marianne"/>
                        </a:rPr>
                        <a:t>Hedgerows</a:t>
                      </a:r>
                    </a:p>
                  </a:txBody>
                  <a:tcPr marL="45720" marR="45720" horzOverflow="overflow">
                    <a:lnL w="12700">
                      <a:miter lim="400000"/>
                    </a:lnL>
                    <a:lnR w="38100">
                      <a:solidFill>
                        <a:srgbClr val="000000"/>
                      </a:solidFill>
                    </a:lnR>
                    <a:solidFill>
                      <a:srgbClr val="FFFFFF"/>
                    </a:solidFill>
                  </a:tcPr>
                </a:tc>
                <a:tc>
                  <a:txBody>
                    <a:bodyPr/>
                    <a:lstStyle/>
                    <a:p>
                      <a:pPr defTabSz="1828800">
                        <a:defRPr sz="1800"/>
                      </a:pPr>
                      <a:r>
                        <a:rPr sz="2800">
                          <a:sym typeface="Marianne"/>
                        </a:rPr>
                        <a:t>+17</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8</a:t>
                      </a:r>
                      <a:r>
                        <a:rPr lang="en-AU" sz="2800" dirty="0">
                          <a:sym typeface="Marianne"/>
                        </a:rPr>
                        <a:t>.</a:t>
                      </a:r>
                      <a:r>
                        <a:rPr sz="2800" dirty="0">
                          <a:sym typeface="Marianne"/>
                        </a:rPr>
                        <a:t>83</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+0</a:t>
                      </a:r>
                      <a:r>
                        <a:rPr lang="en-AU" sz="2800" dirty="0">
                          <a:sym typeface="Marianne"/>
                        </a:rPr>
                        <a:t>.</a:t>
                      </a:r>
                      <a:r>
                        <a:rPr sz="2800" dirty="0">
                          <a:sym typeface="Marianne"/>
                        </a:rPr>
                        <a:t>150</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a:sym typeface="Marianne"/>
                        </a:defRPr>
                      </a:pPr>
                      <a:endParaRPr/>
                    </a:p>
                  </a:txBody>
                  <a:tcPr marL="45720" marR="45720" horzOverflow="overflow">
                    <a:lnL w="38100">
                      <a:solidFill>
                        <a:srgbClr val="000000"/>
                      </a:solidFill>
                    </a:lnL>
                    <a:lnR w="12700">
                      <a:miter lim="400000"/>
                    </a:lnR>
                    <a:solidFill>
                      <a:srgbClr val="FFFFFF"/>
                    </a:solidFill>
                  </a:tcPr>
                </a:tc>
                <a:extLst>
                  <a:ext uri="{0D108BD9-81ED-4DB2-BD59-A6C34878D82A}">
                    <a16:rowId xmlns:a16="http://schemas.microsoft.com/office/drawing/2014/main" val="10008"/>
                  </a:ext>
                </a:extLst>
              </a:tr>
              <a:tr h="316992">
                <a:tc>
                  <a:txBody>
                    <a:bodyPr/>
                    <a:lstStyle/>
                    <a:p>
                      <a:pPr algn="r" defTabSz="1828800">
                        <a:defRPr sz="1800"/>
                      </a:pPr>
                      <a:r>
                        <a:rPr sz="2800" b="1">
                          <a:sym typeface="Marianne"/>
                        </a:rPr>
                        <a:t>Total field crops</a:t>
                      </a:r>
                    </a:p>
                  </a:txBody>
                  <a:tcPr marL="45720" marR="45720" anchor="ctr" horzOverflow="overflow">
                    <a:lnL w="12700">
                      <a:miter lim="400000"/>
                    </a:lnL>
                    <a:lnR w="38100">
                      <a:solidFill>
                        <a:srgbClr val="000000"/>
                      </a:solidFill>
                    </a:lnR>
                    <a:solidFill>
                      <a:srgbClr val="FFFFFF"/>
                    </a:solidFill>
                  </a:tcPr>
                </a:tc>
                <a:tc>
                  <a:txBody>
                    <a:bodyPr/>
                    <a:lstStyle/>
                    <a:p>
                      <a:pPr defTabSz="1828800">
                        <a:defRPr b="1">
                          <a:sym typeface="Marianne"/>
                        </a:defRPr>
                      </a:pPr>
                      <a:endParaRPr/>
                    </a:p>
                  </a:txBody>
                  <a:tcPr marL="45720" marR="45720" anchor="ctr" horzOverflow="overflow">
                    <a:lnL w="38100">
                      <a:solidFill>
                        <a:srgbClr val="000000"/>
                      </a:solidFill>
                    </a:lnL>
                    <a:lnR w="38100">
                      <a:solidFill>
                        <a:srgbClr val="000000"/>
                      </a:solidFill>
                    </a:lnR>
                    <a:solidFill>
                      <a:srgbClr val="FFFFFF"/>
                    </a:solidFill>
                  </a:tcPr>
                </a:tc>
                <a:tc>
                  <a:txBody>
                    <a:bodyPr/>
                    <a:lstStyle/>
                    <a:p>
                      <a:pPr defTabSz="1828800">
                        <a:defRPr b="1">
                          <a:sym typeface="Marianne"/>
                        </a:defRPr>
                      </a:pPr>
                      <a:endParaRPr/>
                    </a:p>
                  </a:txBody>
                  <a:tcPr marL="45720" marR="45720" anchor="ctr" horzOverflow="overflow">
                    <a:lnL w="38100">
                      <a:solidFill>
                        <a:srgbClr val="000000"/>
                      </a:solidFill>
                    </a:lnL>
                    <a:lnR w="38100">
                      <a:solidFill>
                        <a:srgbClr val="000000"/>
                      </a:solidFill>
                    </a:lnR>
                    <a:solidFill>
                      <a:srgbClr val="FFFFFF"/>
                    </a:solidFill>
                  </a:tcPr>
                </a:tc>
                <a:tc>
                  <a:txBody>
                    <a:bodyPr/>
                    <a:lstStyle/>
                    <a:p>
                      <a:pPr defTabSz="1828800">
                        <a:defRPr sz="1800"/>
                      </a:pPr>
                      <a:r>
                        <a:rPr sz="2800" b="1" dirty="0">
                          <a:sym typeface="Marianne"/>
                        </a:rPr>
                        <a:t>+4</a:t>
                      </a:r>
                      <a:r>
                        <a:rPr lang="en-AU" sz="2800" b="1" dirty="0">
                          <a:sym typeface="Marianne"/>
                        </a:rPr>
                        <a:t>.</a:t>
                      </a:r>
                      <a:r>
                        <a:rPr sz="2800" b="1" dirty="0">
                          <a:sym typeface="Marianne"/>
                        </a:rPr>
                        <a:t>960 (86%)</a:t>
                      </a:r>
                    </a:p>
                  </a:txBody>
                  <a:tcPr marL="45720" marR="45720" anchor="ctr" horzOverflow="overflow">
                    <a:lnL w="38100">
                      <a:solidFill>
                        <a:srgbClr val="000000"/>
                      </a:solidFill>
                    </a:lnL>
                    <a:lnR w="38100">
                      <a:solidFill>
                        <a:srgbClr val="000000"/>
                      </a:solidFill>
                    </a:lnR>
                    <a:solidFill>
                      <a:srgbClr val="FFFFFF"/>
                    </a:solidFill>
                  </a:tcPr>
                </a:tc>
                <a:tc>
                  <a:txBody>
                    <a:bodyPr/>
                    <a:lstStyle/>
                    <a:p>
                      <a:pPr defTabSz="1828800">
                        <a:defRPr sz="1800"/>
                      </a:pPr>
                      <a:r>
                        <a:rPr sz="2800" b="1" dirty="0">
                          <a:sym typeface="Marianne"/>
                        </a:rPr>
                        <a:t>+5</a:t>
                      </a:r>
                      <a:r>
                        <a:rPr lang="en-AU" sz="2800" b="1" dirty="0">
                          <a:sym typeface="Marianne"/>
                        </a:rPr>
                        <a:t>.</a:t>
                      </a:r>
                      <a:r>
                        <a:rPr sz="2800" b="1" dirty="0">
                          <a:sym typeface="Marianne"/>
                        </a:rPr>
                        <a:t>2</a:t>
                      </a:r>
                    </a:p>
                  </a:txBody>
                  <a:tcPr marL="45720" marR="45720" anchor="ctr" horzOverflow="overflow">
                    <a:lnL w="38100">
                      <a:solidFill>
                        <a:srgbClr val="000000"/>
                      </a:solidFill>
                    </a:lnL>
                    <a:lnR w="12700">
                      <a:miter lim="400000"/>
                    </a:lnR>
                    <a:solidFill>
                      <a:srgbClr val="FFFFFF"/>
                    </a:solidFill>
                  </a:tcPr>
                </a:tc>
                <a:extLst>
                  <a:ext uri="{0D108BD9-81ED-4DB2-BD59-A6C34878D82A}">
                    <a16:rowId xmlns:a16="http://schemas.microsoft.com/office/drawing/2014/main" val="10009"/>
                  </a:ext>
                </a:extLst>
              </a:tr>
              <a:tr h="237743">
                <a:tc>
                  <a:txBody>
                    <a:bodyPr/>
                    <a:lstStyle/>
                    <a:p>
                      <a:pPr algn="l" defTabSz="1828800">
                        <a:defRPr sz="1800"/>
                      </a:pPr>
                      <a:r>
                        <a:rPr sz="2800" b="1">
                          <a:sym typeface="Marianne"/>
                        </a:rPr>
                        <a:t>In vineyards</a:t>
                      </a:r>
                    </a:p>
                  </a:txBody>
                  <a:tcPr marL="45720" marR="45720" horzOverflow="overflow">
                    <a:lnL w="12700">
                      <a:miter lim="400000"/>
                    </a:lnL>
                    <a:lnR w="38100">
                      <a:solidFill>
                        <a:srgbClr val="000000"/>
                      </a:solidFill>
                    </a:lnR>
                    <a:solidFill>
                      <a:srgbClr val="FCE4E4"/>
                    </a:solidFill>
                  </a:tcPr>
                </a:tc>
                <a:tc>
                  <a:txBody>
                    <a:bodyPr/>
                    <a:lstStyle/>
                    <a:p>
                      <a:pPr defTabSz="1828800">
                        <a:defRPr>
                          <a:sym typeface="Marianne"/>
                        </a:defRPr>
                      </a:pPr>
                      <a:endParaRPr/>
                    </a:p>
                  </a:txBody>
                  <a:tcPr marL="45720" marR="45720" horzOverflow="overflow">
                    <a:lnL w="38100">
                      <a:solidFill>
                        <a:srgbClr val="000000"/>
                      </a:solidFill>
                    </a:lnL>
                    <a:lnR w="38100">
                      <a:solidFill>
                        <a:srgbClr val="000000"/>
                      </a:solidFill>
                    </a:lnR>
                    <a:solidFill>
                      <a:srgbClr val="FCE4E4"/>
                    </a:solidFill>
                  </a:tcPr>
                </a:tc>
                <a:tc>
                  <a:txBody>
                    <a:bodyPr/>
                    <a:lstStyle/>
                    <a:p>
                      <a:pPr defTabSz="1828800">
                        <a:defRPr>
                          <a:sym typeface="Marianne"/>
                        </a:defRPr>
                      </a:pPr>
                      <a:endParaRPr/>
                    </a:p>
                  </a:txBody>
                  <a:tcPr marL="45720" marR="45720" horzOverflow="overflow">
                    <a:lnL w="38100">
                      <a:solidFill>
                        <a:srgbClr val="000000"/>
                      </a:solidFill>
                    </a:lnL>
                    <a:lnR w="38100">
                      <a:solidFill>
                        <a:srgbClr val="000000"/>
                      </a:solidFill>
                    </a:lnR>
                    <a:solidFill>
                      <a:srgbClr val="FCE4E4"/>
                    </a:solidFill>
                  </a:tcPr>
                </a:tc>
                <a:tc>
                  <a:txBody>
                    <a:bodyPr/>
                    <a:lstStyle/>
                    <a:p>
                      <a:pPr defTabSz="1828800">
                        <a:defRPr>
                          <a:sym typeface="Marianne"/>
                        </a:defRPr>
                      </a:pPr>
                      <a:endParaRPr/>
                    </a:p>
                  </a:txBody>
                  <a:tcPr marL="45720" marR="45720" horzOverflow="overflow">
                    <a:lnL w="38100">
                      <a:solidFill>
                        <a:srgbClr val="000000"/>
                      </a:solidFill>
                    </a:lnL>
                    <a:lnR w="38100">
                      <a:solidFill>
                        <a:srgbClr val="000000"/>
                      </a:solidFill>
                    </a:lnR>
                    <a:solidFill>
                      <a:srgbClr val="FCE4E4"/>
                    </a:solidFill>
                  </a:tcPr>
                </a:tc>
                <a:tc>
                  <a:txBody>
                    <a:bodyPr/>
                    <a:lstStyle/>
                    <a:p>
                      <a:pPr defTabSz="1828800">
                        <a:defRPr>
                          <a:sym typeface="Marianne"/>
                        </a:defRPr>
                      </a:pPr>
                      <a:endParaRPr dirty="0"/>
                    </a:p>
                  </a:txBody>
                  <a:tcPr marL="45720" marR="45720" horzOverflow="overflow">
                    <a:lnL w="38100">
                      <a:solidFill>
                        <a:srgbClr val="000000"/>
                      </a:solidFill>
                    </a:lnL>
                    <a:lnR w="12700">
                      <a:miter lim="400000"/>
                    </a:lnR>
                    <a:solidFill>
                      <a:srgbClr val="FCE4E4"/>
                    </a:solidFill>
                  </a:tcPr>
                </a:tc>
                <a:extLst>
                  <a:ext uri="{0D108BD9-81ED-4DB2-BD59-A6C34878D82A}">
                    <a16:rowId xmlns:a16="http://schemas.microsoft.com/office/drawing/2014/main" val="10010"/>
                  </a:ext>
                </a:extLst>
              </a:tr>
              <a:tr h="158496">
                <a:tc>
                  <a:txBody>
                    <a:bodyPr/>
                    <a:lstStyle/>
                    <a:p>
                      <a:pPr algn="l" defTabSz="1828800">
                        <a:defRPr sz="1800"/>
                      </a:pPr>
                      <a:r>
                        <a:rPr sz="2800">
                          <a:sym typeface="Marianne"/>
                        </a:rPr>
                        <a:t>Grass cover</a:t>
                      </a:r>
                    </a:p>
                  </a:txBody>
                  <a:tcPr marL="45720" marR="45720" horzOverflow="overflow">
                    <a:lnL w="12700">
                      <a:miter lim="400000"/>
                    </a:lnL>
                    <a:lnR w="38100">
                      <a:solidFill>
                        <a:srgbClr val="000000"/>
                      </a:solidFill>
                    </a:lnR>
                    <a:solidFill>
                      <a:srgbClr val="FFFFFF"/>
                    </a:solidFill>
                  </a:tcPr>
                </a:tc>
                <a:tc>
                  <a:txBody>
                    <a:bodyPr/>
                    <a:lstStyle/>
                    <a:p>
                      <a:pPr defTabSz="1828800">
                        <a:defRPr sz="1800"/>
                      </a:pPr>
                      <a:r>
                        <a:rPr sz="2800">
                          <a:sym typeface="Marianne"/>
                        </a:rPr>
                        <a:t>+182</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0</a:t>
                      </a:r>
                      <a:r>
                        <a:rPr lang="en-AU" sz="2800" dirty="0">
                          <a:sym typeface="Marianne"/>
                        </a:rPr>
                        <a:t>.</a:t>
                      </a:r>
                      <a:r>
                        <a:rPr sz="2800" dirty="0">
                          <a:sym typeface="Marianne"/>
                        </a:rPr>
                        <a:t>56</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sz="1800"/>
                      </a:pPr>
                      <a:r>
                        <a:rPr sz="2800" dirty="0">
                          <a:sym typeface="Marianne"/>
                        </a:rPr>
                        <a:t>+0</a:t>
                      </a:r>
                      <a:r>
                        <a:rPr lang="en-AU" sz="2800" dirty="0">
                          <a:sym typeface="Marianne"/>
                        </a:rPr>
                        <a:t>.</a:t>
                      </a:r>
                      <a:r>
                        <a:rPr sz="2800" dirty="0">
                          <a:sym typeface="Marianne"/>
                        </a:rPr>
                        <a:t>103</a:t>
                      </a:r>
                    </a:p>
                  </a:txBody>
                  <a:tcPr marL="45720" marR="45720" horzOverflow="overflow">
                    <a:lnL w="38100">
                      <a:solidFill>
                        <a:srgbClr val="000000"/>
                      </a:solidFill>
                    </a:lnL>
                    <a:lnR w="38100">
                      <a:solidFill>
                        <a:srgbClr val="000000"/>
                      </a:solidFill>
                    </a:lnR>
                    <a:solidFill>
                      <a:srgbClr val="FFFFFF"/>
                    </a:solidFill>
                  </a:tcPr>
                </a:tc>
                <a:tc>
                  <a:txBody>
                    <a:bodyPr/>
                    <a:lstStyle/>
                    <a:p>
                      <a:pPr defTabSz="1828800">
                        <a:defRPr>
                          <a:sym typeface="Marianne"/>
                        </a:defRPr>
                      </a:pPr>
                      <a:endParaRPr dirty="0"/>
                    </a:p>
                  </a:txBody>
                  <a:tcPr marL="45720" marR="45720" horzOverflow="overflow">
                    <a:lnL w="38100">
                      <a:solidFill>
                        <a:srgbClr val="000000"/>
                      </a:solidFill>
                    </a:lnL>
                    <a:lnR w="12700">
                      <a:miter lim="400000"/>
                    </a:lnR>
                    <a:solidFill>
                      <a:srgbClr val="FFFFFF"/>
                    </a:solidFill>
                  </a:tcPr>
                </a:tc>
                <a:extLst>
                  <a:ext uri="{0D108BD9-81ED-4DB2-BD59-A6C34878D82A}">
                    <a16:rowId xmlns:a16="http://schemas.microsoft.com/office/drawing/2014/main" val="10011"/>
                  </a:ext>
                </a:extLst>
              </a:tr>
              <a:tr h="0">
                <a:tc>
                  <a:txBody>
                    <a:bodyPr/>
                    <a:lstStyle/>
                    <a:p>
                      <a:pPr algn="r" defTabSz="1828800">
                        <a:defRPr sz="1800"/>
                      </a:pPr>
                      <a:r>
                        <a:rPr sz="2800" b="1">
                          <a:sym typeface="Marianne"/>
                        </a:rPr>
                        <a:t>Total vineyards</a:t>
                      </a:r>
                    </a:p>
                  </a:txBody>
                  <a:tcPr marL="45720" marR="45720" anchor="ctr" horzOverflow="overflow">
                    <a:lnL w="12700">
                      <a:miter lim="400000"/>
                    </a:lnL>
                    <a:lnR w="38100">
                      <a:solidFill>
                        <a:srgbClr val="000000"/>
                      </a:solidFill>
                    </a:lnR>
                    <a:lnB w="12700">
                      <a:miter lim="400000"/>
                    </a:lnB>
                    <a:solidFill>
                      <a:srgbClr val="FFFFFF"/>
                    </a:solidFill>
                  </a:tcPr>
                </a:tc>
                <a:tc>
                  <a:txBody>
                    <a:bodyPr/>
                    <a:lstStyle/>
                    <a:p>
                      <a:pPr defTabSz="1828800">
                        <a:defRPr b="1">
                          <a:sym typeface="Marianne"/>
                        </a:defRPr>
                      </a:pPr>
                      <a:endParaRPr/>
                    </a:p>
                  </a:txBody>
                  <a:tcPr marL="45720" marR="45720" anchor="ctr" horzOverflow="overflow">
                    <a:lnL w="38100">
                      <a:solidFill>
                        <a:srgbClr val="000000"/>
                      </a:solidFill>
                    </a:lnL>
                    <a:lnR w="38100">
                      <a:solidFill>
                        <a:srgbClr val="000000"/>
                      </a:solidFill>
                    </a:lnR>
                    <a:lnB w="12700">
                      <a:miter lim="400000"/>
                    </a:lnB>
                    <a:solidFill>
                      <a:srgbClr val="FFFFFF"/>
                    </a:solidFill>
                  </a:tcPr>
                </a:tc>
                <a:tc>
                  <a:txBody>
                    <a:bodyPr/>
                    <a:lstStyle/>
                    <a:p>
                      <a:pPr defTabSz="1828800">
                        <a:defRPr b="1">
                          <a:sym typeface="Marianne"/>
                        </a:defRPr>
                      </a:pPr>
                      <a:endParaRPr/>
                    </a:p>
                  </a:txBody>
                  <a:tcPr marL="45720" marR="45720" anchor="ctr" horzOverflow="overflow">
                    <a:lnL w="38100">
                      <a:solidFill>
                        <a:srgbClr val="000000"/>
                      </a:solidFill>
                    </a:lnL>
                    <a:lnR w="38100">
                      <a:solidFill>
                        <a:srgbClr val="000000"/>
                      </a:solidFill>
                    </a:lnR>
                    <a:lnB w="12700">
                      <a:miter lim="400000"/>
                    </a:lnB>
                    <a:solidFill>
                      <a:srgbClr val="FFFFFF"/>
                    </a:solidFill>
                  </a:tcPr>
                </a:tc>
                <a:tc>
                  <a:txBody>
                    <a:bodyPr/>
                    <a:lstStyle/>
                    <a:p>
                      <a:pPr defTabSz="1828800">
                        <a:defRPr sz="1800"/>
                      </a:pPr>
                      <a:r>
                        <a:rPr sz="2800" b="1" dirty="0">
                          <a:sym typeface="Marianne"/>
                        </a:rPr>
                        <a:t>+0</a:t>
                      </a:r>
                      <a:r>
                        <a:rPr lang="en-AU" sz="2800" b="1" dirty="0">
                          <a:sym typeface="Marianne"/>
                        </a:rPr>
                        <a:t>.</a:t>
                      </a:r>
                      <a:r>
                        <a:rPr sz="2800" b="1" dirty="0">
                          <a:sym typeface="Marianne"/>
                        </a:rPr>
                        <a:t>100 (2%)</a:t>
                      </a:r>
                    </a:p>
                  </a:txBody>
                  <a:tcPr marL="45720" marR="45720" anchor="ctr" horzOverflow="overflow">
                    <a:lnL w="38100">
                      <a:solidFill>
                        <a:srgbClr val="000000"/>
                      </a:solidFill>
                    </a:lnL>
                    <a:lnR w="38100">
                      <a:solidFill>
                        <a:srgbClr val="000000"/>
                      </a:solidFill>
                    </a:lnR>
                    <a:lnB w="12700">
                      <a:miter lim="400000"/>
                    </a:lnB>
                    <a:solidFill>
                      <a:srgbClr val="FFFFFF"/>
                    </a:solidFill>
                  </a:tcPr>
                </a:tc>
                <a:tc>
                  <a:txBody>
                    <a:bodyPr/>
                    <a:lstStyle/>
                    <a:p>
                      <a:pPr defTabSz="1828800">
                        <a:defRPr sz="1800"/>
                      </a:pPr>
                      <a:r>
                        <a:rPr sz="2800" b="1" dirty="0">
                          <a:sym typeface="Marianne"/>
                        </a:rPr>
                        <a:t>+3</a:t>
                      </a:r>
                      <a:r>
                        <a:rPr lang="en-AU" sz="2800" b="1" dirty="0">
                          <a:sym typeface="Marianne"/>
                        </a:rPr>
                        <a:t>.</a:t>
                      </a:r>
                      <a:r>
                        <a:rPr sz="2800" b="1" dirty="0">
                          <a:sym typeface="Marianne"/>
                        </a:rPr>
                        <a:t>7</a:t>
                      </a:r>
                    </a:p>
                  </a:txBody>
                  <a:tcPr marL="45720" marR="45720" anchor="ctr" horzOverflow="overflow">
                    <a:lnL w="38100">
                      <a:solidFill>
                        <a:srgbClr val="000000"/>
                      </a:solidFill>
                    </a:lnL>
                    <a:lnR w="12700">
                      <a:miter lim="400000"/>
                    </a:lnR>
                    <a:lnB w="12700">
                      <a:miter lim="400000"/>
                    </a:lnB>
                    <a:solidFill>
                      <a:srgbClr val="FFFFFF"/>
                    </a:solidFill>
                  </a:tcPr>
                </a:tc>
                <a:extLst>
                  <a:ext uri="{0D108BD9-81ED-4DB2-BD59-A6C34878D82A}">
                    <a16:rowId xmlns:a16="http://schemas.microsoft.com/office/drawing/2014/main" val="10012"/>
                  </a:ext>
                </a:extLst>
              </a:tr>
            </a:tbl>
          </a:graphicData>
        </a:graphic>
      </p:graphicFrame>
      <p:sp>
        <p:nvSpPr>
          <p:cNvPr id="672" name="ZoneTexte 14"/>
          <p:cNvSpPr txBox="1"/>
          <p:nvPr/>
        </p:nvSpPr>
        <p:spPr>
          <a:xfrm>
            <a:off x="17648806" y="12626609"/>
            <a:ext cx="4937614"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r">
              <a:defRPr sz="2400">
                <a:solidFill>
                  <a:srgbClr val="A6A6A6"/>
                </a:solidFill>
                <a:latin typeface="Barlow"/>
                <a:ea typeface="Barlow"/>
                <a:cs typeface="Barlow"/>
                <a:sym typeface="Barlow"/>
              </a:defRPr>
            </a:lvl1pPr>
          </a:lstStyle>
          <a:p>
            <a:r>
              <a:t>(Study 4 per 1000 INRAE, 2020)</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
        <p:nvSpPr>
          <p:cNvPr id="675" name="Titre 1"/>
          <p:cNvSpPr txBox="1">
            <a:spLocks noGrp="1"/>
          </p:cNvSpPr>
          <p:nvPr>
            <p:ph type="title"/>
          </p:nvPr>
        </p:nvSpPr>
        <p:spPr>
          <a:xfrm>
            <a:off x="1905000" y="206375"/>
            <a:ext cx="21202650" cy="1625279"/>
          </a:xfrm>
          <a:prstGeom prst="rect">
            <a:avLst/>
          </a:prstGeom>
        </p:spPr>
        <p:txBody>
          <a:bodyPr/>
          <a:lstStyle/>
          <a:p>
            <a:pPr defTabSz="1737360">
              <a:defRPr sz="5225"/>
            </a:pPr>
            <a:r>
              <a:rPr dirty="0"/>
              <a:t>Carbon Storage in Agricultural Soils Is Not </a:t>
            </a:r>
          </a:p>
          <a:p>
            <a:pPr defTabSz="1737360">
              <a:defRPr sz="5225"/>
            </a:pPr>
            <a:r>
              <a:rPr lang="en-AU" dirty="0"/>
              <a:t>Just</a:t>
            </a:r>
            <a:r>
              <a:rPr dirty="0"/>
              <a:t> a Biophysical Issue!</a:t>
            </a:r>
          </a:p>
        </p:txBody>
      </p:sp>
      <p:grpSp>
        <p:nvGrpSpPr>
          <p:cNvPr id="678" name="Groupe 9"/>
          <p:cNvGrpSpPr/>
          <p:nvPr/>
        </p:nvGrpSpPr>
        <p:grpSpPr>
          <a:xfrm>
            <a:off x="719998" y="6283766"/>
            <a:ext cx="12707767" cy="3348002"/>
            <a:chOff x="-1" y="0"/>
            <a:chExt cx="12707766" cy="3348000"/>
          </a:xfrm>
        </p:grpSpPr>
        <p:sp>
          <p:nvSpPr>
            <p:cNvPr id="676" name="ZoneTexte 7"/>
            <p:cNvSpPr txBox="1"/>
            <p:nvPr/>
          </p:nvSpPr>
          <p:spPr>
            <a:xfrm>
              <a:off x="540000" y="0"/>
              <a:ext cx="12167765" cy="27699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lvl="1" indent="0">
                <a:defRPr sz="3600" b="1"/>
              </a:pPr>
              <a:r>
                <a:rPr dirty="0"/>
                <a:t>Economic Limit</a:t>
              </a:r>
              <a:r>
                <a:rPr lang="en-US" dirty="0"/>
                <a:t>s</a:t>
              </a:r>
              <a:r>
                <a:rPr b="0" dirty="0"/>
                <a:t>: The implementation of carbon-storing practices usually incurs additional costs. If these costs are prohibitive or if no support is provided for implementing these practices, the economic potential for storage may be very different from the technical potential.</a:t>
              </a:r>
            </a:p>
          </p:txBody>
        </p:sp>
        <p:sp>
          <p:nvSpPr>
            <p:cNvPr id="677" name="Rectangle 8"/>
            <p:cNvSpPr/>
            <p:nvPr/>
          </p:nvSpPr>
          <p:spPr>
            <a:xfrm>
              <a:off x="-1" y="0"/>
              <a:ext cx="216001" cy="3348000"/>
            </a:xfrm>
            <a:prstGeom prst="rect">
              <a:avLst/>
            </a:prstGeom>
            <a:solidFill>
              <a:srgbClr val="00B0F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681" name="Groupe 10"/>
          <p:cNvGrpSpPr/>
          <p:nvPr/>
        </p:nvGrpSpPr>
        <p:grpSpPr>
          <a:xfrm>
            <a:off x="719998" y="10286227"/>
            <a:ext cx="12489109" cy="2304003"/>
            <a:chOff x="-1" y="-1"/>
            <a:chExt cx="12489107" cy="2304002"/>
          </a:xfrm>
        </p:grpSpPr>
        <p:sp>
          <p:nvSpPr>
            <p:cNvPr id="679" name="ZoneTexte 11"/>
            <p:cNvSpPr txBox="1"/>
            <p:nvPr/>
          </p:nvSpPr>
          <p:spPr>
            <a:xfrm>
              <a:off x="540001" y="0"/>
              <a:ext cx="11949105" cy="16619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lvl="1" indent="0">
                <a:defRPr sz="3600" b="1"/>
              </a:pPr>
              <a:r>
                <a:rPr dirty="0"/>
                <a:t>Social Limits: </a:t>
              </a:r>
              <a:r>
                <a:rPr b="0" dirty="0"/>
                <a:t>Even with adequate economic support, the implementation of carbon-storing practices may encounter resistance from farmers.</a:t>
              </a:r>
            </a:p>
          </p:txBody>
        </p:sp>
        <p:sp>
          <p:nvSpPr>
            <p:cNvPr id="680" name="Rectangle 12"/>
            <p:cNvSpPr/>
            <p:nvPr/>
          </p:nvSpPr>
          <p:spPr>
            <a:xfrm>
              <a:off x="-1" y="-1"/>
              <a:ext cx="216001" cy="2304002"/>
            </a:xfrm>
            <a:prstGeom prst="rect">
              <a:avLst/>
            </a:prstGeom>
            <a:solidFill>
              <a:srgbClr val="F294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684" name="Groupe 15"/>
          <p:cNvGrpSpPr/>
          <p:nvPr/>
        </p:nvGrpSpPr>
        <p:grpSpPr>
          <a:xfrm>
            <a:off x="719999" y="2764800"/>
            <a:ext cx="11949516" cy="2844833"/>
            <a:chOff x="0" y="0"/>
            <a:chExt cx="11949514" cy="2844832"/>
          </a:xfrm>
        </p:grpSpPr>
        <p:sp>
          <p:nvSpPr>
            <p:cNvPr id="682" name="Rectangle 5"/>
            <p:cNvSpPr/>
            <p:nvPr/>
          </p:nvSpPr>
          <p:spPr>
            <a:xfrm>
              <a:off x="0" y="831"/>
              <a:ext cx="216000" cy="2844001"/>
            </a:xfrm>
            <a:prstGeom prst="rect">
              <a:avLst/>
            </a:prstGeom>
            <a:solidFill>
              <a:srgbClr val="92D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683" name="ZoneTexte 14"/>
            <p:cNvSpPr txBox="1"/>
            <p:nvPr/>
          </p:nvSpPr>
          <p:spPr>
            <a:xfrm>
              <a:off x="540001" y="0"/>
              <a:ext cx="11409513" cy="2310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p>
              <a:pPr>
                <a:defRPr sz="3600" b="1"/>
              </a:pPr>
              <a:r>
                <a:rPr dirty="0"/>
                <a:t>Technical Carbon Storage Potential</a:t>
              </a:r>
              <a:r>
                <a:rPr b="0" dirty="0"/>
                <a:t>: The level of additional storage achievable (taking into account biophysical limits) by implementing all technically feasible actions </a:t>
              </a:r>
              <a:r>
                <a:rPr lang="en-US" b="0" dirty="0"/>
                <a:t>on</a:t>
              </a:r>
              <a:r>
                <a:rPr b="0" dirty="0"/>
                <a:t> the cultivated land of a territory.</a:t>
              </a:r>
            </a:p>
          </p:txBody>
        </p:sp>
      </p:grpSp>
      <p:sp>
        <p:nvSpPr>
          <p:cNvPr id="685" name="ZoneTexte 35"/>
          <p:cNvSpPr txBox="1"/>
          <p:nvPr/>
        </p:nvSpPr>
        <p:spPr>
          <a:xfrm>
            <a:off x="16990539" y="12568241"/>
            <a:ext cx="6855236"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r">
              <a:defRPr sz="2400">
                <a:solidFill>
                  <a:srgbClr val="A6A6A6"/>
                </a:solidFill>
                <a:latin typeface="Barlow"/>
                <a:ea typeface="Barlow"/>
                <a:cs typeface="Barlow"/>
                <a:sym typeface="Barlow"/>
              </a:defRPr>
            </a:pPr>
            <a:r>
              <a:t>(Inspired by </a:t>
            </a:r>
            <a:r>
              <a:rPr cap="small"/>
              <a:t>Amundson &amp; Biardeau </a:t>
            </a:r>
            <a:r>
              <a:t>PNAS 2018)</a:t>
            </a:r>
          </a:p>
        </p:txBody>
      </p:sp>
      <p:sp>
        <p:nvSpPr>
          <p:cNvPr id="686" name="ZoneTexte 16"/>
          <p:cNvSpPr txBox="1"/>
          <p:nvPr/>
        </p:nvSpPr>
        <p:spPr>
          <a:xfrm>
            <a:off x="14061751" y="3010546"/>
            <a:ext cx="2063887" cy="10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3200" b="1">
                <a:solidFill>
                  <a:schemeClr val="accent6"/>
                </a:solidFill>
              </a:defRPr>
            </a:pPr>
            <a:r>
              <a:t>Technical </a:t>
            </a:r>
          </a:p>
          <a:p>
            <a:pPr algn="ctr">
              <a:defRPr sz="3200" b="1">
                <a:solidFill>
                  <a:schemeClr val="accent6"/>
                </a:solidFill>
              </a:defRPr>
            </a:pPr>
            <a:r>
              <a:t>Potential</a:t>
            </a:r>
          </a:p>
        </p:txBody>
      </p:sp>
      <p:sp>
        <p:nvSpPr>
          <p:cNvPr id="687" name="ZoneTexte 17"/>
          <p:cNvSpPr txBox="1"/>
          <p:nvPr/>
        </p:nvSpPr>
        <p:spPr>
          <a:xfrm>
            <a:off x="14069490" y="6536321"/>
            <a:ext cx="2048409" cy="10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3200" b="1">
                <a:solidFill>
                  <a:srgbClr val="00B0F0"/>
                </a:solidFill>
              </a:defRPr>
            </a:pPr>
            <a:r>
              <a:t>Economic</a:t>
            </a:r>
          </a:p>
          <a:p>
            <a:pPr algn="ctr">
              <a:defRPr sz="3200" b="1">
                <a:solidFill>
                  <a:srgbClr val="00B0F0"/>
                </a:solidFill>
              </a:defRPr>
            </a:pPr>
            <a:r>
              <a:t>Limit</a:t>
            </a:r>
          </a:p>
        </p:txBody>
      </p:sp>
      <p:sp>
        <p:nvSpPr>
          <p:cNvPr id="688" name="ZoneTexte 18"/>
          <p:cNvSpPr txBox="1"/>
          <p:nvPr/>
        </p:nvSpPr>
        <p:spPr>
          <a:xfrm>
            <a:off x="13710510" y="10009276"/>
            <a:ext cx="2883632" cy="105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3200" b="1">
                <a:solidFill>
                  <a:srgbClr val="F29400"/>
                </a:solidFill>
              </a:defRPr>
            </a:pPr>
            <a:r>
              <a:t>Socio-political</a:t>
            </a:r>
          </a:p>
          <a:p>
            <a:pPr algn="ctr">
              <a:defRPr sz="3200" b="1">
                <a:solidFill>
                  <a:srgbClr val="F29400"/>
                </a:solidFill>
              </a:defRPr>
            </a:pPr>
            <a:r>
              <a:t>Limit</a:t>
            </a:r>
          </a:p>
        </p:txBody>
      </p:sp>
      <p:sp>
        <p:nvSpPr>
          <p:cNvPr id="689" name="Connecteur droit 23"/>
          <p:cNvSpPr/>
          <p:nvPr/>
        </p:nvSpPr>
        <p:spPr>
          <a:xfrm>
            <a:off x="16570670" y="12377955"/>
            <a:ext cx="576895" cy="1"/>
          </a:xfrm>
          <a:prstGeom prst="line">
            <a:avLst/>
          </a:prstGeom>
          <a:ln w="76200">
            <a:solidFill>
              <a:srgbClr val="BFBFBF"/>
            </a:solidFill>
          </a:ln>
        </p:spPr>
        <p:txBody>
          <a:bodyPr lIns="45719" rIns="45719"/>
          <a:lstStyle/>
          <a:p>
            <a:endParaRPr/>
          </a:p>
        </p:txBody>
      </p:sp>
      <p:sp>
        <p:nvSpPr>
          <p:cNvPr id="690" name="ZoneTexte 24"/>
          <p:cNvSpPr txBox="1"/>
          <p:nvPr/>
        </p:nvSpPr>
        <p:spPr>
          <a:xfrm>
            <a:off x="16127634" y="12085735"/>
            <a:ext cx="332321" cy="576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a:defRPr sz="3200" b="1">
                <a:solidFill>
                  <a:srgbClr val="BFBFBF"/>
                </a:solidFill>
              </a:defRPr>
            </a:lvl1pPr>
          </a:lstStyle>
          <a:p>
            <a:r>
              <a:t>0</a:t>
            </a:r>
          </a:p>
        </p:txBody>
      </p:sp>
      <p:sp>
        <p:nvSpPr>
          <p:cNvPr id="691" name="Connecteur droit 26"/>
          <p:cNvSpPr/>
          <p:nvPr/>
        </p:nvSpPr>
        <p:spPr>
          <a:xfrm>
            <a:off x="16307733" y="3485413"/>
            <a:ext cx="3352428" cy="1"/>
          </a:xfrm>
          <a:prstGeom prst="line">
            <a:avLst/>
          </a:prstGeom>
          <a:ln w="76200">
            <a:solidFill>
              <a:schemeClr val="accent6"/>
            </a:solidFill>
            <a:prstDash val="sysDash"/>
          </a:ln>
        </p:spPr>
        <p:txBody>
          <a:bodyPr lIns="45719" rIns="45719"/>
          <a:lstStyle/>
          <a:p>
            <a:endParaRPr/>
          </a:p>
        </p:txBody>
      </p:sp>
      <p:sp>
        <p:nvSpPr>
          <p:cNvPr id="692" name="Connecteur droit 27"/>
          <p:cNvSpPr/>
          <p:nvPr/>
        </p:nvSpPr>
        <p:spPr>
          <a:xfrm>
            <a:off x="16307733" y="7022972"/>
            <a:ext cx="3352428" cy="1"/>
          </a:xfrm>
          <a:prstGeom prst="line">
            <a:avLst/>
          </a:prstGeom>
          <a:ln w="76200">
            <a:solidFill>
              <a:srgbClr val="00B0F0"/>
            </a:solidFill>
            <a:prstDash val="sysDash"/>
          </a:ln>
        </p:spPr>
        <p:txBody>
          <a:bodyPr lIns="45719" rIns="45719"/>
          <a:lstStyle/>
          <a:p>
            <a:endParaRPr/>
          </a:p>
        </p:txBody>
      </p:sp>
      <p:sp>
        <p:nvSpPr>
          <p:cNvPr id="693" name="Connecteur droit 28"/>
          <p:cNvSpPr/>
          <p:nvPr/>
        </p:nvSpPr>
        <p:spPr>
          <a:xfrm>
            <a:off x="16307733" y="10538676"/>
            <a:ext cx="3352428" cy="1"/>
          </a:xfrm>
          <a:prstGeom prst="line">
            <a:avLst/>
          </a:prstGeom>
          <a:ln w="76200">
            <a:solidFill>
              <a:srgbClr val="F29400"/>
            </a:solidFill>
            <a:prstDash val="sysDash"/>
          </a:ln>
        </p:spPr>
        <p:txBody>
          <a:bodyPr lIns="45719" rIns="45719"/>
          <a:lstStyle/>
          <a:p>
            <a:endParaRPr/>
          </a:p>
        </p:txBody>
      </p:sp>
      <p:sp>
        <p:nvSpPr>
          <p:cNvPr id="694" name="Connecteur droit 30"/>
          <p:cNvSpPr/>
          <p:nvPr/>
        </p:nvSpPr>
        <p:spPr>
          <a:xfrm flipV="1">
            <a:off x="20016796" y="3485414"/>
            <a:ext cx="1" cy="7053263"/>
          </a:xfrm>
          <a:prstGeom prst="line">
            <a:avLst/>
          </a:prstGeom>
          <a:ln w="101600">
            <a:solidFill>
              <a:srgbClr val="8D533E"/>
            </a:solidFill>
            <a:headEnd type="triangle"/>
            <a:tailEnd type="triangle"/>
          </a:ln>
        </p:spPr>
        <p:txBody>
          <a:bodyPr lIns="45719" rIns="45719"/>
          <a:lstStyle/>
          <a:p>
            <a:endParaRPr/>
          </a:p>
        </p:txBody>
      </p:sp>
      <p:sp>
        <p:nvSpPr>
          <p:cNvPr id="695" name="ZoneTexte 33"/>
          <p:cNvSpPr txBox="1"/>
          <p:nvPr/>
        </p:nvSpPr>
        <p:spPr>
          <a:xfrm>
            <a:off x="20173705" y="4774850"/>
            <a:ext cx="3600695" cy="347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ctr">
              <a:defRPr sz="3200">
                <a:solidFill>
                  <a:srgbClr val="8D533E"/>
                </a:solidFill>
              </a:defRPr>
            </a:lvl1pPr>
          </a:lstStyle>
          <a:p>
            <a:r>
              <a:t>The difference between carbon storage that is technically feasible and carbon storage that is socio-politically feasible.</a:t>
            </a:r>
          </a:p>
        </p:txBody>
      </p:sp>
      <p:grpSp>
        <p:nvGrpSpPr>
          <p:cNvPr id="698" name="Flèche : haut 34"/>
          <p:cNvGrpSpPr/>
          <p:nvPr/>
        </p:nvGrpSpPr>
        <p:grpSpPr>
          <a:xfrm>
            <a:off x="17124094" y="3485414"/>
            <a:ext cx="2341739" cy="8892541"/>
            <a:chOff x="0" y="0"/>
            <a:chExt cx="2341738" cy="8892540"/>
          </a:xfrm>
        </p:grpSpPr>
        <p:sp>
          <p:nvSpPr>
            <p:cNvPr id="696" name="Figure"/>
            <p:cNvSpPr/>
            <p:nvPr/>
          </p:nvSpPr>
          <p:spPr>
            <a:xfrm>
              <a:off x="-1" y="0"/>
              <a:ext cx="2341740" cy="8892541"/>
            </a:xfrm>
            <a:custGeom>
              <a:avLst/>
              <a:gdLst/>
              <a:ahLst/>
              <a:cxnLst>
                <a:cxn ang="0">
                  <a:pos x="wd2" y="hd2"/>
                </a:cxn>
                <a:cxn ang="5400000">
                  <a:pos x="wd2" y="hd2"/>
                </a:cxn>
                <a:cxn ang="10800000">
                  <a:pos x="wd2" y="hd2"/>
                </a:cxn>
                <a:cxn ang="16200000">
                  <a:pos x="wd2" y="hd2"/>
                </a:cxn>
              </a:cxnLst>
              <a:rect l="0" t="0" r="r" b="b"/>
              <a:pathLst>
                <a:path w="21600" h="21600" extrusionOk="0">
                  <a:moveTo>
                    <a:pt x="0" y="2844"/>
                  </a:moveTo>
                  <a:lnTo>
                    <a:pt x="10800" y="0"/>
                  </a:lnTo>
                  <a:lnTo>
                    <a:pt x="21600" y="2844"/>
                  </a:lnTo>
                  <a:lnTo>
                    <a:pt x="16200" y="2844"/>
                  </a:lnTo>
                  <a:lnTo>
                    <a:pt x="16200" y="21600"/>
                  </a:lnTo>
                  <a:lnTo>
                    <a:pt x="5400" y="21600"/>
                  </a:lnTo>
                  <a:lnTo>
                    <a:pt x="5400" y="2844"/>
                  </a:lnTo>
                  <a:close/>
                </a:path>
              </a:pathLst>
            </a:custGeom>
            <a:solidFill>
              <a:srgbClr val="FFFFFF"/>
            </a:solidFill>
            <a:ln w="44450" cap="flat">
              <a:solidFill>
                <a:srgbClr val="FF0000"/>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697" name="Maximum carbon sequestration potential"/>
            <p:cNvSpPr txBox="1"/>
            <p:nvPr/>
          </p:nvSpPr>
          <p:spPr>
            <a:xfrm rot="16200000">
              <a:off x="-2914739" y="4451967"/>
              <a:ext cx="8171217" cy="574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3200" b="1">
                  <a:solidFill>
                    <a:srgbClr val="FF0000"/>
                  </a:solidFill>
                </a:defRPr>
              </a:lvl1pPr>
            </a:lstStyle>
            <a:p>
              <a:r>
                <a:t>Maximum carbon sequestration potential</a:t>
              </a:r>
            </a:p>
          </p:txBody>
        </p:sp>
      </p:grpSp>
      <p:sp>
        <p:nvSpPr>
          <p:cNvPr id="699" name="Connecteur droit avec flèche 20"/>
          <p:cNvSpPr/>
          <p:nvPr/>
        </p:nvSpPr>
        <p:spPr>
          <a:xfrm flipV="1">
            <a:off x="16859117" y="2397033"/>
            <a:ext cx="1" cy="10314039"/>
          </a:xfrm>
          <a:prstGeom prst="line">
            <a:avLst/>
          </a:prstGeom>
          <a:ln w="127000">
            <a:solidFill>
              <a:srgbClr val="BFBFBF"/>
            </a:solidFill>
            <a:tailEnd type="triangle"/>
          </a:ln>
        </p:spPr>
        <p:txBody>
          <a:bodyPr lIns="45719" rIns="45719"/>
          <a:lstStyle/>
          <a:p>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
        <p:nvSpPr>
          <p:cNvPr id="702" name="Titre 1"/>
          <p:cNvSpPr txBox="1">
            <a:spLocks noGrp="1"/>
          </p:cNvSpPr>
          <p:nvPr>
            <p:ph type="title"/>
          </p:nvPr>
        </p:nvSpPr>
        <p:spPr>
          <a:xfrm>
            <a:off x="1905000" y="205649"/>
            <a:ext cx="21202650" cy="1625280"/>
          </a:xfrm>
          <a:prstGeom prst="rect">
            <a:avLst/>
          </a:prstGeom>
        </p:spPr>
        <p:txBody>
          <a:bodyPr/>
          <a:lstStyle>
            <a:lvl1pPr defTabSz="1737360">
              <a:defRPr sz="5225"/>
            </a:lvl1pPr>
          </a:lstStyle>
          <a:p>
            <a:r>
              <a:t>Climate Benefits of Increasing Carbon Stocks in Cultivated Soils: An Integrated and Systemic Assessment</a:t>
            </a:r>
          </a:p>
        </p:txBody>
      </p:sp>
      <p:sp>
        <p:nvSpPr>
          <p:cNvPr id="703" name="ZoneTexte 4"/>
          <p:cNvSpPr txBox="1"/>
          <p:nvPr/>
        </p:nvSpPr>
        <p:spPr>
          <a:xfrm>
            <a:off x="1259999" y="2367135"/>
            <a:ext cx="21382780" cy="282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defRPr sz="3600" i="1"/>
            </a:lvl1pPr>
          </a:lstStyle>
          <a:p>
            <a:r>
              <a:rPr dirty="0"/>
              <a:t>Beyond CO₂ fluxes, N₂O fluxes (and sometimes CH₄) have a significant impact on the greenhouse gas (GHG) balance of cultivated land. To assess the climate benefit, it is necessary to carry out a full GHG balance of the plot. This balance is expressed in “CO₂ equivalent.” The concentration in carbon dioxide equivalent is the concentration of CO₂ that would cause the same radiative forcing as a given mixture of CO₂ and other forcing agents.</a:t>
            </a:r>
          </a:p>
        </p:txBody>
      </p:sp>
      <p:grpSp>
        <p:nvGrpSpPr>
          <p:cNvPr id="706" name="Groupe 5"/>
          <p:cNvGrpSpPr/>
          <p:nvPr/>
        </p:nvGrpSpPr>
        <p:grpSpPr>
          <a:xfrm>
            <a:off x="719998" y="6379807"/>
            <a:ext cx="8401488" cy="3996833"/>
            <a:chOff x="-1" y="0"/>
            <a:chExt cx="8401486" cy="3996831"/>
          </a:xfrm>
        </p:grpSpPr>
        <p:sp>
          <p:nvSpPr>
            <p:cNvPr id="704" name="Rectangle 6"/>
            <p:cNvSpPr/>
            <p:nvPr/>
          </p:nvSpPr>
          <p:spPr>
            <a:xfrm>
              <a:off x="-1" y="831"/>
              <a:ext cx="216001" cy="3996000"/>
            </a:xfrm>
            <a:prstGeom prst="rect">
              <a:avLst/>
            </a:prstGeom>
            <a:solidFill>
              <a:srgbClr val="8D533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05" name="ZoneTexte 7"/>
            <p:cNvSpPr txBox="1"/>
            <p:nvPr/>
          </p:nvSpPr>
          <p:spPr>
            <a:xfrm>
              <a:off x="539999" y="0"/>
              <a:ext cx="7861486" cy="2864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p>
              <a:pPr>
                <a:defRPr sz="3600" b="1"/>
              </a:pPr>
              <a:r>
                <a:rPr dirty="0"/>
                <a:t>Soil Organic Carbon (SOC) </a:t>
              </a:r>
              <a:r>
                <a:rPr lang="en-AU" dirty="0"/>
                <a:t>s</a:t>
              </a:r>
              <a:r>
                <a:rPr dirty="0" err="1"/>
                <a:t>equestration</a:t>
              </a:r>
              <a:r>
                <a:rPr dirty="0"/>
                <a:t>: </a:t>
              </a:r>
              <a:r>
                <a:rPr b="0" dirty="0"/>
                <a:t>Net carbon flux from the atmosphere into the soil. This process occurs through plants or other organisms. It is more commonly referred to as carbon storage.</a:t>
              </a:r>
            </a:p>
          </p:txBody>
        </p:sp>
      </p:grpSp>
      <p:grpSp>
        <p:nvGrpSpPr>
          <p:cNvPr id="709" name="Groupe 8"/>
          <p:cNvGrpSpPr/>
          <p:nvPr/>
        </p:nvGrpSpPr>
        <p:grpSpPr>
          <a:xfrm>
            <a:off x="10030482" y="6343808"/>
            <a:ext cx="5540662" cy="3420833"/>
            <a:chOff x="0" y="0"/>
            <a:chExt cx="5540661" cy="3420832"/>
          </a:xfrm>
        </p:grpSpPr>
        <p:sp>
          <p:nvSpPr>
            <p:cNvPr id="707" name="Rectangle 9"/>
            <p:cNvSpPr/>
            <p:nvPr/>
          </p:nvSpPr>
          <p:spPr>
            <a:xfrm>
              <a:off x="0" y="830"/>
              <a:ext cx="216000" cy="3420002"/>
            </a:xfrm>
            <a:prstGeom prst="rect">
              <a:avLst/>
            </a:prstGeom>
            <a:solidFill>
              <a:srgbClr val="8D533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08" name="ZoneTexte 10"/>
            <p:cNvSpPr/>
            <p:nvPr/>
          </p:nvSpPr>
          <p:spPr>
            <a:xfrm>
              <a:off x="540000" y="0"/>
              <a:ext cx="5000661" cy="286450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p>
              <a:pPr>
                <a:defRPr sz="3600" b="1"/>
              </a:pPr>
              <a:r>
                <a:rPr dirty="0"/>
                <a:t>Negative emissions: </a:t>
              </a:r>
              <a:r>
                <a:rPr b="0" dirty="0"/>
                <a:t>Net reduction of CO₂-equivalent greenhouse gases in the atmosphere (GHG removal).</a:t>
              </a:r>
            </a:p>
          </p:txBody>
        </p:sp>
      </p:grpSp>
      <p:grpSp>
        <p:nvGrpSpPr>
          <p:cNvPr id="712" name="Groupe 11"/>
          <p:cNvGrpSpPr/>
          <p:nvPr/>
        </p:nvGrpSpPr>
        <p:grpSpPr>
          <a:xfrm>
            <a:off x="16521304" y="6343808"/>
            <a:ext cx="7223913" cy="2844832"/>
            <a:chOff x="0" y="0"/>
            <a:chExt cx="7223911" cy="2844831"/>
          </a:xfrm>
        </p:grpSpPr>
        <p:sp>
          <p:nvSpPr>
            <p:cNvPr id="710" name="Rectangle 12"/>
            <p:cNvSpPr/>
            <p:nvPr/>
          </p:nvSpPr>
          <p:spPr>
            <a:xfrm>
              <a:off x="0" y="831"/>
              <a:ext cx="224555" cy="2844001"/>
            </a:xfrm>
            <a:prstGeom prst="rect">
              <a:avLst/>
            </a:prstGeom>
            <a:solidFill>
              <a:srgbClr val="8D533E"/>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11" name="ZoneTexte 13"/>
            <p:cNvSpPr txBox="1"/>
            <p:nvPr/>
          </p:nvSpPr>
          <p:spPr>
            <a:xfrm>
              <a:off x="561390" y="0"/>
              <a:ext cx="6662522" cy="2278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p>
              <a:pPr>
                <a:defRPr sz="3600" b="1"/>
              </a:pPr>
              <a:r>
                <a:t>Climate change mitigation: </a:t>
              </a:r>
              <a:r>
                <a:rPr b="0"/>
                <a:t>Anthropogenic intervention that reduces sources or enhances sinks of greenhouse gases.</a:t>
              </a:r>
            </a:p>
          </p:txBody>
        </p:sp>
      </p:grpSp>
      <p:sp>
        <p:nvSpPr>
          <p:cNvPr id="713" name="ZoneTexte 14"/>
          <p:cNvSpPr txBox="1"/>
          <p:nvPr/>
        </p:nvSpPr>
        <p:spPr>
          <a:xfrm>
            <a:off x="1260000" y="5419659"/>
            <a:ext cx="7676148"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4400" b="1">
                <a:solidFill>
                  <a:srgbClr val="8D533E"/>
                </a:solidFill>
                <a:latin typeface="Barlow"/>
                <a:ea typeface="Barlow"/>
                <a:cs typeface="Barlow"/>
                <a:sym typeface="Barlow"/>
              </a:defRPr>
            </a:pPr>
            <a:r>
              <a:t>Definitions </a:t>
            </a:r>
            <a:r>
              <a:rPr sz="2400" b="0">
                <a:solidFill>
                  <a:srgbClr val="000000"/>
                </a:solidFill>
              </a:rPr>
              <a:t> </a:t>
            </a:r>
            <a:r>
              <a:rPr sz="2400" b="0">
                <a:solidFill>
                  <a:srgbClr val="A6A6A6"/>
                </a:solidFill>
              </a:rPr>
              <a:t>(according to </a:t>
            </a:r>
            <a:r>
              <a:rPr sz="2400" b="0" cap="small">
                <a:solidFill>
                  <a:srgbClr val="A6A6A6"/>
                </a:solidFill>
              </a:rPr>
              <a:t>Don</a:t>
            </a:r>
            <a:r>
              <a:rPr sz="2400" b="0">
                <a:solidFill>
                  <a:srgbClr val="A6A6A6"/>
                </a:solidFill>
              </a:rPr>
              <a:t> </a:t>
            </a:r>
            <a:r>
              <a:rPr sz="2400" b="0" i="1">
                <a:solidFill>
                  <a:srgbClr val="A6A6A6"/>
                </a:solidFill>
              </a:rPr>
              <a:t>et al.</a:t>
            </a:r>
            <a:r>
              <a:rPr sz="2400" b="0">
                <a:solidFill>
                  <a:srgbClr val="A6A6A6"/>
                </a:solidFill>
              </a:rPr>
              <a:t>, 2023)</a:t>
            </a:r>
            <a:r>
              <a:rPr sz="2400" b="0">
                <a:solidFill>
                  <a:srgbClr val="000000"/>
                </a:solidFill>
              </a:rPr>
              <a:t> </a:t>
            </a:r>
          </a:p>
        </p:txBody>
      </p:sp>
      <p:grpSp>
        <p:nvGrpSpPr>
          <p:cNvPr id="716" name="ZoneTexte 15"/>
          <p:cNvGrpSpPr/>
          <p:nvPr/>
        </p:nvGrpSpPr>
        <p:grpSpPr>
          <a:xfrm>
            <a:off x="1557443" y="10710808"/>
            <a:ext cx="20995764" cy="2032161"/>
            <a:chOff x="0" y="0"/>
            <a:chExt cx="20995763" cy="2032159"/>
          </a:xfrm>
        </p:grpSpPr>
        <p:sp>
          <p:nvSpPr>
            <p:cNvPr id="714" name="Rectangle aux angles arrondis"/>
            <p:cNvSpPr/>
            <p:nvPr/>
          </p:nvSpPr>
          <p:spPr>
            <a:xfrm>
              <a:off x="0" y="0"/>
              <a:ext cx="20864812" cy="2032159"/>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715" name="Agriculture accounts for 10 to 12% of anthropogenic GHG emissions (5.1 to 6.1 GtCO₂ eq/year), mainly due to CH₄ and N₂O emissions."/>
            <p:cNvSpPr txBox="1"/>
            <p:nvPr/>
          </p:nvSpPr>
          <p:spPr>
            <a:xfrm>
              <a:off x="130951" y="130952"/>
              <a:ext cx="20864812" cy="1795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4000" b="1"/>
              </a:pPr>
              <a:r>
                <a:rPr dirty="0"/>
                <a:t>Agriculture accounts for 10 to 12% of anthropogenic GHG emissions (5.1 to 6.1 Gt</a:t>
              </a:r>
              <a:r>
                <a:rPr lang="en-AU" dirty="0"/>
                <a:t> </a:t>
              </a:r>
              <a:r>
                <a:rPr dirty="0"/>
                <a:t>CO₂ eq</a:t>
              </a:r>
              <a:r>
                <a:rPr lang="en-AU" dirty="0"/>
                <a:t>/</a:t>
              </a:r>
              <a:r>
                <a:rPr dirty="0"/>
                <a:t>year)</a:t>
              </a:r>
              <a:r>
                <a:rPr b="0" dirty="0"/>
                <a:t>, mainly due to CH₄ and N₂O emissions.</a:t>
              </a:r>
            </a:p>
          </p:txBody>
        </p:sp>
      </p:grpSp>
      <p:sp>
        <p:nvSpPr>
          <p:cNvPr id="717" name="Connecteur droit avec flèche 16"/>
          <p:cNvSpPr/>
          <p:nvPr/>
        </p:nvSpPr>
        <p:spPr>
          <a:xfrm flipH="1">
            <a:off x="1123410" y="11403834"/>
            <a:ext cx="681790" cy="1"/>
          </a:xfrm>
          <a:prstGeom prst="line">
            <a:avLst/>
          </a:prstGeom>
          <a:ln w="127000">
            <a:solidFill>
              <a:srgbClr val="8D533E"/>
            </a:solidFill>
            <a:headEnd type="triangle"/>
          </a:ln>
        </p:spPr>
        <p:txBody>
          <a:bodyPr lIns="45719" rIns="45719"/>
          <a:lstStyle/>
          <a:p>
            <a:endParaRPr/>
          </a:p>
        </p:txBody>
      </p:sp>
      <p:sp>
        <p:nvSpPr>
          <p:cNvPr id="718" name="ZoneTexte 17"/>
          <p:cNvSpPr txBox="1"/>
          <p:nvPr/>
        </p:nvSpPr>
        <p:spPr>
          <a:xfrm>
            <a:off x="17199328" y="12780702"/>
            <a:ext cx="4937614"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r">
              <a:defRPr sz="2400">
                <a:solidFill>
                  <a:srgbClr val="A6A6A6"/>
                </a:solidFill>
                <a:latin typeface="Barlow"/>
                <a:ea typeface="Barlow"/>
                <a:cs typeface="Barlow"/>
                <a:sym typeface="Barlow"/>
              </a:defRPr>
            </a:lvl1pPr>
          </a:lstStyle>
          <a:p>
            <a:r>
              <a:t>(IPCC, 2007)</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sp>
        <p:nvSpPr>
          <p:cNvPr id="721" name="Titre 1"/>
          <p:cNvSpPr txBox="1">
            <a:spLocks noGrp="1"/>
          </p:cNvSpPr>
          <p:nvPr>
            <p:ph type="title"/>
          </p:nvPr>
        </p:nvSpPr>
        <p:spPr>
          <a:xfrm>
            <a:off x="1905000" y="205649"/>
            <a:ext cx="21202650" cy="1625280"/>
          </a:xfrm>
          <a:prstGeom prst="rect">
            <a:avLst/>
          </a:prstGeom>
        </p:spPr>
        <p:txBody>
          <a:bodyPr/>
          <a:lstStyle>
            <a:lvl1pPr defTabSz="1737360">
              <a:defRPr sz="5225"/>
            </a:lvl1pPr>
          </a:lstStyle>
          <a:p>
            <a:r>
              <a:t>Climate Benefits of Increasing Carbon Stocks in Cultivated Soils: An Integrated and Systemic Assessment</a:t>
            </a:r>
          </a:p>
        </p:txBody>
      </p:sp>
      <p:grpSp>
        <p:nvGrpSpPr>
          <p:cNvPr id="724" name="Groupe 31"/>
          <p:cNvGrpSpPr/>
          <p:nvPr/>
        </p:nvGrpSpPr>
        <p:grpSpPr>
          <a:xfrm>
            <a:off x="1259999" y="7828898"/>
            <a:ext cx="21659638" cy="3180552"/>
            <a:chOff x="0" y="0"/>
            <a:chExt cx="21659637" cy="3180545"/>
          </a:xfrm>
        </p:grpSpPr>
        <p:sp>
          <p:nvSpPr>
            <p:cNvPr id="722" name="ZoneTexte 22"/>
            <p:cNvSpPr/>
            <p:nvPr/>
          </p:nvSpPr>
          <p:spPr>
            <a:xfrm>
              <a:off x="0" y="0"/>
              <a:ext cx="2165963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tabLst>
                  <a:tab pos="4381500" algn="l"/>
                </a:tabLst>
                <a:defRPr sz="4800" b="1"/>
              </a:lvl1pPr>
            </a:lstStyle>
            <a:p>
              <a:r>
                <a:t>Increasing carbon stocks ≠ Mitigating climate change</a:t>
              </a:r>
            </a:p>
          </p:txBody>
        </p:sp>
        <p:sp>
          <p:nvSpPr>
            <p:cNvPr id="723" name="ZoneTexte 30"/>
            <p:cNvSpPr/>
            <p:nvPr/>
          </p:nvSpPr>
          <p:spPr>
            <a:xfrm>
              <a:off x="0" y="870047"/>
              <a:ext cx="14165531" cy="23104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defRPr sz="3600"/>
              </a:lvl1pPr>
            </a:lstStyle>
            <a:p>
              <a:r>
                <a:rPr lang="en-AU" dirty="0"/>
                <a:t>F</a:t>
              </a:r>
              <a:r>
                <a:rPr dirty="0"/>
                <a:t>or example, if </a:t>
              </a:r>
              <a:r>
                <a:rPr lang="en-AU" dirty="0"/>
                <a:t>an</a:t>
              </a:r>
              <a:r>
                <a:rPr dirty="0"/>
                <a:t> increase in Soil Organic Carbon (SOC) stocks requires a significant rise in nitrogen fertilizer inputs</a:t>
              </a:r>
              <a:r>
                <a:rPr lang="en-AU" dirty="0"/>
                <a:t>, this</a:t>
              </a:r>
              <a:r>
                <a:rPr dirty="0"/>
                <a:t> lead</a:t>
              </a:r>
              <a:r>
                <a:rPr lang="en-AU" dirty="0"/>
                <a:t>s</a:t>
              </a:r>
              <a:r>
                <a:rPr dirty="0"/>
                <a:t> to higher N₂O emissions: the GHG balance remains unchanged, despite the effort to sequester carbon in soils.</a:t>
              </a:r>
            </a:p>
          </p:txBody>
        </p:sp>
      </p:grpSp>
      <p:grpSp>
        <p:nvGrpSpPr>
          <p:cNvPr id="727" name="Groupe 37"/>
          <p:cNvGrpSpPr/>
          <p:nvPr/>
        </p:nvGrpSpPr>
        <p:grpSpPr>
          <a:xfrm>
            <a:off x="1259998" y="3144263"/>
            <a:ext cx="17187029" cy="871006"/>
            <a:chOff x="0" y="0"/>
            <a:chExt cx="17187027" cy="871004"/>
          </a:xfrm>
        </p:grpSpPr>
        <p:sp>
          <p:nvSpPr>
            <p:cNvPr id="725" name="ZoneTexte 19"/>
            <p:cNvSpPr/>
            <p:nvPr/>
          </p:nvSpPr>
          <p:spPr>
            <a:xfrm>
              <a:off x="0" y="0"/>
              <a:ext cx="17187028"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defRPr sz="4800" b="1"/>
              </a:lvl1pPr>
            </a:lstStyle>
            <a:p>
              <a:r>
                <a:t>Reduction of GHG emissions ≠ Negative emissions</a:t>
              </a:r>
            </a:p>
          </p:txBody>
        </p:sp>
        <p:sp>
          <p:nvSpPr>
            <p:cNvPr id="726" name="ZoneTexte 36"/>
            <p:cNvSpPr/>
            <p:nvPr/>
          </p:nvSpPr>
          <p:spPr>
            <a:xfrm>
              <a:off x="0" y="871004"/>
              <a:ext cx="1416553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defRPr sz="3600"/>
              </a:lvl1pPr>
            </a:lstStyle>
            <a:p>
              <a:r>
                <a:t>In the example shown, the reduction in CO₂ emissions helps lower GHG emissions (and thus mitigates climate change), but this reduction is not sufficient to achieve negative emissions (i.e., shifting from a situation of emission to one of absorption).</a:t>
              </a:r>
            </a:p>
          </p:txBody>
        </p:sp>
      </p:grpSp>
      <p:sp>
        <p:nvSpPr>
          <p:cNvPr id="728" name="ZoneTexte 41"/>
          <p:cNvSpPr txBox="1"/>
          <p:nvPr/>
        </p:nvSpPr>
        <p:spPr>
          <a:xfrm>
            <a:off x="399272" y="2581354"/>
            <a:ext cx="857454" cy="284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defRPr sz="18000" b="1">
                <a:ln w="50800" cap="flat">
                  <a:solidFill>
                    <a:srgbClr val="FF0000"/>
                  </a:solidFill>
                  <a:prstDash val="solid"/>
                  <a:round/>
                </a:ln>
                <a:noFill/>
              </a:defRPr>
            </a:lvl1pPr>
          </a:lstStyle>
          <a:p>
            <a:r>
              <a:t>!</a:t>
            </a:r>
          </a:p>
        </p:txBody>
      </p:sp>
      <p:sp>
        <p:nvSpPr>
          <p:cNvPr id="729" name="ZoneTexte 42"/>
          <p:cNvSpPr txBox="1"/>
          <p:nvPr/>
        </p:nvSpPr>
        <p:spPr>
          <a:xfrm>
            <a:off x="399272" y="7236167"/>
            <a:ext cx="857454" cy="284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defRPr sz="18000" b="1">
                <a:ln w="50800" cap="flat">
                  <a:solidFill>
                    <a:srgbClr val="FF0000"/>
                  </a:solidFill>
                  <a:prstDash val="solid"/>
                  <a:round/>
                </a:ln>
                <a:noFill/>
              </a:defRPr>
            </a:lvl1pPr>
          </a:lstStyle>
          <a:p>
            <a:r>
              <a:t>!</a:t>
            </a:r>
          </a:p>
        </p:txBody>
      </p:sp>
      <p:sp>
        <p:nvSpPr>
          <p:cNvPr id="730" name="ZoneTexte 33"/>
          <p:cNvSpPr txBox="1"/>
          <p:nvPr/>
        </p:nvSpPr>
        <p:spPr>
          <a:xfrm>
            <a:off x="18656115" y="7016081"/>
            <a:ext cx="4937614"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r">
              <a:defRPr sz="2400">
                <a:solidFill>
                  <a:srgbClr val="A6A6A6"/>
                </a:solidFill>
                <a:latin typeface="Barlow"/>
                <a:ea typeface="Barlow"/>
                <a:cs typeface="Barlow"/>
                <a:sym typeface="Barlow"/>
              </a:defRPr>
            </a:pPr>
            <a:r>
              <a:t>(according to </a:t>
            </a:r>
            <a:r>
              <a:rPr cap="small"/>
              <a:t>Don</a:t>
            </a:r>
            <a:r>
              <a:t> </a:t>
            </a:r>
            <a:r>
              <a:rPr i="1"/>
              <a:t>et al.</a:t>
            </a:r>
            <a:r>
              <a:t>, 2023)</a:t>
            </a:r>
          </a:p>
        </p:txBody>
      </p:sp>
      <p:sp>
        <p:nvSpPr>
          <p:cNvPr id="731" name="ZoneTexte 34"/>
          <p:cNvSpPr txBox="1"/>
          <p:nvPr/>
        </p:nvSpPr>
        <p:spPr>
          <a:xfrm>
            <a:off x="18656115" y="11697593"/>
            <a:ext cx="4937614"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r">
              <a:defRPr sz="2400">
                <a:solidFill>
                  <a:srgbClr val="A6A6A6"/>
                </a:solidFill>
                <a:latin typeface="Barlow"/>
                <a:ea typeface="Barlow"/>
                <a:cs typeface="Barlow"/>
                <a:sym typeface="Barlow"/>
              </a:defRPr>
            </a:pPr>
            <a:r>
              <a:t>(according to </a:t>
            </a:r>
            <a:r>
              <a:rPr cap="small"/>
              <a:t>Don</a:t>
            </a:r>
            <a:r>
              <a:t> </a:t>
            </a:r>
            <a:r>
              <a:rPr i="1"/>
              <a:t>et al.</a:t>
            </a:r>
            <a:r>
              <a:t>, 2023)</a:t>
            </a:r>
          </a:p>
        </p:txBody>
      </p:sp>
      <p:grpSp>
        <p:nvGrpSpPr>
          <p:cNvPr id="739" name="Grouper"/>
          <p:cNvGrpSpPr/>
          <p:nvPr/>
        </p:nvGrpSpPr>
        <p:grpSpPr>
          <a:xfrm>
            <a:off x="15895321" y="4189515"/>
            <a:ext cx="8184599" cy="3240412"/>
            <a:chOff x="0" y="0"/>
            <a:chExt cx="8184598" cy="3240411"/>
          </a:xfrm>
        </p:grpSpPr>
        <p:pic>
          <p:nvPicPr>
            <p:cNvPr id="732" name="Graphique 25" descr="Graphique 25"/>
            <p:cNvPicPr>
              <a:picLocks noChangeAspect="1"/>
            </p:cNvPicPr>
            <p:nvPr/>
          </p:nvPicPr>
          <p:blipFill>
            <a:blip r:embed="rId2"/>
            <a:srcRect/>
            <a:stretch>
              <a:fillRect/>
            </a:stretch>
          </p:blipFill>
          <p:spPr>
            <a:xfrm>
              <a:off x="13862" y="82529"/>
              <a:ext cx="7684543" cy="3005431"/>
            </a:xfrm>
            <a:prstGeom prst="rect">
              <a:avLst/>
            </a:prstGeom>
            <a:ln w="12700" cap="flat">
              <a:noFill/>
              <a:miter lim="400000"/>
            </a:ln>
            <a:effectLst/>
          </p:spPr>
        </p:pic>
        <p:sp>
          <p:nvSpPr>
            <p:cNvPr id="733" name="Before"/>
            <p:cNvSpPr/>
            <p:nvPr/>
          </p:nvSpPr>
          <p:spPr>
            <a:xfrm>
              <a:off x="1610013" y="0"/>
              <a:ext cx="1270001" cy="1270000"/>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3400"/>
              </a:lvl1pPr>
            </a:lstStyle>
            <a:p>
              <a:r>
                <a:rPr dirty="0"/>
                <a:t>Before</a:t>
              </a:r>
            </a:p>
          </p:txBody>
        </p:sp>
        <p:sp>
          <p:nvSpPr>
            <p:cNvPr id="734" name="After"/>
            <p:cNvSpPr/>
            <p:nvPr/>
          </p:nvSpPr>
          <p:spPr>
            <a:xfrm>
              <a:off x="5083378" y="0"/>
              <a:ext cx="1270001" cy="1270000"/>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3400"/>
              </a:lvl1pPr>
            </a:lstStyle>
            <a:p>
              <a:r>
                <a:t>  After  </a:t>
              </a:r>
            </a:p>
          </p:txBody>
        </p:sp>
        <p:sp>
          <p:nvSpPr>
            <p:cNvPr id="735" name="Emissions"/>
            <p:cNvSpPr/>
            <p:nvPr/>
          </p:nvSpPr>
          <p:spPr>
            <a:xfrm flipV="1">
              <a:off x="-1" y="460741"/>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p>
              <a:r>
                <a:t>Emissions</a:t>
              </a:r>
            </a:p>
          </p:txBody>
        </p:sp>
        <p:sp>
          <p:nvSpPr>
            <p:cNvPr id="736" name="GHG…"/>
            <p:cNvSpPr/>
            <p:nvPr/>
          </p:nvSpPr>
          <p:spPr>
            <a:xfrm>
              <a:off x="3411987" y="1879720"/>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p>
              <a:pPr algn="ctr">
                <a:defRPr sz="2600"/>
              </a:pPr>
              <a:r>
                <a:t>GHG </a:t>
              </a:r>
            </a:p>
            <a:p>
              <a:pPr algn="ctr">
                <a:defRPr sz="2600"/>
              </a:pPr>
              <a:r>
                <a:t>balance</a:t>
              </a:r>
            </a:p>
          </p:txBody>
        </p:sp>
        <p:sp>
          <p:nvSpPr>
            <p:cNvPr id="737" name="GHG…"/>
            <p:cNvSpPr/>
            <p:nvPr/>
          </p:nvSpPr>
          <p:spPr>
            <a:xfrm>
              <a:off x="6914598" y="1879720"/>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p>
              <a:pPr algn="ctr">
                <a:defRPr sz="2600"/>
              </a:pPr>
              <a:r>
                <a:t>GHG </a:t>
              </a:r>
            </a:p>
            <a:p>
              <a:pPr algn="ctr">
                <a:defRPr sz="2600"/>
              </a:pPr>
              <a:r>
                <a:t>balance</a:t>
              </a:r>
            </a:p>
          </p:txBody>
        </p:sp>
        <p:sp>
          <p:nvSpPr>
            <p:cNvPr id="738" name="Uptake"/>
            <p:cNvSpPr/>
            <p:nvPr/>
          </p:nvSpPr>
          <p:spPr>
            <a:xfrm flipV="1">
              <a:off x="-1" y="1970411"/>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p>
              <a:r>
                <a:t>      Uptake    </a:t>
              </a:r>
            </a:p>
          </p:txBody>
        </p:sp>
      </p:grpSp>
      <p:grpSp>
        <p:nvGrpSpPr>
          <p:cNvPr id="749" name="Grouper"/>
          <p:cNvGrpSpPr/>
          <p:nvPr/>
        </p:nvGrpSpPr>
        <p:grpSpPr>
          <a:xfrm>
            <a:off x="15895321" y="8849624"/>
            <a:ext cx="8184599" cy="3139066"/>
            <a:chOff x="0" y="0"/>
            <a:chExt cx="8184598" cy="3139064"/>
          </a:xfrm>
        </p:grpSpPr>
        <p:pic>
          <p:nvPicPr>
            <p:cNvPr id="740" name="Graphique 29" descr="Graphique 29"/>
            <p:cNvPicPr>
              <a:picLocks noChangeAspect="1"/>
            </p:cNvPicPr>
            <p:nvPr/>
          </p:nvPicPr>
          <p:blipFill>
            <a:blip r:embed="rId3"/>
            <a:stretch>
              <a:fillRect/>
            </a:stretch>
          </p:blipFill>
          <p:spPr>
            <a:xfrm>
              <a:off x="13861" y="115685"/>
              <a:ext cx="7684542" cy="3005431"/>
            </a:xfrm>
            <a:prstGeom prst="rect">
              <a:avLst/>
            </a:prstGeom>
            <a:ln w="12700" cap="flat">
              <a:noFill/>
              <a:miter lim="400000"/>
            </a:ln>
            <a:effectLst/>
          </p:spPr>
        </p:pic>
        <p:sp>
          <p:nvSpPr>
            <p:cNvPr id="741" name="Before"/>
            <p:cNvSpPr/>
            <p:nvPr/>
          </p:nvSpPr>
          <p:spPr>
            <a:xfrm>
              <a:off x="1610013" y="0"/>
              <a:ext cx="1270001" cy="1270000"/>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3400"/>
              </a:lvl1pPr>
            </a:lstStyle>
            <a:p>
              <a:r>
                <a:t>Before</a:t>
              </a:r>
            </a:p>
          </p:txBody>
        </p:sp>
        <p:sp>
          <p:nvSpPr>
            <p:cNvPr id="742" name="After"/>
            <p:cNvSpPr/>
            <p:nvPr/>
          </p:nvSpPr>
          <p:spPr>
            <a:xfrm>
              <a:off x="5083378" y="-1"/>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lvl1pPr>
                <a:defRPr sz="3400"/>
              </a:lvl1pPr>
            </a:lstStyle>
            <a:p>
              <a:r>
                <a:t>  After  </a:t>
              </a:r>
            </a:p>
          </p:txBody>
        </p:sp>
        <p:sp>
          <p:nvSpPr>
            <p:cNvPr id="743" name="GHG…"/>
            <p:cNvSpPr/>
            <p:nvPr/>
          </p:nvSpPr>
          <p:spPr>
            <a:xfrm>
              <a:off x="3411987" y="1869064"/>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p>
              <a:pPr algn="ctr">
                <a:defRPr sz="2600"/>
              </a:pPr>
              <a:r>
                <a:t>GHG </a:t>
              </a:r>
            </a:p>
            <a:p>
              <a:pPr algn="ctr">
                <a:defRPr sz="2600"/>
              </a:pPr>
              <a:r>
                <a:t>balance</a:t>
              </a:r>
            </a:p>
          </p:txBody>
        </p:sp>
        <p:sp>
          <p:nvSpPr>
            <p:cNvPr id="744" name="GHG…"/>
            <p:cNvSpPr/>
            <p:nvPr/>
          </p:nvSpPr>
          <p:spPr>
            <a:xfrm>
              <a:off x="6914598" y="1869064"/>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p>
              <a:pPr algn="ctr">
                <a:defRPr sz="2600"/>
              </a:pPr>
              <a:r>
                <a:t>GHG </a:t>
              </a:r>
            </a:p>
            <a:p>
              <a:pPr algn="ctr">
                <a:defRPr sz="2600"/>
              </a:pPr>
              <a:r>
                <a:t>balance</a:t>
              </a:r>
            </a:p>
          </p:txBody>
        </p:sp>
        <p:sp>
          <p:nvSpPr>
            <p:cNvPr id="745" name="neutral"/>
            <p:cNvSpPr/>
            <p:nvPr/>
          </p:nvSpPr>
          <p:spPr>
            <a:xfrm>
              <a:off x="3411987" y="801668"/>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p>
              <a:pPr algn="ctr">
                <a:defRPr sz="2600"/>
              </a:pPr>
              <a:endParaRPr/>
            </a:p>
            <a:p>
              <a:pPr algn="ctr">
                <a:defRPr sz="2600"/>
              </a:pPr>
              <a:r>
                <a:t>neutral</a:t>
              </a:r>
            </a:p>
          </p:txBody>
        </p:sp>
        <p:sp>
          <p:nvSpPr>
            <p:cNvPr id="746" name="neutral"/>
            <p:cNvSpPr/>
            <p:nvPr/>
          </p:nvSpPr>
          <p:spPr>
            <a:xfrm>
              <a:off x="6914598" y="858332"/>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p>
              <a:pPr algn="ctr">
                <a:defRPr sz="2600"/>
              </a:pPr>
              <a:endParaRPr/>
            </a:p>
            <a:p>
              <a:pPr algn="ctr">
                <a:defRPr sz="2600"/>
              </a:pPr>
              <a:r>
                <a:t>neutral</a:t>
              </a:r>
            </a:p>
          </p:txBody>
        </p:sp>
        <p:sp>
          <p:nvSpPr>
            <p:cNvPr id="747" name="Uptake"/>
            <p:cNvSpPr/>
            <p:nvPr/>
          </p:nvSpPr>
          <p:spPr>
            <a:xfrm flipV="1">
              <a:off x="-1" y="1867700"/>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p>
              <a:r>
                <a:t>      Uptake       </a:t>
              </a:r>
            </a:p>
          </p:txBody>
        </p:sp>
        <p:sp>
          <p:nvSpPr>
            <p:cNvPr id="748" name="Emissions"/>
            <p:cNvSpPr/>
            <p:nvPr/>
          </p:nvSpPr>
          <p:spPr>
            <a:xfrm flipV="1">
              <a:off x="-1" y="450084"/>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numCol="1" anchor="t">
              <a:spAutoFit/>
            </a:bodyPr>
            <a:lstStyle/>
            <a:p>
              <a:r>
                <a:t>Emissions</a:t>
              </a:r>
            </a:p>
          </p:txBody>
        </p:sp>
      </p:grpSp>
    </p:spTree>
  </p:cSld>
  <p:clrMapOvr>
    <a:masterClrMapping/>
  </p:clrMapOvr>
  <p:transition spd="med"/>
  <p:extLst>
    <p:ext uri="{6950BFC3-D8DA-4A85-94F7-54DA5524770B}">
      <p188:commentRel xmlns:p188="http://schemas.microsoft.com/office/powerpoint/2018/8/main" xmlns="" r:id="rId4"/>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ZoneTexte 5"/>
          <p:cNvSpPr txBox="1"/>
          <p:nvPr/>
        </p:nvSpPr>
        <p:spPr>
          <a:xfrm>
            <a:off x="1059835" y="1619999"/>
            <a:ext cx="7232344" cy="51747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p>
            <a:pPr defTabSz="1162050">
              <a:lnSpc>
                <a:spcPct val="120000"/>
              </a:lnSpc>
              <a:defRPr sz="4000" b="1"/>
            </a:pPr>
            <a:r>
              <a:rPr dirty="0"/>
              <a:t>1 Gt	= 1 billion </a:t>
            </a:r>
            <a:r>
              <a:rPr dirty="0" err="1"/>
              <a:t>tonnes</a:t>
            </a:r>
            <a:endParaRPr dirty="0"/>
          </a:p>
          <a:p>
            <a:pPr defTabSz="1162050">
              <a:defRPr sz="4000" b="1"/>
            </a:pPr>
            <a:r>
              <a:rPr dirty="0"/>
              <a:t>	= 10</a:t>
            </a:r>
            <a:r>
              <a:rPr baseline="30000" dirty="0"/>
              <a:t>9</a:t>
            </a:r>
            <a:r>
              <a:rPr dirty="0"/>
              <a:t> </a:t>
            </a:r>
            <a:r>
              <a:rPr dirty="0" err="1"/>
              <a:t>tonnes</a:t>
            </a:r>
            <a:endParaRPr dirty="0"/>
          </a:p>
          <a:p>
            <a:pPr>
              <a:lnSpc>
                <a:spcPct val="120000"/>
              </a:lnSpc>
              <a:defRPr sz="4000" b="1"/>
            </a:pPr>
            <a:r>
              <a:rPr dirty="0"/>
              <a:t>1 Gt C = 1 Pg C</a:t>
            </a:r>
          </a:p>
          <a:p>
            <a:pPr>
              <a:lnSpc>
                <a:spcPct val="120000"/>
              </a:lnSpc>
              <a:defRPr sz="4000" b="1"/>
            </a:pPr>
            <a:r>
              <a:rPr dirty="0"/>
              <a:t>1 Mt = 10</a:t>
            </a:r>
            <a:r>
              <a:rPr baseline="30000" dirty="0"/>
              <a:t>6</a:t>
            </a:r>
            <a:r>
              <a:rPr dirty="0"/>
              <a:t> </a:t>
            </a:r>
            <a:r>
              <a:rPr dirty="0" err="1"/>
              <a:t>tonnes</a:t>
            </a:r>
            <a:endParaRPr dirty="0"/>
          </a:p>
          <a:p>
            <a:pPr>
              <a:lnSpc>
                <a:spcPct val="120000"/>
              </a:lnSpc>
              <a:defRPr sz="4000" b="1"/>
            </a:pPr>
            <a:r>
              <a:rPr dirty="0"/>
              <a:t>1 Gt C = 3</a:t>
            </a:r>
            <a:r>
              <a:rPr lang="en-AU" dirty="0"/>
              <a:t>.</a:t>
            </a:r>
            <a:r>
              <a:rPr dirty="0"/>
              <a:t>666 Gt CO</a:t>
            </a:r>
            <a:r>
              <a:rPr baseline="-25000" dirty="0"/>
              <a:t>2</a:t>
            </a:r>
          </a:p>
          <a:p>
            <a:pPr defTabSz="1076325">
              <a:spcBef>
                <a:spcPts val="3200"/>
              </a:spcBef>
              <a:tabLst>
                <a:tab pos="1612900" algn="r"/>
                <a:tab pos="3581400" algn="r"/>
                <a:tab pos="5562600" algn="r"/>
              </a:tabLst>
              <a:defRPr sz="4000"/>
            </a:pPr>
            <a:r>
              <a:rPr sz="3200" b="1" dirty="0"/>
              <a:t>IPCC</a:t>
            </a:r>
            <a:r>
              <a:rPr sz="3200" dirty="0"/>
              <a:t>:</a:t>
            </a:r>
            <a:r>
              <a:rPr dirty="0"/>
              <a:t> </a:t>
            </a:r>
            <a:r>
              <a:rPr sz="2700" dirty="0"/>
              <a:t>Intergovernmental Panel on Climate Change</a:t>
            </a:r>
          </a:p>
        </p:txBody>
      </p:sp>
      <p:sp>
        <p:nvSpPr>
          <p:cNvPr id="162" name="ZoneTexte 2"/>
          <p:cNvSpPr txBox="1">
            <a:spLocks noGrp="1"/>
          </p:cNvSpPr>
          <p:nvPr>
            <p:ph type="sldNum" sz="quarter" idx="2"/>
          </p:nvPr>
        </p:nvSpPr>
        <p:spPr>
          <a:xfrm>
            <a:off x="23818819" y="101622"/>
            <a:ext cx="304069"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
        <p:nvSpPr>
          <p:cNvPr id="163" name="Titre 3"/>
          <p:cNvSpPr txBox="1">
            <a:spLocks noGrp="1"/>
          </p:cNvSpPr>
          <p:nvPr>
            <p:ph type="title"/>
          </p:nvPr>
        </p:nvSpPr>
        <p:spPr>
          <a:xfrm>
            <a:off x="1080000" y="215999"/>
            <a:ext cx="17933836" cy="871227"/>
          </a:xfrm>
          <a:prstGeom prst="rect">
            <a:avLst/>
          </a:prstGeom>
        </p:spPr>
        <p:txBody>
          <a:bodyPr/>
          <a:lstStyle/>
          <a:p>
            <a:r>
              <a:t>GLOSSARY</a:t>
            </a:r>
            <a:r>
              <a:rPr sz="4000"/>
              <a:t> / </a:t>
            </a:r>
            <a:r>
              <a:rPr sz="4000">
                <a:ln w="19050" cap="flat">
                  <a:solidFill>
                    <a:srgbClr val="FFFFFF"/>
                  </a:solidFill>
                  <a:prstDash val="solid"/>
                  <a:round/>
                </a:ln>
                <a:noFill/>
              </a:rPr>
              <a:t>CULTIVATED LAND</a:t>
            </a:r>
          </a:p>
        </p:txBody>
      </p:sp>
      <mc:AlternateContent xmlns:mc="http://schemas.openxmlformats.org/markup-compatibility/2006" xmlns:a14="http://schemas.microsoft.com/office/drawing/2010/main">
        <mc:Choice Requires="a14">
          <p:sp>
            <p:nvSpPr>
              <p:cNvPr id="164" name="ZoneTexte 2"/>
              <p:cNvSpPr txBox="1"/>
              <p:nvPr/>
            </p:nvSpPr>
            <p:spPr>
              <a:xfrm>
                <a:off x="1079999" y="8143698"/>
                <a:ext cx="7422686" cy="367927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46799" tIns="46799" rIns="46799" bIns="46799">
                <a:spAutoFit/>
              </a:bodyPr>
              <a:lstStyle/>
              <a:p>
                <a:pPr>
                  <a:defRPr sz="3200" b="1"/>
                </a:pPr>
                <a:r>
                  <a:rPr b="1" dirty="0"/>
                  <a:t>Greenhouse </a:t>
                </a:r>
                <a:r>
                  <a:rPr lang="en-AU" b="1" dirty="0"/>
                  <a:t>g</a:t>
                </a:r>
                <a:r>
                  <a:rPr b="1" dirty="0" err="1"/>
                  <a:t>ases</a:t>
                </a:r>
                <a:r>
                  <a:rPr lang="en-AU" b="1" dirty="0"/>
                  <a:t> (GHGs</a:t>
                </a:r>
                <a:r>
                  <a:rPr lang="en-AU" dirty="0"/>
                  <a:t>)</a:t>
                </a:r>
                <a:r>
                  <a:rPr sz="2700" b="0" dirty="0"/>
                  <a:t>: gaseous constituents of the atmosphere, both natural and anthropogenic, that absorb radiation at specific wavelengths in the infrared spectrum emitted by the Earth's surface, the atmosphere itself, and clouds. This property causes the greenhouse effect. The main GHGs in the Earth's atmosphere are</a:t>
                </a:r>
                <a:r>
                  <a:rPr lang="en-AU" sz="2700" b="0" dirty="0"/>
                  <a:t> </a:t>
                </a:r>
                <a:r>
                  <a:rPr sz="2700" b="0" dirty="0"/>
                  <a:t> </a:t>
                </a:r>
                <a14:m>
                  <m:oMath xmlns:m="http://schemas.openxmlformats.org/officeDocument/2006/math">
                    <m:sSub>
                      <m:sSubPr>
                        <m:ctrlPr>
                          <a:rPr sz="3300" i="1">
                            <a:solidFill>
                              <a:srgbClr val="000000"/>
                            </a:solidFill>
                            <a:latin typeface="Cambria Math" panose="02040503050406030204" pitchFamily="18" charset="0"/>
                          </a:rPr>
                        </m:ctrlPr>
                      </m:sSubPr>
                      <m:e>
                        <m:r>
                          <a:rPr sz="3300" i="1">
                            <a:solidFill>
                              <a:srgbClr val="000000"/>
                            </a:solidFill>
                            <a:latin typeface="Cambria Math" panose="02040503050406030204" pitchFamily="18" charset="0"/>
                          </a:rPr>
                          <m:t>𝐻</m:t>
                        </m:r>
                      </m:e>
                      <m:sub>
                        <m:r>
                          <a:rPr sz="3300" i="1">
                            <a:solidFill>
                              <a:srgbClr val="000000"/>
                            </a:solidFill>
                            <a:latin typeface="Cambria Math" panose="02040503050406030204" pitchFamily="18" charset="0"/>
                          </a:rPr>
                          <m:t>2</m:t>
                        </m:r>
                      </m:sub>
                    </m:sSub>
                    <m:r>
                      <a:rPr sz="3300" i="1">
                        <a:solidFill>
                          <a:srgbClr val="000000"/>
                        </a:solidFill>
                        <a:latin typeface="Cambria Math" panose="02040503050406030204" pitchFamily="18" charset="0"/>
                      </a:rPr>
                      <m:t>𝑂</m:t>
                    </m:r>
                  </m:oMath>
                </a14:m>
                <a:r>
                  <a:rPr sz="2700" b="0" dirty="0"/>
                  <a:t>, </a:t>
                </a:r>
                <a14:m>
                  <m:oMath xmlns:m="http://schemas.openxmlformats.org/officeDocument/2006/math">
                    <m:r>
                      <a:rPr sz="3450" i="1">
                        <a:solidFill>
                          <a:srgbClr val="000000"/>
                        </a:solidFill>
                        <a:latin typeface="Cambria Math" panose="02040503050406030204" pitchFamily="18" charset="0"/>
                      </a:rPr>
                      <m:t>𝐶</m:t>
                    </m:r>
                    <m:sSub>
                      <m:sSubPr>
                        <m:ctrlPr>
                          <a:rPr sz="3450" i="1">
                            <a:solidFill>
                              <a:srgbClr val="000000"/>
                            </a:solidFill>
                            <a:latin typeface="Cambria Math" panose="02040503050406030204" pitchFamily="18" charset="0"/>
                          </a:rPr>
                        </m:ctrlPr>
                      </m:sSubPr>
                      <m:e>
                        <m:r>
                          <a:rPr sz="3450" i="1">
                            <a:solidFill>
                              <a:srgbClr val="000000"/>
                            </a:solidFill>
                            <a:latin typeface="Cambria Math" panose="02040503050406030204" pitchFamily="18" charset="0"/>
                          </a:rPr>
                          <m:t>𝑂</m:t>
                        </m:r>
                      </m:e>
                      <m:sub>
                        <m:r>
                          <a:rPr sz="3450" i="1">
                            <a:solidFill>
                              <a:srgbClr val="000000"/>
                            </a:solidFill>
                            <a:latin typeface="Cambria Math" panose="02040503050406030204" pitchFamily="18" charset="0"/>
                          </a:rPr>
                          <m:t>2</m:t>
                        </m:r>
                      </m:sub>
                    </m:sSub>
                  </m:oMath>
                </a14:m>
                <a:r>
                  <a:rPr sz="2700" b="0" dirty="0"/>
                  <a:t>, </a:t>
                </a:r>
                <a14:m>
                  <m:oMath xmlns:m="http://schemas.openxmlformats.org/officeDocument/2006/math">
                    <m:sSub>
                      <m:sSubPr>
                        <m:ctrlPr>
                          <a:rPr sz="3300" i="1">
                            <a:solidFill>
                              <a:srgbClr val="000000"/>
                            </a:solidFill>
                            <a:latin typeface="Cambria Math" panose="02040503050406030204" pitchFamily="18" charset="0"/>
                          </a:rPr>
                        </m:ctrlPr>
                      </m:sSubPr>
                      <m:e>
                        <m:r>
                          <a:rPr sz="3300" i="1">
                            <a:solidFill>
                              <a:srgbClr val="000000"/>
                            </a:solidFill>
                            <a:latin typeface="Cambria Math" panose="02040503050406030204" pitchFamily="18" charset="0"/>
                          </a:rPr>
                          <m:t>𝑁</m:t>
                        </m:r>
                      </m:e>
                      <m:sub>
                        <m:r>
                          <a:rPr sz="3300" i="1">
                            <a:solidFill>
                              <a:srgbClr val="000000"/>
                            </a:solidFill>
                            <a:latin typeface="Cambria Math" panose="02040503050406030204" pitchFamily="18" charset="0"/>
                          </a:rPr>
                          <m:t>2</m:t>
                        </m:r>
                      </m:sub>
                    </m:sSub>
                    <m:r>
                      <a:rPr sz="3300" i="1">
                        <a:solidFill>
                          <a:srgbClr val="000000"/>
                        </a:solidFill>
                        <a:latin typeface="Cambria Math" panose="02040503050406030204" pitchFamily="18" charset="0"/>
                      </a:rPr>
                      <m:t>𝑂</m:t>
                    </m:r>
                  </m:oMath>
                </a14:m>
                <a:r>
                  <a:rPr sz="2700" b="0" dirty="0"/>
                  <a:t>,</a:t>
                </a:r>
                <a:r>
                  <a:rPr lang="en-AU" sz="2700" b="0" dirty="0"/>
                  <a:t> and</a:t>
                </a:r>
                <a:r>
                  <a:rPr sz="2700" b="0" dirty="0"/>
                  <a:t> </a:t>
                </a:r>
                <a14:m>
                  <m:oMath xmlns:m="http://schemas.openxmlformats.org/officeDocument/2006/math">
                    <m:r>
                      <a:rPr sz="3450" i="1">
                        <a:solidFill>
                          <a:srgbClr val="000000"/>
                        </a:solidFill>
                        <a:latin typeface="Cambria Math" panose="02040503050406030204" pitchFamily="18" charset="0"/>
                      </a:rPr>
                      <m:t>𝐶</m:t>
                    </m:r>
                    <m:sSub>
                      <m:sSubPr>
                        <m:ctrlPr>
                          <a:rPr sz="3450" i="1">
                            <a:solidFill>
                              <a:srgbClr val="000000"/>
                            </a:solidFill>
                            <a:latin typeface="Cambria Math" panose="02040503050406030204" pitchFamily="18" charset="0"/>
                          </a:rPr>
                        </m:ctrlPr>
                      </m:sSubPr>
                      <m:e>
                        <m:r>
                          <a:rPr sz="3450" i="1">
                            <a:solidFill>
                              <a:srgbClr val="000000"/>
                            </a:solidFill>
                            <a:latin typeface="Cambria Math" panose="02040503050406030204" pitchFamily="18" charset="0"/>
                          </a:rPr>
                          <m:t>𝐻</m:t>
                        </m:r>
                      </m:e>
                      <m:sub>
                        <m:r>
                          <a:rPr sz="3450" i="1">
                            <a:solidFill>
                              <a:srgbClr val="000000"/>
                            </a:solidFill>
                            <a:latin typeface="Cambria Math" panose="02040503050406030204" pitchFamily="18" charset="0"/>
                          </a:rPr>
                          <m:t>4</m:t>
                        </m:r>
                      </m:sub>
                    </m:sSub>
                  </m:oMath>
                </a14:m>
                <a:r>
                  <a:rPr sz="2700" b="0" dirty="0"/>
                  <a:t>.</a:t>
                </a:r>
                <a:endParaRPr sz="2700" dirty="0"/>
              </a:p>
            </p:txBody>
          </p:sp>
        </mc:Choice>
        <mc:Fallback xmlns="">
          <p:sp>
            <p:nvSpPr>
              <p:cNvPr id="164" name="ZoneTexte 2"/>
              <p:cNvSpPr txBox="1">
                <a:spLocks noRot="1" noChangeAspect="1" noMove="1" noResize="1" noEditPoints="1" noAdjustHandles="1" noChangeArrowheads="1" noChangeShapeType="1" noTextEdit="1"/>
              </p:cNvSpPr>
              <p:nvPr/>
            </p:nvSpPr>
            <p:spPr>
              <a:xfrm>
                <a:off x="1079999" y="8143698"/>
                <a:ext cx="7422686" cy="3679276"/>
              </a:xfrm>
              <a:prstGeom prst="rect">
                <a:avLst/>
              </a:prstGeom>
              <a:blipFill>
                <a:blip r:embed="rId2"/>
                <a:stretch>
                  <a:fillRect l="-2560" t="-2069" r="-853" b="-1379"/>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sp>
        <p:nvSpPr>
          <p:cNvPr id="165" name="ZoneTexte 7"/>
          <p:cNvSpPr txBox="1"/>
          <p:nvPr/>
        </p:nvSpPr>
        <p:spPr>
          <a:xfrm>
            <a:off x="8982846" y="1619999"/>
            <a:ext cx="7269805" cy="9004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3200" b="1"/>
            </a:pPr>
            <a:r>
              <a:rPr dirty="0"/>
              <a:t>N</a:t>
            </a:r>
            <a:r>
              <a:rPr lang="en-AU" dirty="0"/>
              <a:t>et primary </a:t>
            </a:r>
            <a:r>
              <a:rPr lang="en-AU" sz="3200" dirty="0"/>
              <a:t>production</a:t>
            </a:r>
            <a:r>
              <a:rPr sz="3200" b="0" dirty="0"/>
              <a:t> </a:t>
            </a:r>
            <a:r>
              <a:rPr sz="3200" b="1" dirty="0"/>
              <a:t>(</a:t>
            </a:r>
            <a:r>
              <a:rPr lang="en-AU" sz="3200" b="1" dirty="0"/>
              <a:t>NPP</a:t>
            </a:r>
            <a:r>
              <a:rPr lang="en-AU" sz="3200" dirty="0"/>
              <a:t>)</a:t>
            </a:r>
            <a:r>
              <a:rPr sz="2700" b="0" dirty="0"/>
              <a:t>: </a:t>
            </a:r>
            <a:r>
              <a:rPr lang="en-AU" sz="2700" b="0" dirty="0"/>
              <a:t>a</a:t>
            </a:r>
            <a:r>
              <a:rPr sz="2700" b="0" dirty="0"/>
              <a:t> fundamental characteristic of an ecosystem, expressing the </a:t>
            </a:r>
            <a:r>
              <a:rPr sz="2700" dirty="0"/>
              <a:t>conversion of carbon dioxide into biomass through photosynthesis, </a:t>
            </a:r>
            <a:r>
              <a:rPr lang="en-AU" sz="2700" dirty="0"/>
              <a:t>after accounting for </a:t>
            </a:r>
            <a:r>
              <a:rPr sz="2700" dirty="0"/>
              <a:t>plant respiration </a:t>
            </a:r>
            <a:r>
              <a:rPr sz="2700" b="0" dirty="0"/>
              <a:t>(Gross Primary Production (GPP) – Plant Respiration).</a:t>
            </a:r>
          </a:p>
          <a:p>
            <a:pPr>
              <a:defRPr sz="3200" b="1"/>
            </a:pPr>
            <a:endParaRPr sz="2700" b="0" dirty="0"/>
          </a:p>
          <a:p>
            <a:pPr defTabSz="457200">
              <a:defRPr sz="1200">
                <a:latin typeface="Times Roman"/>
                <a:ea typeface="Times Roman"/>
                <a:cs typeface="Times Roman"/>
                <a:sym typeface="Times Roman"/>
              </a:defRPr>
            </a:pPr>
            <a:r>
              <a:rPr sz="3200" b="1" dirty="0">
                <a:latin typeface="Marianne"/>
                <a:ea typeface="Marianne"/>
                <a:cs typeface="Marianne"/>
                <a:sym typeface="Marianne"/>
              </a:rPr>
              <a:t>Soil </a:t>
            </a:r>
            <a:r>
              <a:rPr lang="en-AU" sz="3200" b="1" dirty="0">
                <a:latin typeface="Marianne"/>
                <a:ea typeface="Marianne"/>
                <a:cs typeface="Marianne"/>
                <a:sym typeface="Marianne"/>
              </a:rPr>
              <a:t>o</a:t>
            </a:r>
            <a:r>
              <a:rPr sz="3200" b="1" dirty="0" err="1">
                <a:latin typeface="Marianne"/>
                <a:ea typeface="Marianne"/>
                <a:cs typeface="Marianne"/>
                <a:sym typeface="Marianne"/>
              </a:rPr>
              <a:t>rganic</a:t>
            </a:r>
            <a:r>
              <a:rPr sz="3200" b="1" dirty="0">
                <a:latin typeface="Marianne"/>
                <a:ea typeface="Marianne"/>
                <a:cs typeface="Marianne"/>
                <a:sym typeface="Marianne"/>
              </a:rPr>
              <a:t> </a:t>
            </a:r>
            <a:r>
              <a:rPr lang="en-AU" sz="3200" b="1" dirty="0">
                <a:latin typeface="Marianne"/>
                <a:ea typeface="Marianne"/>
                <a:cs typeface="Marianne"/>
                <a:sym typeface="Marianne"/>
              </a:rPr>
              <a:t>ca</a:t>
            </a:r>
            <a:r>
              <a:rPr sz="3200" b="1" dirty="0" err="1">
                <a:latin typeface="Marianne"/>
                <a:ea typeface="Marianne"/>
                <a:cs typeface="Marianne"/>
                <a:sym typeface="Marianne"/>
              </a:rPr>
              <a:t>rbon</a:t>
            </a:r>
            <a:r>
              <a:rPr sz="3200" b="1" dirty="0">
                <a:latin typeface="Marianne"/>
                <a:ea typeface="Marianne"/>
                <a:cs typeface="Marianne"/>
                <a:sym typeface="Marianne"/>
              </a:rPr>
              <a:t> (SOC)</a:t>
            </a:r>
            <a:r>
              <a:rPr sz="2700" dirty="0">
                <a:latin typeface="Marianne"/>
                <a:ea typeface="Marianne"/>
                <a:cs typeface="Marianne"/>
                <a:sym typeface="Marianne"/>
              </a:rPr>
              <a:t>: carbon included in the organic matter of the soil (soil organic matter is </a:t>
            </a:r>
            <a:r>
              <a:rPr lang="en-AU" sz="2700" dirty="0">
                <a:latin typeface="Marianne"/>
                <a:ea typeface="Marianne"/>
                <a:cs typeface="Marianne"/>
                <a:sym typeface="Marianne"/>
              </a:rPr>
              <a:t>generally considered to be </a:t>
            </a:r>
            <a:r>
              <a:rPr sz="2700" dirty="0">
                <a:latin typeface="Marianne"/>
                <a:ea typeface="Marianne"/>
                <a:cs typeface="Marianne"/>
                <a:sym typeface="Marianne"/>
              </a:rPr>
              <a:t>50</a:t>
            </a:r>
            <a:r>
              <a:rPr lang="en-AU" sz="2700" dirty="0">
                <a:latin typeface="Marianne"/>
                <a:ea typeface="Marianne"/>
                <a:cs typeface="Marianne"/>
                <a:sym typeface="Marianne"/>
              </a:rPr>
              <a:t>–</a:t>
            </a:r>
            <a:r>
              <a:rPr sz="2700" dirty="0">
                <a:latin typeface="Marianne"/>
                <a:ea typeface="Marianne"/>
                <a:cs typeface="Marianne"/>
                <a:sym typeface="Marianne"/>
              </a:rPr>
              <a:t>60% C). Crucial for soil health, fertility, and other ecosystem services, including food production</a:t>
            </a:r>
            <a:r>
              <a:rPr lang="en-AU" sz="2700" dirty="0">
                <a:latin typeface="Marianne"/>
                <a:ea typeface="Marianne"/>
                <a:cs typeface="Marianne"/>
                <a:sym typeface="Marianne"/>
              </a:rPr>
              <a:t>.</a:t>
            </a:r>
            <a:r>
              <a:rPr sz="2700" dirty="0">
                <a:latin typeface="Marianne"/>
                <a:ea typeface="Marianne"/>
                <a:cs typeface="Marianne"/>
                <a:sym typeface="Marianne"/>
              </a:rPr>
              <a:t> </a:t>
            </a:r>
            <a:r>
              <a:rPr sz="2400" dirty="0">
                <a:solidFill>
                  <a:srgbClr val="A6A6A6"/>
                </a:solidFill>
                <a:latin typeface="Barlow"/>
                <a:ea typeface="Barlow"/>
                <a:cs typeface="Barlow"/>
                <a:sym typeface="Barlow"/>
              </a:rPr>
              <a:t>(FAO).</a:t>
            </a:r>
          </a:p>
          <a:p>
            <a:pPr>
              <a:defRPr sz="3200" b="1"/>
            </a:pPr>
            <a:endParaRPr sz="2700" dirty="0"/>
          </a:p>
          <a:p>
            <a:pPr>
              <a:defRPr sz="3200" b="1"/>
            </a:pPr>
            <a:r>
              <a:rPr dirty="0"/>
              <a:t>Soil organic matter (SOM)</a:t>
            </a:r>
            <a:r>
              <a:rPr sz="2700" b="0" dirty="0"/>
              <a:t>: any material initially produced by living organisms (plants or animals) </a:t>
            </a:r>
            <a:r>
              <a:rPr lang="en-AU" sz="2700" b="0" dirty="0"/>
              <a:t>that</a:t>
            </a:r>
            <a:r>
              <a:rPr sz="2700" b="0" dirty="0"/>
              <a:t> returns to the soil and undergoes the decomposition process. </a:t>
            </a:r>
            <a:r>
              <a:rPr sz="2700" dirty="0"/>
              <a:t>At any given time, it consists of a range of materials, from original</a:t>
            </a:r>
            <a:r>
              <a:rPr lang="en-AU" sz="2700" dirty="0"/>
              <a:t>, </a:t>
            </a:r>
            <a:r>
              <a:rPr sz="2700" dirty="0"/>
              <a:t>intact </a:t>
            </a:r>
            <a:r>
              <a:rPr lang="en-AU" sz="2700" dirty="0"/>
              <a:t>plant and animal </a:t>
            </a:r>
            <a:r>
              <a:rPr sz="2700" dirty="0"/>
              <a:t>tissues to a mixture of substantially decomposed matter.</a:t>
            </a:r>
          </a:p>
          <a:p>
            <a:pPr>
              <a:defRPr sz="3200" b="1"/>
            </a:pPr>
            <a:r>
              <a:rPr sz="2400" b="0" dirty="0">
                <a:solidFill>
                  <a:srgbClr val="A6A6A6"/>
                </a:solidFill>
                <a:latin typeface="Barlow"/>
                <a:ea typeface="Barlow"/>
                <a:cs typeface="Barlow"/>
                <a:sym typeface="Barlow"/>
              </a:rPr>
              <a:t>(FAO).</a:t>
            </a:r>
          </a:p>
        </p:txBody>
      </p:sp>
      <p:sp>
        <p:nvSpPr>
          <p:cNvPr id="166" name="ZoneTexte 11"/>
          <p:cNvSpPr txBox="1"/>
          <p:nvPr/>
        </p:nvSpPr>
        <p:spPr>
          <a:xfrm>
            <a:off x="17033290" y="1619998"/>
            <a:ext cx="6779208" cy="9035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3200" b="1"/>
            </a:pPr>
            <a:r>
              <a:rPr dirty="0"/>
              <a:t>Soil heterotrophic respiration: </a:t>
            </a:r>
            <a:r>
              <a:rPr sz="2700" b="0" dirty="0"/>
              <a:t>results from the mineralization of organic matter, primarily by microfauna, during which organic compounds are oxidized into carbon dioxide. This parameter is used to quantify microbial activity in soils.</a:t>
            </a:r>
          </a:p>
          <a:p>
            <a:pPr>
              <a:defRPr sz="2700"/>
            </a:pPr>
            <a:endParaRPr sz="2700" b="0" dirty="0"/>
          </a:p>
          <a:p>
            <a:pPr>
              <a:defRPr sz="3200" b="1"/>
            </a:pPr>
            <a:r>
              <a:rPr dirty="0"/>
              <a:t>Litter</a:t>
            </a:r>
            <a:r>
              <a:rPr sz="2700" dirty="0"/>
              <a:t>:</a:t>
            </a:r>
            <a:r>
              <a:rPr sz="2700" b="0" dirty="0"/>
              <a:t> any</a:t>
            </a:r>
            <a:r>
              <a:rPr sz="2700" dirty="0"/>
              <a:t> non-living biomass </a:t>
            </a:r>
            <a:r>
              <a:rPr sz="2700" b="0" dirty="0"/>
              <a:t>with a diameter smaller than the minimum diameter for dead wood (e.g., 10 cm) present on the surface or within the soil profile in various stages of decomposition.</a:t>
            </a:r>
            <a:r>
              <a:rPr lang="en-AU" sz="2700" b="0" dirty="0"/>
              <a:t> </a:t>
            </a:r>
            <a:r>
              <a:rPr sz="2400" b="0" dirty="0">
                <a:solidFill>
                  <a:srgbClr val="A6A6A6"/>
                </a:solidFill>
                <a:latin typeface="Barlow"/>
                <a:ea typeface="Barlow"/>
                <a:cs typeface="Barlow"/>
                <a:sym typeface="Barlow"/>
              </a:rPr>
              <a:t>(FAO).</a:t>
            </a:r>
          </a:p>
          <a:p>
            <a:pPr>
              <a:defRPr sz="2700"/>
            </a:pPr>
            <a:endParaRPr sz="2400" b="0" dirty="0">
              <a:solidFill>
                <a:srgbClr val="A6A6A6"/>
              </a:solidFill>
              <a:latin typeface="Barlow"/>
              <a:ea typeface="Barlow"/>
              <a:cs typeface="Barlow"/>
              <a:sym typeface="Barlow"/>
            </a:endParaRPr>
          </a:p>
          <a:p>
            <a:pPr>
              <a:defRPr sz="3200" b="1"/>
            </a:pPr>
            <a:r>
              <a:rPr dirty="0"/>
              <a:t>Crop rotation</a:t>
            </a:r>
            <a:r>
              <a:rPr sz="2700" b="0" dirty="0"/>
              <a:t>: organization of the sequential planting of species on a plot. </a:t>
            </a:r>
            <a:r>
              <a:rPr sz="2400" b="0" dirty="0">
                <a:solidFill>
                  <a:srgbClr val="A6A6A6"/>
                </a:solidFill>
                <a:latin typeface="Barlow"/>
                <a:ea typeface="Barlow"/>
                <a:cs typeface="Barlow"/>
                <a:sym typeface="Barlow"/>
              </a:rPr>
              <a:t>(</a:t>
            </a:r>
            <a:r>
              <a:rPr sz="2400" b="0" dirty="0" err="1">
                <a:solidFill>
                  <a:srgbClr val="A6A6A6"/>
                </a:solidFill>
                <a:latin typeface="Barlow"/>
                <a:ea typeface="Barlow"/>
                <a:cs typeface="Barlow"/>
                <a:sym typeface="Barlow"/>
              </a:rPr>
              <a:t>dicoagroecologie</a:t>
            </a:r>
            <a:r>
              <a:rPr sz="2400" b="0" dirty="0">
                <a:solidFill>
                  <a:srgbClr val="A6A6A6"/>
                </a:solidFill>
                <a:latin typeface="Barlow"/>
                <a:ea typeface="Barlow"/>
                <a:cs typeface="Barlow"/>
                <a:sym typeface="Barlow"/>
              </a:rPr>
              <a:t>).</a:t>
            </a:r>
          </a:p>
          <a:p>
            <a:pPr>
              <a:defRPr sz="2700"/>
            </a:pPr>
            <a:endParaRPr sz="2400" b="0" dirty="0">
              <a:solidFill>
                <a:srgbClr val="A6A6A6"/>
              </a:solidFill>
              <a:latin typeface="Barlow"/>
              <a:ea typeface="Barlow"/>
              <a:cs typeface="Barlow"/>
              <a:sym typeface="Barlow"/>
            </a:endParaRPr>
          </a:p>
          <a:p>
            <a:pPr>
              <a:defRPr sz="3200" b="1"/>
            </a:pPr>
            <a:r>
              <a:rPr dirty="0"/>
              <a:t>Residence time (RT)</a:t>
            </a:r>
            <a:r>
              <a:rPr sz="2700" b="0" dirty="0"/>
              <a:t>: the duration for which a compound or substance, once introduced into the environment, remains before being physically removed or biologically or chemically transformed. </a:t>
            </a:r>
            <a:r>
              <a:rPr sz="2400" b="0" dirty="0">
                <a:solidFill>
                  <a:srgbClr val="A6A6A6"/>
                </a:solidFill>
                <a:latin typeface="Barlow"/>
                <a:ea typeface="Barlow"/>
                <a:cs typeface="Barlow"/>
                <a:sym typeface="Barlow"/>
              </a:rPr>
              <a:t>(FAO).</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a:p>
        </p:txBody>
      </p:sp>
      <p:sp>
        <p:nvSpPr>
          <p:cNvPr id="752" name="Titre 1"/>
          <p:cNvSpPr txBox="1">
            <a:spLocks noGrp="1"/>
          </p:cNvSpPr>
          <p:nvPr>
            <p:ph type="title"/>
          </p:nvPr>
        </p:nvSpPr>
        <p:spPr>
          <a:xfrm>
            <a:off x="1905000" y="206374"/>
            <a:ext cx="21202650" cy="2387027"/>
          </a:xfrm>
          <a:prstGeom prst="rect">
            <a:avLst/>
          </a:prstGeom>
        </p:spPr>
        <p:txBody>
          <a:bodyPr/>
          <a:lstStyle>
            <a:lvl1pPr defTabSz="1792223">
              <a:defRPr sz="5390"/>
            </a:lvl1pPr>
          </a:lstStyle>
          <a:p>
            <a:r>
              <a:rPr dirty="0"/>
              <a:t>Theoretical Examples of Site-Specific Impacts of Practice Changes on Soil and Atmospheric Carbon Pools and N₂O Fluxes</a:t>
            </a:r>
          </a:p>
        </p:txBody>
      </p:sp>
      <p:graphicFrame>
        <p:nvGraphicFramePr>
          <p:cNvPr id="753" name="Tableau 18"/>
          <p:cNvGraphicFramePr/>
          <p:nvPr>
            <p:extLst>
              <p:ext uri="{D42A27DB-BD31-4B8C-83A1-F6EECF244321}">
                <p14:modId xmlns:p14="http://schemas.microsoft.com/office/powerpoint/2010/main" val="848279453"/>
              </p:ext>
            </p:extLst>
          </p:nvPr>
        </p:nvGraphicFramePr>
        <p:xfrm>
          <a:off x="1008000" y="2859333"/>
          <a:ext cx="22272525" cy="10295990"/>
        </p:xfrm>
        <a:graphic>
          <a:graphicData uri="http://schemas.openxmlformats.org/drawingml/2006/table">
            <a:tbl>
              <a:tblPr>
                <a:tableStyleId>{4C3C2611-4C71-4FC5-86AE-919BDF0F9419}</a:tableStyleId>
              </a:tblPr>
              <a:tblGrid>
                <a:gridCol w="5040900">
                  <a:extLst>
                    <a:ext uri="{9D8B030D-6E8A-4147-A177-3AD203B41FA5}">
                      <a16:colId xmlns:a16="http://schemas.microsoft.com/office/drawing/2014/main" val="20000"/>
                    </a:ext>
                  </a:extLst>
                </a:gridCol>
                <a:gridCol w="5783312">
                  <a:extLst>
                    <a:ext uri="{9D8B030D-6E8A-4147-A177-3AD203B41FA5}">
                      <a16:colId xmlns:a16="http://schemas.microsoft.com/office/drawing/2014/main" val="20001"/>
                    </a:ext>
                  </a:extLst>
                </a:gridCol>
                <a:gridCol w="1908313">
                  <a:extLst>
                    <a:ext uri="{9D8B030D-6E8A-4147-A177-3AD203B41FA5}">
                      <a16:colId xmlns:a16="http://schemas.microsoft.com/office/drawing/2014/main" val="20002"/>
                    </a:ext>
                  </a:extLst>
                </a:gridCol>
                <a:gridCol w="2520000">
                  <a:extLst>
                    <a:ext uri="{9D8B030D-6E8A-4147-A177-3AD203B41FA5}">
                      <a16:colId xmlns:a16="http://schemas.microsoft.com/office/drawing/2014/main" val="20003"/>
                    </a:ext>
                  </a:extLst>
                </a:gridCol>
                <a:gridCol w="2340000">
                  <a:extLst>
                    <a:ext uri="{9D8B030D-6E8A-4147-A177-3AD203B41FA5}">
                      <a16:colId xmlns:a16="http://schemas.microsoft.com/office/drawing/2014/main" val="20004"/>
                    </a:ext>
                  </a:extLst>
                </a:gridCol>
                <a:gridCol w="2340000">
                  <a:extLst>
                    <a:ext uri="{9D8B030D-6E8A-4147-A177-3AD203B41FA5}">
                      <a16:colId xmlns:a16="http://schemas.microsoft.com/office/drawing/2014/main" val="20005"/>
                    </a:ext>
                  </a:extLst>
                </a:gridCol>
                <a:gridCol w="2340000">
                  <a:extLst>
                    <a:ext uri="{9D8B030D-6E8A-4147-A177-3AD203B41FA5}">
                      <a16:colId xmlns:a16="http://schemas.microsoft.com/office/drawing/2014/main" val="20006"/>
                    </a:ext>
                  </a:extLst>
                </a:gridCol>
              </a:tblGrid>
              <a:tr h="1030434">
                <a:tc>
                  <a:txBody>
                    <a:bodyPr/>
                    <a:lstStyle/>
                    <a:p>
                      <a:pPr algn="l" defTabSz="1828800">
                        <a:defRPr sz="1800"/>
                      </a:pPr>
                      <a:r>
                        <a:rPr sz="3100" b="1">
                          <a:sym typeface="Marianne"/>
                        </a:rPr>
                        <a:t>Cropland management change…</a:t>
                      </a:r>
                    </a:p>
                  </a:txBody>
                  <a:tcPr marL="85555" marR="85555" marT="85555" marB="85555" anchor="b" horzOverflow="overflow">
                    <a:lnL w="12700">
                      <a:miter lim="400000"/>
                    </a:lnL>
                    <a:lnR w="12700">
                      <a:miter lim="400000"/>
                    </a:lnR>
                    <a:lnT w="12700">
                      <a:miter lim="400000"/>
                    </a:lnT>
                    <a:lnB w="12700">
                      <a:miter lim="400000"/>
                    </a:lnB>
                  </a:tcPr>
                </a:tc>
                <a:tc>
                  <a:txBody>
                    <a:bodyPr/>
                    <a:lstStyle/>
                    <a:p>
                      <a:pPr algn="l" defTabSz="1828800">
                        <a:defRPr sz="2200">
                          <a:sym typeface="Marianne"/>
                        </a:defRPr>
                      </a:pPr>
                      <a:endParaRPr/>
                    </a:p>
                  </a:txBody>
                  <a:tcPr marL="42777" marR="42777" marT="42777" marB="42777" horzOverflow="overflow">
                    <a:lnL w="12700">
                      <a:miter lim="400000"/>
                    </a:lnL>
                    <a:lnR w="12700">
                      <a:miter lim="400000"/>
                    </a:lnR>
                    <a:lnT w="12700">
                      <a:miter lim="400000"/>
                    </a:lnT>
                    <a:lnB w="12700">
                      <a:miter lim="400000"/>
                    </a:lnB>
                  </a:tcPr>
                </a:tc>
                <a:tc>
                  <a:txBody>
                    <a:bodyPr/>
                    <a:lstStyle/>
                    <a:p>
                      <a:pPr defTabSz="1828800">
                        <a:defRPr sz="1800"/>
                      </a:pPr>
                      <a:r>
                        <a:rPr sz="2200">
                          <a:sym typeface="Marianne"/>
                        </a:rPr>
                        <a:t>SOC loss mitigation</a:t>
                      </a:r>
                    </a:p>
                  </a:txBody>
                  <a:tcPr marL="42777" marR="42777" marT="42777" marB="42777" horzOverflow="overflow">
                    <a:lnL w="12700">
                      <a:miter lim="400000"/>
                    </a:lnL>
                    <a:lnR w="38100">
                      <a:solidFill>
                        <a:srgbClr val="000000"/>
                      </a:solidFill>
                    </a:lnR>
                    <a:lnT w="12700">
                      <a:miter lim="400000"/>
                    </a:lnT>
                    <a:lnB w="12700">
                      <a:miter lim="400000"/>
                    </a:lnB>
                    <a:solidFill>
                      <a:srgbClr val="F2F2F2"/>
                    </a:solidFill>
                  </a:tcPr>
                </a:tc>
                <a:tc>
                  <a:txBody>
                    <a:bodyPr/>
                    <a:lstStyle/>
                    <a:p>
                      <a:pPr defTabSz="1828800">
                        <a:defRPr sz="1800"/>
                      </a:pPr>
                      <a:r>
                        <a:rPr sz="2200">
                          <a:sym typeface="Marianne"/>
                        </a:rPr>
                        <a:t>Climate change mitigation</a:t>
                      </a:r>
                    </a:p>
                  </a:txBody>
                  <a:tcPr marL="42777" marR="42777" marT="42777" marB="42777" horzOverflow="overflow">
                    <a:lnL w="38100">
                      <a:solidFill>
                        <a:srgbClr val="000000"/>
                      </a:solidFill>
                    </a:lnL>
                    <a:lnR w="38100">
                      <a:solidFill>
                        <a:srgbClr val="000000"/>
                      </a:solidFill>
                    </a:lnR>
                    <a:lnT w="12700">
                      <a:miter lim="400000"/>
                    </a:lnT>
                    <a:lnB w="12700">
                      <a:miter lim="400000"/>
                    </a:lnB>
                    <a:solidFill>
                      <a:srgbClr val="F2F2F2"/>
                    </a:solidFill>
                  </a:tcPr>
                </a:tc>
                <a:tc>
                  <a:txBody>
                    <a:bodyPr/>
                    <a:lstStyle/>
                    <a:p>
                      <a:pPr defTabSz="1828800">
                        <a:defRPr sz="1800"/>
                      </a:pPr>
                      <a:r>
                        <a:rPr sz="2200">
                          <a:sym typeface="Marianne"/>
                        </a:rPr>
                        <a:t>C sequestration</a:t>
                      </a:r>
                    </a:p>
                  </a:txBody>
                  <a:tcPr marL="42777" marR="42777" marT="42777" marB="42777" horzOverflow="overflow">
                    <a:lnL w="38100">
                      <a:solidFill>
                        <a:srgbClr val="000000"/>
                      </a:solidFill>
                    </a:lnL>
                    <a:lnR w="38100">
                      <a:solidFill>
                        <a:srgbClr val="000000"/>
                      </a:solidFill>
                    </a:lnR>
                    <a:lnT w="12700">
                      <a:miter lim="400000"/>
                    </a:lnT>
                    <a:lnB w="12700">
                      <a:miter lim="400000"/>
                    </a:lnB>
                    <a:solidFill>
                      <a:srgbClr val="F2F2F2"/>
                    </a:solidFill>
                  </a:tcPr>
                </a:tc>
                <a:tc>
                  <a:txBody>
                    <a:bodyPr/>
                    <a:lstStyle/>
                    <a:p>
                      <a:pPr defTabSz="1828800">
                        <a:defRPr sz="1800"/>
                      </a:pPr>
                      <a:r>
                        <a:rPr sz="2200">
                          <a:sym typeface="Marianne"/>
                        </a:rPr>
                        <a:t>Negative emissions</a:t>
                      </a:r>
                    </a:p>
                  </a:txBody>
                  <a:tcPr marL="42777" marR="42777" marT="42777" marB="42777" horzOverflow="overflow">
                    <a:lnL w="38100">
                      <a:solidFill>
                        <a:srgbClr val="000000"/>
                      </a:solidFill>
                    </a:lnL>
                    <a:lnR w="38100">
                      <a:solidFill>
                        <a:srgbClr val="000000"/>
                      </a:solidFill>
                    </a:lnR>
                    <a:lnT w="12700">
                      <a:miter lim="400000"/>
                    </a:lnT>
                    <a:lnB w="12700">
                      <a:miter lim="400000"/>
                    </a:lnB>
                    <a:solidFill>
                      <a:srgbClr val="F2F2F2"/>
                    </a:solidFill>
                  </a:tcPr>
                </a:tc>
                <a:tc>
                  <a:txBody>
                    <a:bodyPr/>
                    <a:lstStyle/>
                    <a:p>
                      <a:pPr defTabSz="1828800">
                        <a:defRPr sz="1800"/>
                      </a:pPr>
                      <a:r>
                        <a:rPr sz="2200">
                          <a:sym typeface="Marianne"/>
                        </a:rPr>
                        <a:t>Reduction in GHG emissions</a:t>
                      </a:r>
                    </a:p>
                  </a:txBody>
                  <a:tcPr marL="42777" marR="42777" marT="42777" marB="42777" horzOverflow="overflow">
                    <a:lnL w="38100">
                      <a:solidFill>
                        <a:srgbClr val="000000"/>
                      </a:solidFill>
                    </a:lnL>
                    <a:lnR w="12700">
                      <a:miter lim="400000"/>
                    </a:lnR>
                    <a:lnT w="12700">
                      <a:miter lim="400000"/>
                    </a:lnT>
                    <a:lnB w="12700">
                      <a:miter lim="400000"/>
                    </a:lnB>
                    <a:solidFill>
                      <a:srgbClr val="F2F2F2"/>
                    </a:solidFill>
                  </a:tcPr>
                </a:tc>
                <a:extLst>
                  <a:ext uri="{0D108BD9-81ED-4DB2-BD59-A6C34878D82A}">
                    <a16:rowId xmlns:a16="http://schemas.microsoft.com/office/drawing/2014/main" val="10000"/>
                  </a:ext>
                </a:extLst>
              </a:tr>
              <a:tr h="1836000">
                <a:tc>
                  <a:txBody>
                    <a:bodyPr/>
                    <a:lstStyle/>
                    <a:p>
                      <a:pPr algn="l" defTabSz="1828800">
                        <a:defRPr sz="1800"/>
                      </a:pPr>
                      <a:r>
                        <a:rPr sz="2600">
                          <a:sym typeface="Marianne"/>
                        </a:rPr>
                        <a:t>… to more cover crops</a:t>
                      </a:r>
                    </a:p>
                  </a:txBody>
                  <a:tcPr marL="85555" marR="85555" marT="85555" marB="85555" horzOverflow="overflow">
                    <a:lnL w="12700">
                      <a:miter lim="400000"/>
                    </a:lnL>
                    <a:lnR w="12700">
                      <a:miter lim="400000"/>
                    </a:lnR>
                    <a:lnT w="12700">
                      <a:miter lim="400000"/>
                    </a:lnT>
                    <a:lnB w="12700">
                      <a:miter lim="400000"/>
                    </a:lnB>
                  </a:tcPr>
                </a:tc>
                <a:tc>
                  <a:txBody>
                    <a:bodyPr/>
                    <a:lstStyle/>
                    <a:p>
                      <a:pPr algn="l" defTabSz="1828800">
                        <a:defRPr sz="2100">
                          <a:sym typeface="Marianne"/>
                        </a:defRPr>
                      </a:pPr>
                      <a:endParaRPr/>
                    </a:p>
                  </a:txBody>
                  <a:tcPr marL="42777" marR="42777" marT="42777" marB="42777" horzOverflow="overflow">
                    <a:lnL w="12700">
                      <a:miter lim="400000"/>
                    </a:lnL>
                    <a:lnR w="12700">
                      <a:miter lim="400000"/>
                    </a:lnR>
                    <a:lnT w="12700">
                      <a:miter lim="400000"/>
                    </a:lnT>
                    <a:lnB w="12700">
                      <a:miter lim="400000"/>
                    </a:lnB>
                  </a:tcPr>
                </a:tc>
                <a:tc>
                  <a:txBody>
                    <a:bodyPr/>
                    <a:lstStyle/>
                    <a:p>
                      <a:pPr defTabSz="1828800">
                        <a:defRPr sz="1800"/>
                      </a:pPr>
                      <a:r>
                        <a:rPr sz="3400" b="1">
                          <a:sym typeface="Marianne"/>
                        </a:rPr>
                        <a:t>-</a:t>
                      </a:r>
                    </a:p>
                  </a:txBody>
                  <a:tcPr marL="42777" marR="42777" marT="42777" marB="42777" anchor="ctr" horzOverflow="overflow">
                    <a:lnL w="12700">
                      <a:miter lim="400000"/>
                    </a:lnL>
                    <a:lnR w="38100">
                      <a:solidFill>
                        <a:srgbClr val="000000"/>
                      </a:solidFill>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38100">
                      <a:solidFill>
                        <a:srgbClr val="000000"/>
                      </a:solidFill>
                    </a:lnL>
                    <a:lnR w="12700">
                      <a:miter lim="400000"/>
                    </a:lnR>
                    <a:lnT w="12700">
                      <a:miter lim="400000"/>
                    </a:lnT>
                    <a:lnB w="12700">
                      <a:miter lim="400000"/>
                    </a:lnB>
                  </a:tcPr>
                </a:tc>
                <a:extLst>
                  <a:ext uri="{0D108BD9-81ED-4DB2-BD59-A6C34878D82A}">
                    <a16:rowId xmlns:a16="http://schemas.microsoft.com/office/drawing/2014/main" val="10001"/>
                  </a:ext>
                </a:extLst>
              </a:tr>
              <a:tr h="1836000">
                <a:tc>
                  <a:txBody>
                    <a:bodyPr/>
                    <a:lstStyle/>
                    <a:p>
                      <a:pPr algn="l" defTabSz="1828800">
                        <a:defRPr sz="1800"/>
                      </a:pPr>
                      <a:r>
                        <a:rPr sz="2600" dirty="0">
                          <a:sym typeface="Marianne"/>
                        </a:rPr>
                        <a:t>… to more cover crops at site</a:t>
                      </a:r>
                      <a:r>
                        <a:rPr lang="en-AU" sz="2600" dirty="0">
                          <a:sym typeface="Marianne"/>
                        </a:rPr>
                        <a:t>s</a:t>
                      </a:r>
                      <a:r>
                        <a:rPr sz="2600" dirty="0">
                          <a:sym typeface="Marianne"/>
                        </a:rPr>
                        <a:t> with SOC loss</a:t>
                      </a:r>
                    </a:p>
                  </a:txBody>
                  <a:tcPr marL="85555" marR="85555" marT="85555" marB="85555" horzOverflow="overflow">
                    <a:lnL w="12700">
                      <a:miter lim="400000"/>
                    </a:lnL>
                    <a:lnR w="12700">
                      <a:miter lim="400000"/>
                    </a:lnR>
                    <a:lnT w="12700">
                      <a:miter lim="400000"/>
                    </a:lnT>
                    <a:lnB w="12700">
                      <a:miter lim="400000"/>
                    </a:lnB>
                  </a:tcPr>
                </a:tc>
                <a:tc>
                  <a:txBody>
                    <a:bodyPr/>
                    <a:lstStyle/>
                    <a:p>
                      <a:pPr algn="l" defTabSz="1828800">
                        <a:defRPr sz="2100">
                          <a:sym typeface="Marianne"/>
                        </a:defRPr>
                      </a:pPr>
                      <a:endParaRPr/>
                    </a:p>
                  </a:txBody>
                  <a:tcPr marL="42777" marR="42777" marT="42777" marB="42777" horzOverflow="overflow">
                    <a:lnL w="12700">
                      <a:miter lim="400000"/>
                    </a:lnL>
                    <a:lnR w="12700">
                      <a:miter lim="400000"/>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12700">
                      <a:miter lim="400000"/>
                    </a:lnL>
                    <a:lnR w="38100">
                      <a:solidFill>
                        <a:srgbClr val="000000"/>
                      </a:solidFill>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FF0000"/>
                          </a:solidFill>
                          <a:sym typeface="Marianne"/>
                        </a:rPr>
                        <a:t>NON</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FF0000"/>
                          </a:solidFill>
                          <a:sym typeface="Marianne"/>
                        </a:rPr>
                        <a:t>NON</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38100">
                      <a:solidFill>
                        <a:srgbClr val="000000"/>
                      </a:solidFill>
                    </a:lnL>
                    <a:lnR w="12700">
                      <a:miter lim="400000"/>
                    </a:lnR>
                    <a:lnT w="12700">
                      <a:miter lim="400000"/>
                    </a:lnT>
                    <a:lnB w="12700">
                      <a:miter lim="400000"/>
                    </a:lnB>
                  </a:tcPr>
                </a:tc>
                <a:extLst>
                  <a:ext uri="{0D108BD9-81ED-4DB2-BD59-A6C34878D82A}">
                    <a16:rowId xmlns:a16="http://schemas.microsoft.com/office/drawing/2014/main" val="10002"/>
                  </a:ext>
                </a:extLst>
              </a:tr>
              <a:tr h="1836000">
                <a:tc>
                  <a:txBody>
                    <a:bodyPr/>
                    <a:lstStyle/>
                    <a:p>
                      <a:pPr algn="l" defTabSz="1828800">
                        <a:defRPr sz="1800"/>
                      </a:pPr>
                      <a:r>
                        <a:rPr sz="2600" dirty="0">
                          <a:sym typeface="Marianne"/>
                        </a:rPr>
                        <a:t>… to increased </a:t>
                      </a:r>
                      <a:r>
                        <a:rPr sz="2600" dirty="0" err="1">
                          <a:sym typeface="Marianne"/>
                        </a:rPr>
                        <a:t>fertili</a:t>
                      </a:r>
                      <a:r>
                        <a:rPr lang="en-AU" sz="2600" dirty="0">
                          <a:sym typeface="Marianne"/>
                        </a:rPr>
                        <a:t>z</a:t>
                      </a:r>
                      <a:r>
                        <a:rPr sz="2600" dirty="0" err="1">
                          <a:sym typeface="Marianne"/>
                        </a:rPr>
                        <a:t>ation</a:t>
                      </a:r>
                      <a:endParaRPr sz="2600" dirty="0">
                        <a:sym typeface="Marianne"/>
                      </a:endParaRPr>
                    </a:p>
                  </a:txBody>
                  <a:tcPr marL="85555" marR="85555" marT="85555" marB="85555" horzOverflow="overflow">
                    <a:lnL w="12700">
                      <a:miter lim="400000"/>
                    </a:lnL>
                    <a:lnR w="12700">
                      <a:miter lim="400000"/>
                    </a:lnR>
                    <a:lnT w="12700">
                      <a:miter lim="400000"/>
                    </a:lnT>
                    <a:lnB w="12700">
                      <a:miter lim="400000"/>
                    </a:lnB>
                  </a:tcPr>
                </a:tc>
                <a:tc>
                  <a:txBody>
                    <a:bodyPr/>
                    <a:lstStyle/>
                    <a:p>
                      <a:pPr algn="l" defTabSz="1828800">
                        <a:defRPr sz="2100">
                          <a:sym typeface="Marianne"/>
                        </a:defRPr>
                      </a:pPr>
                      <a:endParaRPr/>
                    </a:p>
                  </a:txBody>
                  <a:tcPr marL="42777" marR="42777" marT="42777" marB="42777" horzOverflow="overflow">
                    <a:lnL w="12700">
                      <a:miter lim="400000"/>
                    </a:lnL>
                    <a:lnR w="12700">
                      <a:miter lim="400000"/>
                    </a:lnR>
                    <a:lnT w="12700">
                      <a:miter lim="400000"/>
                    </a:lnT>
                    <a:lnB w="12700">
                      <a:miter lim="400000"/>
                    </a:lnB>
                  </a:tcPr>
                </a:tc>
                <a:tc>
                  <a:txBody>
                    <a:bodyPr/>
                    <a:lstStyle/>
                    <a:p>
                      <a:pPr defTabSz="1828800">
                        <a:defRPr sz="1800"/>
                      </a:pPr>
                      <a:r>
                        <a:rPr sz="3400" b="1">
                          <a:sym typeface="Marianne"/>
                        </a:rPr>
                        <a:t>-</a:t>
                      </a:r>
                    </a:p>
                  </a:txBody>
                  <a:tcPr marL="42777" marR="42777" marT="42777" marB="42777" anchor="ctr" horzOverflow="overflow">
                    <a:lnL w="12700">
                      <a:miter lim="400000"/>
                    </a:lnL>
                    <a:lnR w="38100">
                      <a:solidFill>
                        <a:srgbClr val="000000"/>
                      </a:solidFill>
                    </a:lnR>
                    <a:lnT w="12700">
                      <a:miter lim="400000"/>
                    </a:lnT>
                    <a:lnB w="12700">
                      <a:miter lim="400000"/>
                    </a:lnB>
                  </a:tcPr>
                </a:tc>
                <a:tc>
                  <a:txBody>
                    <a:bodyPr/>
                    <a:lstStyle/>
                    <a:p>
                      <a:pPr defTabSz="1828800">
                        <a:defRPr sz="1800"/>
                      </a:pPr>
                      <a:r>
                        <a:rPr sz="3400" b="1">
                          <a:solidFill>
                            <a:srgbClr val="FF0000"/>
                          </a:solidFill>
                          <a:sym typeface="Marianne"/>
                        </a:rPr>
                        <a:t>NON</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FF0000"/>
                          </a:solidFill>
                          <a:sym typeface="Marianne"/>
                        </a:rPr>
                        <a:t>NON</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FF0000"/>
                          </a:solidFill>
                          <a:sym typeface="Marianne"/>
                        </a:rPr>
                        <a:t>NON</a:t>
                      </a:r>
                    </a:p>
                  </a:txBody>
                  <a:tcPr marL="42777" marR="42777" marT="42777" marB="42777" anchor="ctr" horzOverflow="overflow">
                    <a:lnL w="38100">
                      <a:solidFill>
                        <a:srgbClr val="000000"/>
                      </a:solidFill>
                    </a:lnL>
                    <a:lnR w="12700">
                      <a:miter lim="400000"/>
                    </a:lnR>
                    <a:lnT w="12700">
                      <a:miter lim="400000"/>
                    </a:lnT>
                    <a:lnB w="12700">
                      <a:miter lim="400000"/>
                    </a:lnB>
                  </a:tcPr>
                </a:tc>
                <a:extLst>
                  <a:ext uri="{0D108BD9-81ED-4DB2-BD59-A6C34878D82A}">
                    <a16:rowId xmlns:a16="http://schemas.microsoft.com/office/drawing/2014/main" val="10003"/>
                  </a:ext>
                </a:extLst>
              </a:tr>
              <a:tr h="1836000">
                <a:tc>
                  <a:txBody>
                    <a:bodyPr/>
                    <a:lstStyle/>
                    <a:p>
                      <a:pPr algn="l" defTabSz="1828800">
                        <a:defRPr sz="1800"/>
                      </a:pPr>
                      <a:r>
                        <a:rPr sz="2600">
                          <a:sym typeface="Marianne"/>
                        </a:rPr>
                        <a:t>… to genotypes with increased root biomass</a:t>
                      </a:r>
                    </a:p>
                  </a:txBody>
                  <a:tcPr marL="85555" marR="85555" marT="85555" marB="85555" horzOverflow="overflow">
                    <a:lnL w="12700">
                      <a:miter lim="400000"/>
                    </a:lnL>
                    <a:lnR w="12700">
                      <a:miter lim="400000"/>
                    </a:lnR>
                    <a:lnT w="12700">
                      <a:miter lim="400000"/>
                    </a:lnT>
                    <a:lnB w="12700">
                      <a:miter lim="400000"/>
                    </a:lnB>
                  </a:tcPr>
                </a:tc>
                <a:tc>
                  <a:txBody>
                    <a:bodyPr/>
                    <a:lstStyle/>
                    <a:p>
                      <a:pPr algn="l" defTabSz="1828800">
                        <a:defRPr sz="2100">
                          <a:sym typeface="Marianne"/>
                        </a:defRPr>
                      </a:pPr>
                      <a:endParaRPr/>
                    </a:p>
                  </a:txBody>
                  <a:tcPr marL="42777" marR="42777" marT="42777" marB="42777" horzOverflow="overflow">
                    <a:lnL w="12700">
                      <a:miter lim="400000"/>
                    </a:lnL>
                    <a:lnR w="12700">
                      <a:miter lim="400000"/>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12700">
                      <a:miter lim="400000"/>
                    </a:lnL>
                    <a:lnR w="38100">
                      <a:solidFill>
                        <a:srgbClr val="000000"/>
                      </a:solidFill>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FF0000"/>
                          </a:solidFill>
                          <a:sym typeface="Marianne"/>
                        </a:rPr>
                        <a:t>NON</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38100">
                      <a:solidFill>
                        <a:srgbClr val="000000"/>
                      </a:solidFill>
                    </a:lnL>
                    <a:lnR w="12700">
                      <a:miter lim="400000"/>
                    </a:lnR>
                    <a:lnT w="12700">
                      <a:miter lim="400000"/>
                    </a:lnT>
                    <a:lnB w="12700">
                      <a:miter lim="400000"/>
                    </a:lnB>
                  </a:tcPr>
                </a:tc>
                <a:extLst>
                  <a:ext uri="{0D108BD9-81ED-4DB2-BD59-A6C34878D82A}">
                    <a16:rowId xmlns:a16="http://schemas.microsoft.com/office/drawing/2014/main" val="10004"/>
                  </a:ext>
                </a:extLst>
              </a:tr>
              <a:tr h="1836000">
                <a:tc>
                  <a:txBody>
                    <a:bodyPr/>
                    <a:lstStyle/>
                    <a:p>
                      <a:pPr algn="l" defTabSz="1828800">
                        <a:defRPr sz="1800"/>
                      </a:pPr>
                      <a:r>
                        <a:rPr sz="2600" dirty="0">
                          <a:sym typeface="Marianne"/>
                        </a:rPr>
                        <a:t>… to reduced </a:t>
                      </a:r>
                      <a:r>
                        <a:rPr sz="2600" dirty="0" err="1">
                          <a:sym typeface="Marianne"/>
                        </a:rPr>
                        <a:t>fertili</a:t>
                      </a:r>
                      <a:r>
                        <a:rPr lang="en-AU" sz="2600" dirty="0">
                          <a:sym typeface="Marianne"/>
                        </a:rPr>
                        <a:t>z</a:t>
                      </a:r>
                      <a:r>
                        <a:rPr sz="2600" dirty="0" err="1">
                          <a:sym typeface="Marianne"/>
                        </a:rPr>
                        <a:t>ation</a:t>
                      </a:r>
                      <a:r>
                        <a:rPr sz="2600" dirty="0">
                          <a:sym typeface="Marianne"/>
                        </a:rPr>
                        <a:t> at site</a:t>
                      </a:r>
                      <a:r>
                        <a:rPr lang="en-AU" sz="2600" dirty="0">
                          <a:sym typeface="Marianne"/>
                        </a:rPr>
                        <a:t>s</a:t>
                      </a:r>
                      <a:r>
                        <a:rPr sz="2600" dirty="0">
                          <a:sym typeface="Marianne"/>
                        </a:rPr>
                        <a:t> with SOC loss</a:t>
                      </a:r>
                    </a:p>
                  </a:txBody>
                  <a:tcPr marL="85555" marR="85555" marT="85555" marB="85555" horzOverflow="overflow">
                    <a:lnL w="12700">
                      <a:miter lim="400000"/>
                    </a:lnL>
                    <a:lnR w="12700">
                      <a:miter lim="400000"/>
                    </a:lnR>
                    <a:lnT w="12700">
                      <a:miter lim="400000"/>
                    </a:lnT>
                    <a:lnB w="12700">
                      <a:miter lim="400000"/>
                    </a:lnB>
                  </a:tcPr>
                </a:tc>
                <a:tc>
                  <a:txBody>
                    <a:bodyPr/>
                    <a:lstStyle/>
                    <a:p>
                      <a:pPr algn="l" defTabSz="1828800">
                        <a:defRPr sz="2100">
                          <a:sym typeface="Marianne"/>
                        </a:defRPr>
                      </a:pPr>
                      <a:endParaRPr/>
                    </a:p>
                  </a:txBody>
                  <a:tcPr marL="42777" marR="42777" marT="42777" marB="42777" horzOverflow="overflow">
                    <a:lnL w="12700">
                      <a:miter lim="400000"/>
                    </a:lnL>
                    <a:lnR w="12700">
                      <a:miter lim="400000"/>
                    </a:lnR>
                    <a:lnT w="12700">
                      <a:miter lim="400000"/>
                    </a:lnT>
                    <a:lnB w="12700">
                      <a:miter lim="400000"/>
                    </a:lnB>
                  </a:tcPr>
                </a:tc>
                <a:tc>
                  <a:txBody>
                    <a:bodyPr/>
                    <a:lstStyle/>
                    <a:p>
                      <a:pPr defTabSz="1828800">
                        <a:defRPr sz="1800"/>
                      </a:pPr>
                      <a:r>
                        <a:rPr sz="3400" b="1">
                          <a:solidFill>
                            <a:srgbClr val="FF0000"/>
                          </a:solidFill>
                          <a:sym typeface="Marianne"/>
                        </a:rPr>
                        <a:t>NON</a:t>
                      </a:r>
                    </a:p>
                  </a:txBody>
                  <a:tcPr marL="42777" marR="42777" marT="42777" marB="42777" anchor="ctr" horzOverflow="overflow">
                    <a:lnL w="12700">
                      <a:miter lim="400000"/>
                    </a:lnL>
                    <a:lnR w="38100">
                      <a:solidFill>
                        <a:srgbClr val="000000"/>
                      </a:solidFill>
                    </a:lnR>
                    <a:lnT w="12700">
                      <a:miter lim="400000"/>
                    </a:lnT>
                    <a:lnB w="12700">
                      <a:miter lim="400000"/>
                    </a:lnB>
                  </a:tcPr>
                </a:tc>
                <a:tc>
                  <a:txBody>
                    <a:bodyPr/>
                    <a:lstStyle/>
                    <a:p>
                      <a:pPr defTabSz="1828800">
                        <a:defRPr sz="1800"/>
                      </a:pPr>
                      <a:r>
                        <a:rPr sz="3400" b="1">
                          <a:solidFill>
                            <a:srgbClr val="00B050"/>
                          </a:solidFill>
                          <a:sym typeface="Marianne"/>
                        </a:rPr>
                        <a:t>OUI</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FF0000"/>
                          </a:solidFill>
                          <a:sym typeface="Marianne"/>
                        </a:rPr>
                        <a:t>NON</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a:solidFill>
                            <a:srgbClr val="FF0000"/>
                          </a:solidFill>
                          <a:sym typeface="Marianne"/>
                        </a:rPr>
                        <a:t>NON</a:t>
                      </a:r>
                    </a:p>
                  </a:txBody>
                  <a:tcPr marL="42777" marR="42777" marT="42777" marB="42777"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1800"/>
                      </a:pPr>
                      <a:r>
                        <a:rPr sz="3400" b="1" dirty="0">
                          <a:solidFill>
                            <a:srgbClr val="00B050"/>
                          </a:solidFill>
                          <a:sym typeface="Marianne"/>
                        </a:rPr>
                        <a:t>OUI</a:t>
                      </a:r>
                    </a:p>
                  </a:txBody>
                  <a:tcPr marL="42777" marR="42777" marT="42777" marB="42777" anchor="ctr" horzOverflow="overflow">
                    <a:lnL w="38100">
                      <a:solidFill>
                        <a:srgbClr val="000000"/>
                      </a:solidFill>
                    </a:lnL>
                    <a:lnR w="12700">
                      <a:miter lim="400000"/>
                    </a:lnR>
                    <a:lnT w="12700">
                      <a:miter lim="400000"/>
                    </a:lnT>
                    <a:lnB w="12700">
                      <a:miter lim="400000"/>
                    </a:lnB>
                  </a:tcPr>
                </a:tc>
                <a:extLst>
                  <a:ext uri="{0D108BD9-81ED-4DB2-BD59-A6C34878D82A}">
                    <a16:rowId xmlns:a16="http://schemas.microsoft.com/office/drawing/2014/main" val="10005"/>
                  </a:ext>
                </a:extLst>
              </a:tr>
            </a:tbl>
          </a:graphicData>
        </a:graphic>
      </p:graphicFrame>
      <p:sp>
        <p:nvSpPr>
          <p:cNvPr id="754" name="Rectangle 20"/>
          <p:cNvSpPr/>
          <p:nvPr/>
        </p:nvSpPr>
        <p:spPr>
          <a:xfrm>
            <a:off x="18666000" y="2859333"/>
            <a:ext cx="4600251" cy="10271395"/>
          </a:xfrm>
          <a:prstGeom prst="rect">
            <a:avLst/>
          </a:prstGeom>
          <a:ln w="63500">
            <a:solidFill>
              <a:srgbClr val="FF0000"/>
            </a:solidFill>
          </a:ln>
        </p:spPr>
        <p:txBody>
          <a:bodyPr lIns="45719" rIns="45719" anchor="ctr"/>
          <a:lstStyle/>
          <a:p>
            <a:pPr algn="ctr">
              <a:defRPr>
                <a:solidFill>
                  <a:srgbClr val="FFFFFF"/>
                </a:solidFill>
              </a:defRPr>
            </a:pPr>
            <a:endParaRPr/>
          </a:p>
        </p:txBody>
      </p:sp>
      <p:sp>
        <p:nvSpPr>
          <p:cNvPr id="755" name="ZoneTexte 21"/>
          <p:cNvSpPr txBox="1"/>
          <p:nvPr/>
        </p:nvSpPr>
        <p:spPr>
          <a:xfrm rot="16200000">
            <a:off x="21065058" y="10446185"/>
            <a:ext cx="4937614"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2400">
                <a:solidFill>
                  <a:srgbClr val="A6A6A6"/>
                </a:solidFill>
                <a:latin typeface="Barlow"/>
                <a:ea typeface="Barlow"/>
                <a:cs typeface="Barlow"/>
                <a:sym typeface="Barlow"/>
              </a:defRPr>
            </a:pPr>
            <a:r>
              <a:t>(Adapted from </a:t>
            </a:r>
            <a:r>
              <a:rPr cap="small"/>
              <a:t>Don</a:t>
            </a:r>
            <a:r>
              <a:t> </a:t>
            </a:r>
            <a:r>
              <a:rPr i="1"/>
              <a:t>et al.</a:t>
            </a:r>
            <a:r>
              <a:t>, 2023)</a:t>
            </a:r>
          </a:p>
        </p:txBody>
      </p:sp>
      <p:pic>
        <p:nvPicPr>
          <p:cNvPr id="756" name="Graphique 15" descr="Graphique 15"/>
          <p:cNvPicPr>
            <a:picLocks noChangeAspect="1"/>
          </p:cNvPicPr>
          <p:nvPr/>
        </p:nvPicPr>
        <p:blipFill>
          <a:blip r:embed="rId2"/>
          <a:stretch>
            <a:fillRect/>
          </a:stretch>
        </p:blipFill>
        <p:spPr>
          <a:xfrm>
            <a:off x="6299999" y="3593577"/>
            <a:ext cx="5416813" cy="9552366"/>
          </a:xfrm>
          <a:prstGeom prst="rect">
            <a:avLst/>
          </a:prstGeom>
          <a:ln w="12700">
            <a:miter lim="400000"/>
          </a:ln>
        </p:spPr>
      </p:pic>
      <p:sp>
        <p:nvSpPr>
          <p:cNvPr id="757" name="Before"/>
          <p:cNvSpPr txBox="1"/>
          <p:nvPr/>
        </p:nvSpPr>
        <p:spPr>
          <a:xfrm>
            <a:off x="7324568" y="3543966"/>
            <a:ext cx="1089013" cy="4619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400"/>
            </a:lvl1pPr>
          </a:lstStyle>
          <a:p>
            <a:r>
              <a:t> Before</a:t>
            </a:r>
          </a:p>
        </p:txBody>
      </p:sp>
      <p:sp>
        <p:nvSpPr>
          <p:cNvPr id="758" name="After"/>
          <p:cNvSpPr txBox="1"/>
          <p:nvPr/>
        </p:nvSpPr>
        <p:spPr>
          <a:xfrm>
            <a:off x="9852193" y="3543966"/>
            <a:ext cx="1241413" cy="4619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2400"/>
            </a:lvl1pPr>
          </a:lstStyle>
          <a:p>
            <a:r>
              <a:t>  After    </a:t>
            </a:r>
          </a:p>
        </p:txBody>
      </p:sp>
      <p:sp>
        <p:nvSpPr>
          <p:cNvPr id="759" name="Emissions"/>
          <p:cNvSpPr txBox="1"/>
          <p:nvPr/>
        </p:nvSpPr>
        <p:spPr>
          <a:xfrm rot="16200000">
            <a:off x="5977381" y="4202690"/>
            <a:ext cx="858603" cy="2968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1300"/>
            </a:lvl1pPr>
          </a:lstStyle>
          <a:p>
            <a:r>
              <a:t>Emissions</a:t>
            </a:r>
          </a:p>
        </p:txBody>
      </p:sp>
      <p:sp>
        <p:nvSpPr>
          <p:cNvPr id="760" name="Emissions"/>
          <p:cNvSpPr txBox="1"/>
          <p:nvPr/>
        </p:nvSpPr>
        <p:spPr>
          <a:xfrm rot="16200000">
            <a:off x="5977381" y="6074029"/>
            <a:ext cx="858603" cy="2968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1300"/>
            </a:lvl1pPr>
          </a:lstStyle>
          <a:p>
            <a:r>
              <a:t>Emissions</a:t>
            </a:r>
          </a:p>
        </p:txBody>
      </p:sp>
      <p:sp>
        <p:nvSpPr>
          <p:cNvPr id="761" name="Emissions"/>
          <p:cNvSpPr txBox="1"/>
          <p:nvPr/>
        </p:nvSpPr>
        <p:spPr>
          <a:xfrm rot="16200000">
            <a:off x="5977381" y="7945368"/>
            <a:ext cx="858603" cy="2968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1300"/>
            </a:lvl1pPr>
          </a:lstStyle>
          <a:p>
            <a:r>
              <a:t>Emissions</a:t>
            </a:r>
          </a:p>
        </p:txBody>
      </p:sp>
      <p:sp>
        <p:nvSpPr>
          <p:cNvPr id="762" name="Emissions"/>
          <p:cNvSpPr txBox="1"/>
          <p:nvPr/>
        </p:nvSpPr>
        <p:spPr>
          <a:xfrm rot="16200000">
            <a:off x="5977381" y="9733473"/>
            <a:ext cx="858603" cy="2968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1300"/>
            </a:lvl1pPr>
          </a:lstStyle>
          <a:p>
            <a:r>
              <a:t>Emissions</a:t>
            </a:r>
          </a:p>
        </p:txBody>
      </p:sp>
      <p:sp>
        <p:nvSpPr>
          <p:cNvPr id="763" name="Emissions"/>
          <p:cNvSpPr txBox="1"/>
          <p:nvPr/>
        </p:nvSpPr>
        <p:spPr>
          <a:xfrm rot="16200000">
            <a:off x="5977381" y="11625619"/>
            <a:ext cx="858603" cy="2968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1300"/>
            </a:lvl1pPr>
          </a:lstStyle>
          <a:p>
            <a:r>
              <a:t>Emissions</a:t>
            </a:r>
          </a:p>
        </p:txBody>
      </p:sp>
      <p:sp>
        <p:nvSpPr>
          <p:cNvPr id="764" name="Uptake"/>
          <p:cNvSpPr txBox="1"/>
          <p:nvPr/>
        </p:nvSpPr>
        <p:spPr>
          <a:xfrm rot="16200000">
            <a:off x="5931430" y="5102638"/>
            <a:ext cx="950504" cy="2968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1300"/>
            </a:lvl1pPr>
          </a:lstStyle>
          <a:p>
            <a:r>
              <a:t>      Uptake </a:t>
            </a:r>
          </a:p>
        </p:txBody>
      </p:sp>
      <p:sp>
        <p:nvSpPr>
          <p:cNvPr id="765" name="Uptake"/>
          <p:cNvSpPr txBox="1"/>
          <p:nvPr/>
        </p:nvSpPr>
        <p:spPr>
          <a:xfrm rot="16200000">
            <a:off x="5931430" y="10679546"/>
            <a:ext cx="950504" cy="2968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1300"/>
            </a:lvl1pPr>
          </a:lstStyle>
          <a:p>
            <a:r>
              <a:t>      Uptake </a:t>
            </a:r>
          </a:p>
        </p:txBody>
      </p:sp>
      <p:sp>
        <p:nvSpPr>
          <p:cNvPr id="766" name="Uptake"/>
          <p:cNvSpPr txBox="1"/>
          <p:nvPr/>
        </p:nvSpPr>
        <p:spPr>
          <a:xfrm rot="16200000">
            <a:off x="5931430" y="8787399"/>
            <a:ext cx="950504" cy="2968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1300"/>
            </a:lvl1pPr>
          </a:lstStyle>
          <a:p>
            <a:r>
              <a:t>      Uptake </a:t>
            </a:r>
          </a:p>
        </p:txBody>
      </p:sp>
      <p:sp>
        <p:nvSpPr>
          <p:cNvPr id="767" name="Uptake"/>
          <p:cNvSpPr txBox="1"/>
          <p:nvPr/>
        </p:nvSpPr>
        <p:spPr>
          <a:xfrm rot="16200000">
            <a:off x="6058430" y="5229638"/>
            <a:ext cx="950504" cy="2968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1300"/>
            </a:lvl1pPr>
          </a:lstStyle>
          <a:p>
            <a:r>
              <a:t>      Uptake </a:t>
            </a:r>
          </a:p>
        </p:txBody>
      </p:sp>
      <p:sp>
        <p:nvSpPr>
          <p:cNvPr id="768" name="Uptake"/>
          <p:cNvSpPr txBox="1"/>
          <p:nvPr/>
        </p:nvSpPr>
        <p:spPr>
          <a:xfrm rot="16200000">
            <a:off x="5931430" y="12571693"/>
            <a:ext cx="950504" cy="2968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1300"/>
            </a:lvl1pPr>
          </a:lstStyle>
          <a:p>
            <a:r>
              <a:t>      Uptake </a:t>
            </a:r>
          </a:p>
        </p:txBody>
      </p:sp>
      <p:sp>
        <p:nvSpPr>
          <p:cNvPr id="769" name="GHG…"/>
          <p:cNvSpPr txBox="1"/>
          <p:nvPr/>
        </p:nvSpPr>
        <p:spPr>
          <a:xfrm>
            <a:off x="8213156" y="4849833"/>
            <a:ext cx="862583" cy="601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1700"/>
            </a:pPr>
            <a:r>
              <a:t>GHG </a:t>
            </a:r>
          </a:p>
          <a:p>
            <a:pPr algn="ctr">
              <a:defRPr sz="1700"/>
            </a:pPr>
            <a:r>
              <a:t>balance</a:t>
            </a:r>
          </a:p>
        </p:txBody>
      </p:sp>
      <p:sp>
        <p:nvSpPr>
          <p:cNvPr id="770" name="GHG…"/>
          <p:cNvSpPr txBox="1"/>
          <p:nvPr/>
        </p:nvSpPr>
        <p:spPr>
          <a:xfrm>
            <a:off x="8213156" y="6734867"/>
            <a:ext cx="862583" cy="601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1700"/>
            </a:pPr>
            <a:r>
              <a:t>GHG </a:t>
            </a:r>
          </a:p>
          <a:p>
            <a:pPr algn="ctr">
              <a:defRPr sz="1700"/>
            </a:pPr>
            <a:r>
              <a:t>balance</a:t>
            </a:r>
          </a:p>
        </p:txBody>
      </p:sp>
      <p:sp>
        <p:nvSpPr>
          <p:cNvPr id="771" name="GHG…"/>
          <p:cNvSpPr txBox="1"/>
          <p:nvPr/>
        </p:nvSpPr>
        <p:spPr>
          <a:xfrm>
            <a:off x="8213156" y="8534188"/>
            <a:ext cx="862583" cy="601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1700"/>
            </a:pPr>
            <a:r>
              <a:t>GHG </a:t>
            </a:r>
          </a:p>
          <a:p>
            <a:pPr algn="ctr">
              <a:defRPr sz="1700"/>
            </a:pPr>
            <a:r>
              <a:t>balance</a:t>
            </a:r>
          </a:p>
        </p:txBody>
      </p:sp>
      <p:sp>
        <p:nvSpPr>
          <p:cNvPr id="772" name="GHG…"/>
          <p:cNvSpPr txBox="1"/>
          <p:nvPr/>
        </p:nvSpPr>
        <p:spPr>
          <a:xfrm>
            <a:off x="8213156" y="10453821"/>
            <a:ext cx="862583" cy="601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1700"/>
            </a:pPr>
            <a:r>
              <a:t>GHG </a:t>
            </a:r>
          </a:p>
          <a:p>
            <a:pPr algn="ctr">
              <a:defRPr sz="1700"/>
            </a:pPr>
            <a:r>
              <a:t>balance</a:t>
            </a:r>
          </a:p>
        </p:txBody>
      </p:sp>
      <p:sp>
        <p:nvSpPr>
          <p:cNvPr id="773" name="GHG…"/>
          <p:cNvSpPr txBox="1"/>
          <p:nvPr/>
        </p:nvSpPr>
        <p:spPr>
          <a:xfrm>
            <a:off x="8292660" y="12291262"/>
            <a:ext cx="862584" cy="601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1700"/>
            </a:pPr>
            <a:r>
              <a:t>GHG </a:t>
            </a:r>
          </a:p>
          <a:p>
            <a:pPr algn="ctr">
              <a:defRPr sz="1700"/>
            </a:pPr>
            <a:r>
              <a:t>balance</a:t>
            </a:r>
          </a:p>
        </p:txBody>
      </p:sp>
      <p:sp>
        <p:nvSpPr>
          <p:cNvPr id="774" name="GHG…"/>
          <p:cNvSpPr txBox="1"/>
          <p:nvPr/>
        </p:nvSpPr>
        <p:spPr>
          <a:xfrm>
            <a:off x="10742963" y="4128783"/>
            <a:ext cx="862584" cy="601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1700"/>
            </a:pPr>
            <a:r>
              <a:t>GHG </a:t>
            </a:r>
          </a:p>
          <a:p>
            <a:pPr algn="ctr">
              <a:defRPr sz="1700"/>
            </a:pPr>
            <a:r>
              <a:t>balance</a:t>
            </a:r>
          </a:p>
        </p:txBody>
      </p:sp>
      <p:sp>
        <p:nvSpPr>
          <p:cNvPr id="775" name="GHG…"/>
          <p:cNvSpPr txBox="1"/>
          <p:nvPr/>
        </p:nvSpPr>
        <p:spPr>
          <a:xfrm>
            <a:off x="10742963" y="6734867"/>
            <a:ext cx="862584" cy="601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1700"/>
            </a:pPr>
            <a:r>
              <a:t>GHG </a:t>
            </a:r>
          </a:p>
          <a:p>
            <a:pPr algn="ctr">
              <a:defRPr sz="1700"/>
            </a:pPr>
            <a:r>
              <a:t>balance</a:t>
            </a:r>
          </a:p>
        </p:txBody>
      </p:sp>
      <p:sp>
        <p:nvSpPr>
          <p:cNvPr id="776" name="GHG…"/>
          <p:cNvSpPr txBox="1"/>
          <p:nvPr/>
        </p:nvSpPr>
        <p:spPr>
          <a:xfrm>
            <a:off x="10742963" y="8534188"/>
            <a:ext cx="862584" cy="601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1700"/>
            </a:pPr>
            <a:r>
              <a:t>GHG </a:t>
            </a:r>
          </a:p>
          <a:p>
            <a:pPr algn="ctr">
              <a:defRPr sz="1700"/>
            </a:pPr>
            <a:r>
              <a:t>balance</a:t>
            </a:r>
          </a:p>
        </p:txBody>
      </p:sp>
      <p:sp>
        <p:nvSpPr>
          <p:cNvPr id="777" name="GHG…"/>
          <p:cNvSpPr txBox="1"/>
          <p:nvPr/>
        </p:nvSpPr>
        <p:spPr>
          <a:xfrm>
            <a:off x="10742963" y="10453821"/>
            <a:ext cx="862584" cy="601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1700"/>
            </a:pPr>
            <a:r>
              <a:t>GHG </a:t>
            </a:r>
          </a:p>
          <a:p>
            <a:pPr algn="ctr">
              <a:defRPr sz="1700"/>
            </a:pPr>
            <a:r>
              <a:t>balance</a:t>
            </a:r>
          </a:p>
        </p:txBody>
      </p:sp>
      <p:sp>
        <p:nvSpPr>
          <p:cNvPr id="778" name="GHG…"/>
          <p:cNvSpPr txBox="1"/>
          <p:nvPr/>
        </p:nvSpPr>
        <p:spPr>
          <a:xfrm>
            <a:off x="10742963" y="12291262"/>
            <a:ext cx="862584" cy="601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1700"/>
            </a:pPr>
            <a:r>
              <a:t>GHG </a:t>
            </a:r>
          </a:p>
          <a:p>
            <a:pPr algn="ctr">
              <a:defRPr sz="1700"/>
            </a:pPr>
            <a:r>
              <a:t>balance</a:t>
            </a:r>
          </a:p>
        </p:txBody>
      </p:sp>
      <p:sp>
        <p:nvSpPr>
          <p:cNvPr id="779" name="neutral"/>
          <p:cNvSpPr txBox="1"/>
          <p:nvPr/>
        </p:nvSpPr>
        <p:spPr>
          <a:xfrm>
            <a:off x="8261227" y="7847764"/>
            <a:ext cx="766441" cy="601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1700"/>
            </a:pPr>
            <a:endParaRPr/>
          </a:p>
          <a:p>
            <a:pPr algn="ctr">
              <a:defRPr sz="1700"/>
            </a:pPr>
            <a:r>
              <a:t>neutral</a:t>
            </a:r>
          </a:p>
        </p:txBody>
      </p:sp>
      <p:sp>
        <p:nvSpPr>
          <p:cNvPr id="780" name="neutral"/>
          <p:cNvSpPr txBox="1"/>
          <p:nvPr/>
        </p:nvSpPr>
        <p:spPr>
          <a:xfrm>
            <a:off x="10791035" y="7847764"/>
            <a:ext cx="766440" cy="601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lgn="ctr">
              <a:defRPr sz="1700"/>
            </a:pPr>
            <a:endParaRPr/>
          </a:p>
          <a:p>
            <a:pPr algn="ctr">
              <a:defRPr sz="1700"/>
            </a:pPr>
            <a:r>
              <a:t>neutral</a:t>
            </a:r>
          </a:p>
        </p:txBody>
      </p:sp>
      <p:sp>
        <p:nvSpPr>
          <p:cNvPr id="781" name="YES"/>
          <p:cNvSpPr txBox="1"/>
          <p:nvPr/>
        </p:nvSpPr>
        <p:spPr>
          <a:xfrm>
            <a:off x="12355432" y="6373050"/>
            <a:ext cx="894086"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82" name="YES"/>
          <p:cNvSpPr txBox="1"/>
          <p:nvPr/>
        </p:nvSpPr>
        <p:spPr>
          <a:xfrm>
            <a:off x="12355432" y="10056049"/>
            <a:ext cx="894086"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83" name="YES"/>
          <p:cNvSpPr txBox="1"/>
          <p:nvPr/>
        </p:nvSpPr>
        <p:spPr>
          <a:xfrm>
            <a:off x="14481956" y="10056049"/>
            <a:ext cx="894085"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84" name="YES"/>
          <p:cNvSpPr txBox="1"/>
          <p:nvPr/>
        </p:nvSpPr>
        <p:spPr>
          <a:xfrm>
            <a:off x="14481956" y="12037249"/>
            <a:ext cx="894085"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85" name="YES"/>
          <p:cNvSpPr txBox="1"/>
          <p:nvPr/>
        </p:nvSpPr>
        <p:spPr>
          <a:xfrm>
            <a:off x="14481956" y="6373049"/>
            <a:ext cx="894085"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86" name="YES"/>
          <p:cNvSpPr txBox="1"/>
          <p:nvPr/>
        </p:nvSpPr>
        <p:spPr>
          <a:xfrm>
            <a:off x="14481956" y="4671249"/>
            <a:ext cx="894085"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87" name="YES"/>
          <p:cNvSpPr txBox="1"/>
          <p:nvPr/>
        </p:nvSpPr>
        <p:spPr>
          <a:xfrm>
            <a:off x="17047356" y="4671249"/>
            <a:ext cx="894085"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88" name="YES"/>
          <p:cNvSpPr txBox="1"/>
          <p:nvPr/>
        </p:nvSpPr>
        <p:spPr>
          <a:xfrm>
            <a:off x="17047356" y="8328849"/>
            <a:ext cx="894085"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89" name="YES"/>
          <p:cNvSpPr txBox="1"/>
          <p:nvPr/>
        </p:nvSpPr>
        <p:spPr>
          <a:xfrm>
            <a:off x="17007188" y="10056049"/>
            <a:ext cx="894085"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90" name="YES"/>
          <p:cNvSpPr txBox="1"/>
          <p:nvPr/>
        </p:nvSpPr>
        <p:spPr>
          <a:xfrm>
            <a:off x="21658944" y="10056049"/>
            <a:ext cx="894086"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91" name="YES"/>
          <p:cNvSpPr txBox="1"/>
          <p:nvPr/>
        </p:nvSpPr>
        <p:spPr>
          <a:xfrm>
            <a:off x="21658944" y="12037249"/>
            <a:ext cx="894086"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92" name="YES"/>
          <p:cNvSpPr txBox="1"/>
          <p:nvPr/>
        </p:nvSpPr>
        <p:spPr>
          <a:xfrm>
            <a:off x="21658944" y="6373050"/>
            <a:ext cx="894086"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93" name="YES"/>
          <p:cNvSpPr txBox="1"/>
          <p:nvPr/>
        </p:nvSpPr>
        <p:spPr>
          <a:xfrm>
            <a:off x="21658944" y="4671249"/>
            <a:ext cx="894086"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94" name="YES"/>
          <p:cNvSpPr txBox="1"/>
          <p:nvPr/>
        </p:nvSpPr>
        <p:spPr>
          <a:xfrm>
            <a:off x="19353150" y="4671249"/>
            <a:ext cx="894085"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009051"/>
                </a:solidFill>
              </a:defRPr>
            </a:lvl1pPr>
          </a:lstStyle>
          <a:p>
            <a:r>
              <a:t>YES</a:t>
            </a:r>
          </a:p>
        </p:txBody>
      </p:sp>
      <p:sp>
        <p:nvSpPr>
          <p:cNvPr id="795" name="NO"/>
          <p:cNvSpPr txBox="1"/>
          <p:nvPr/>
        </p:nvSpPr>
        <p:spPr>
          <a:xfrm>
            <a:off x="19233002" y="6373050"/>
            <a:ext cx="1134381"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FF2600"/>
                </a:solidFill>
              </a:defRPr>
            </a:lvl1pPr>
          </a:lstStyle>
          <a:p>
            <a:r>
              <a:t>  NO  </a:t>
            </a:r>
          </a:p>
        </p:txBody>
      </p:sp>
      <p:sp>
        <p:nvSpPr>
          <p:cNvPr id="796" name="NO"/>
          <p:cNvSpPr txBox="1"/>
          <p:nvPr/>
        </p:nvSpPr>
        <p:spPr>
          <a:xfrm>
            <a:off x="16887040" y="6373050"/>
            <a:ext cx="1134381"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FF2600"/>
                </a:solidFill>
              </a:defRPr>
            </a:lvl1pPr>
          </a:lstStyle>
          <a:p>
            <a:r>
              <a:t>  NO  </a:t>
            </a:r>
          </a:p>
        </p:txBody>
      </p:sp>
      <p:sp>
        <p:nvSpPr>
          <p:cNvPr id="797" name="NO"/>
          <p:cNvSpPr txBox="1"/>
          <p:nvPr/>
        </p:nvSpPr>
        <p:spPr>
          <a:xfrm>
            <a:off x="19233002" y="8328849"/>
            <a:ext cx="1134381"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FF2600"/>
                </a:solidFill>
              </a:defRPr>
            </a:lvl1pPr>
          </a:lstStyle>
          <a:p>
            <a:r>
              <a:t>  NO  </a:t>
            </a:r>
          </a:p>
        </p:txBody>
      </p:sp>
      <p:sp>
        <p:nvSpPr>
          <p:cNvPr id="798" name="NO"/>
          <p:cNvSpPr txBox="1"/>
          <p:nvPr/>
        </p:nvSpPr>
        <p:spPr>
          <a:xfrm>
            <a:off x="21538796" y="8328849"/>
            <a:ext cx="1134381"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FF2600"/>
                </a:solidFill>
              </a:defRPr>
            </a:lvl1pPr>
          </a:lstStyle>
          <a:p>
            <a:r>
              <a:t>  NO  </a:t>
            </a:r>
          </a:p>
        </p:txBody>
      </p:sp>
      <p:sp>
        <p:nvSpPr>
          <p:cNvPr id="799" name="NO"/>
          <p:cNvSpPr txBox="1"/>
          <p:nvPr/>
        </p:nvSpPr>
        <p:spPr>
          <a:xfrm>
            <a:off x="14361808" y="8220462"/>
            <a:ext cx="1134381"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FF2600"/>
                </a:solidFill>
              </a:defRPr>
            </a:lvl1pPr>
          </a:lstStyle>
          <a:p>
            <a:r>
              <a:t>  NO  </a:t>
            </a:r>
          </a:p>
        </p:txBody>
      </p:sp>
      <p:sp>
        <p:nvSpPr>
          <p:cNvPr id="800" name="NO"/>
          <p:cNvSpPr txBox="1"/>
          <p:nvPr/>
        </p:nvSpPr>
        <p:spPr>
          <a:xfrm>
            <a:off x="19233002" y="10056049"/>
            <a:ext cx="1134381"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FF2600"/>
                </a:solidFill>
              </a:defRPr>
            </a:lvl1pPr>
          </a:lstStyle>
          <a:p>
            <a:r>
              <a:t>  NO  </a:t>
            </a:r>
          </a:p>
        </p:txBody>
      </p:sp>
      <p:sp>
        <p:nvSpPr>
          <p:cNvPr id="801" name="NO"/>
          <p:cNvSpPr txBox="1"/>
          <p:nvPr/>
        </p:nvSpPr>
        <p:spPr>
          <a:xfrm>
            <a:off x="19233002" y="12037249"/>
            <a:ext cx="1134381"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FF2600"/>
                </a:solidFill>
              </a:defRPr>
            </a:lvl1pPr>
          </a:lstStyle>
          <a:p>
            <a:r>
              <a:t>  NO  </a:t>
            </a:r>
          </a:p>
        </p:txBody>
      </p:sp>
      <p:sp>
        <p:nvSpPr>
          <p:cNvPr id="802" name="NO"/>
          <p:cNvSpPr txBox="1"/>
          <p:nvPr/>
        </p:nvSpPr>
        <p:spPr>
          <a:xfrm>
            <a:off x="16887040" y="12037249"/>
            <a:ext cx="1134381"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FF2600"/>
                </a:solidFill>
              </a:defRPr>
            </a:lvl1pPr>
          </a:lstStyle>
          <a:p>
            <a:r>
              <a:t>  NO  </a:t>
            </a:r>
          </a:p>
        </p:txBody>
      </p:sp>
      <p:sp>
        <p:nvSpPr>
          <p:cNvPr id="803" name="NO"/>
          <p:cNvSpPr txBox="1"/>
          <p:nvPr/>
        </p:nvSpPr>
        <p:spPr>
          <a:xfrm>
            <a:off x="12235284" y="12037249"/>
            <a:ext cx="1134381" cy="5635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defRPr sz="3100" b="1">
                <a:solidFill>
                  <a:srgbClr val="FF2600"/>
                </a:solidFill>
              </a:defRPr>
            </a:lvl1pPr>
          </a:lstStyle>
          <a:p>
            <a:r>
              <a:t>  NO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ZoneTexte 43"/>
          <p:cNvSpPr txBox="1"/>
          <p:nvPr/>
        </p:nvSpPr>
        <p:spPr>
          <a:xfrm>
            <a:off x="1260000" y="3253594"/>
            <a:ext cx="17187026" cy="63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defRPr sz="3600" b="1"/>
            </a:lvl1pPr>
          </a:lstStyle>
          <a:p>
            <a:r>
              <a:t>Reduction of GHG Emissions ≠ Negative Emissions</a:t>
            </a:r>
          </a:p>
        </p:txBody>
      </p:sp>
      <p:sp>
        <p:nvSpPr>
          <p:cNvPr id="806" name="ZoneTexte 42"/>
          <p:cNvSpPr txBox="1"/>
          <p:nvPr/>
        </p:nvSpPr>
        <p:spPr>
          <a:xfrm>
            <a:off x="1285398" y="5238889"/>
            <a:ext cx="18276230" cy="282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3600" b="1"/>
            </a:pPr>
            <a:r>
              <a:t>Increasing Carbon Stocks ≠ Mitigating Climate Change</a:t>
            </a:r>
          </a:p>
          <a:p>
            <a:pPr>
              <a:defRPr sz="3600" b="1"/>
            </a:pPr>
            <a:endParaRPr/>
          </a:p>
          <a:p>
            <a:pPr>
              <a:defRPr sz="3600" b="1"/>
            </a:pPr>
            <a:endParaRPr/>
          </a:p>
          <a:p>
            <a:pPr>
              <a:defRPr sz="3600" b="1"/>
            </a:pPr>
            <a:endParaRPr/>
          </a:p>
        </p:txBody>
      </p:sp>
      <p:sp>
        <p:nvSpPr>
          <p:cNvPr id="807"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808" name="Titre 1"/>
          <p:cNvSpPr txBox="1">
            <a:spLocks noGrp="1"/>
          </p:cNvSpPr>
          <p:nvPr>
            <p:ph type="title"/>
          </p:nvPr>
        </p:nvSpPr>
        <p:spPr>
          <a:xfrm>
            <a:off x="1905000" y="205649"/>
            <a:ext cx="21202650" cy="1625280"/>
          </a:xfrm>
          <a:prstGeom prst="rect">
            <a:avLst/>
          </a:prstGeom>
        </p:spPr>
        <p:txBody>
          <a:bodyPr/>
          <a:lstStyle>
            <a:lvl1pPr defTabSz="1737360">
              <a:defRPr sz="5225"/>
            </a:lvl1pPr>
          </a:lstStyle>
          <a:p>
            <a:r>
              <a:t>Climate Benefits of Increasing Carbon Stocks in Cultivated Soils: An Integrated and Systemic Assessment</a:t>
            </a:r>
          </a:p>
        </p:txBody>
      </p:sp>
      <p:sp>
        <p:nvSpPr>
          <p:cNvPr id="809" name="Connecteur droit 32"/>
          <p:cNvSpPr/>
          <p:nvPr/>
        </p:nvSpPr>
        <p:spPr>
          <a:xfrm>
            <a:off x="14070595" y="3617838"/>
            <a:ext cx="3740328" cy="1"/>
          </a:xfrm>
          <a:prstGeom prst="line">
            <a:avLst/>
          </a:prstGeom>
          <a:ln w="76200" cap="rnd">
            <a:solidFill>
              <a:srgbClr val="8D533E"/>
            </a:solidFill>
            <a:prstDash val="sysDot"/>
          </a:ln>
        </p:spPr>
        <p:txBody>
          <a:bodyPr lIns="45719" rIns="45719"/>
          <a:lstStyle/>
          <a:p>
            <a:endParaRPr/>
          </a:p>
        </p:txBody>
      </p:sp>
      <p:sp>
        <p:nvSpPr>
          <p:cNvPr id="810" name="Connecteur droit 33"/>
          <p:cNvSpPr/>
          <p:nvPr/>
        </p:nvSpPr>
        <p:spPr>
          <a:xfrm>
            <a:off x="13537096" y="5608980"/>
            <a:ext cx="4273826" cy="1"/>
          </a:xfrm>
          <a:prstGeom prst="line">
            <a:avLst/>
          </a:prstGeom>
          <a:ln w="76200" cap="rnd">
            <a:solidFill>
              <a:srgbClr val="8D533E"/>
            </a:solidFill>
            <a:prstDash val="sysDot"/>
          </a:ln>
        </p:spPr>
        <p:txBody>
          <a:bodyPr lIns="45719" rIns="45719"/>
          <a:lstStyle/>
          <a:p>
            <a:endParaRPr/>
          </a:p>
        </p:txBody>
      </p:sp>
      <p:sp>
        <p:nvSpPr>
          <p:cNvPr id="811" name="ZoneTexte 38"/>
          <p:cNvSpPr txBox="1"/>
          <p:nvPr/>
        </p:nvSpPr>
        <p:spPr>
          <a:xfrm>
            <a:off x="399272" y="8346037"/>
            <a:ext cx="857454" cy="223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defRPr sz="14000" b="1">
                <a:ln w="50800" cap="flat">
                  <a:solidFill>
                    <a:srgbClr val="FF0000"/>
                  </a:solidFill>
                  <a:prstDash val="solid"/>
                  <a:round/>
                </a:ln>
                <a:noFill/>
              </a:defRPr>
            </a:lvl1pPr>
          </a:lstStyle>
          <a:p>
            <a:r>
              <a:t>!</a:t>
            </a:r>
          </a:p>
        </p:txBody>
      </p:sp>
      <p:sp>
        <p:nvSpPr>
          <p:cNvPr id="812" name="ZoneTexte 39"/>
          <p:cNvSpPr txBox="1"/>
          <p:nvPr/>
        </p:nvSpPr>
        <p:spPr>
          <a:xfrm>
            <a:off x="1260000" y="8947139"/>
            <a:ext cx="14821514" cy="2310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defRPr sz="3600"/>
            </a:lvl1pPr>
          </a:lstStyle>
          <a:p>
            <a:r>
              <a:rPr dirty="0"/>
              <a:t>The graphs above do not consider the systemic land-use consequences of production changes on a given plot (e.g., a decrease in food production in one area could be offset elsewhere by </a:t>
            </a:r>
            <a:r>
              <a:rPr lang="en-AU" dirty="0"/>
              <a:t>the conversion of</a:t>
            </a:r>
            <a:r>
              <a:rPr dirty="0"/>
              <a:t> natural ecosystems into cultivated land).</a:t>
            </a:r>
          </a:p>
        </p:txBody>
      </p:sp>
      <p:sp>
        <p:nvSpPr>
          <p:cNvPr id="813" name="ZoneTexte 40"/>
          <p:cNvSpPr txBox="1"/>
          <p:nvPr/>
        </p:nvSpPr>
        <p:spPr>
          <a:xfrm>
            <a:off x="1259999" y="6861337"/>
            <a:ext cx="15480116" cy="11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defRPr sz="3600"/>
            </a:lvl1pPr>
          </a:lstStyle>
          <a:p>
            <a:r>
              <a:t>GHG emissions associated with the production and application of fertilizers are not accounted for in the graphs above.</a:t>
            </a:r>
          </a:p>
        </p:txBody>
      </p:sp>
      <p:sp>
        <p:nvSpPr>
          <p:cNvPr id="814" name="ZoneTexte 44"/>
          <p:cNvSpPr txBox="1"/>
          <p:nvPr/>
        </p:nvSpPr>
        <p:spPr>
          <a:xfrm>
            <a:off x="399272" y="2452142"/>
            <a:ext cx="857454" cy="223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defRPr sz="14000" b="1">
                <a:ln w="50800" cap="flat">
                  <a:solidFill>
                    <a:srgbClr val="FF0000"/>
                  </a:solidFill>
                  <a:prstDash val="solid"/>
                  <a:round/>
                </a:ln>
                <a:noFill/>
              </a:defRPr>
            </a:lvl1pPr>
          </a:lstStyle>
          <a:p>
            <a:r>
              <a:t>!</a:t>
            </a:r>
          </a:p>
        </p:txBody>
      </p:sp>
      <p:sp>
        <p:nvSpPr>
          <p:cNvPr id="815" name="ZoneTexte 45"/>
          <p:cNvSpPr txBox="1"/>
          <p:nvPr/>
        </p:nvSpPr>
        <p:spPr>
          <a:xfrm>
            <a:off x="399272" y="4439970"/>
            <a:ext cx="857454" cy="223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defRPr sz="14000" b="1">
                <a:ln w="50800" cap="flat">
                  <a:solidFill>
                    <a:srgbClr val="FF0000"/>
                  </a:solidFill>
                  <a:prstDash val="solid"/>
                  <a:round/>
                </a:ln>
                <a:noFill/>
              </a:defRPr>
            </a:lvl1pPr>
          </a:lstStyle>
          <a:p>
            <a:r>
              <a:t>!</a:t>
            </a:r>
          </a:p>
        </p:txBody>
      </p:sp>
      <p:sp>
        <p:nvSpPr>
          <p:cNvPr id="816" name="ZoneTexte 46"/>
          <p:cNvSpPr txBox="1"/>
          <p:nvPr/>
        </p:nvSpPr>
        <p:spPr>
          <a:xfrm>
            <a:off x="399272" y="6278703"/>
            <a:ext cx="857454" cy="223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defRPr sz="14000" b="1">
                <a:ln w="50800" cap="flat">
                  <a:solidFill>
                    <a:srgbClr val="FF0000"/>
                  </a:solidFill>
                  <a:prstDash val="solid"/>
                  <a:round/>
                </a:ln>
                <a:noFill/>
              </a:defRPr>
            </a:lvl1pPr>
          </a:lstStyle>
          <a:p>
            <a:r>
              <a:t>!</a:t>
            </a:r>
          </a:p>
        </p:txBody>
      </p:sp>
      <p:sp>
        <p:nvSpPr>
          <p:cNvPr id="817" name="ZoneTexte 20"/>
          <p:cNvSpPr txBox="1"/>
          <p:nvPr/>
        </p:nvSpPr>
        <p:spPr>
          <a:xfrm>
            <a:off x="18656115" y="7301189"/>
            <a:ext cx="4937614"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r">
              <a:defRPr sz="2400">
                <a:solidFill>
                  <a:srgbClr val="A6A6A6"/>
                </a:solidFill>
                <a:latin typeface="Barlow"/>
                <a:ea typeface="Barlow"/>
                <a:cs typeface="Barlow"/>
                <a:sym typeface="Barlow"/>
              </a:defRPr>
            </a:pPr>
            <a:r>
              <a:t>(</a:t>
            </a:r>
            <a:r>
              <a:rPr cap="small"/>
              <a:t>Don</a:t>
            </a:r>
            <a:r>
              <a:t> </a:t>
            </a:r>
            <a:r>
              <a:rPr i="1"/>
              <a:t>et al.</a:t>
            </a:r>
            <a:r>
              <a:t>, 2023)</a:t>
            </a:r>
          </a:p>
        </p:txBody>
      </p:sp>
      <p:pic>
        <p:nvPicPr>
          <p:cNvPr id="818" name="Graphique 10" descr="Graphique 10"/>
          <p:cNvPicPr>
            <a:picLocks noChangeAspect="1"/>
          </p:cNvPicPr>
          <p:nvPr/>
        </p:nvPicPr>
        <p:blipFill>
          <a:blip r:embed="rId2"/>
          <a:stretch>
            <a:fillRect/>
          </a:stretch>
        </p:blipFill>
        <p:spPr>
          <a:xfrm>
            <a:off x="17939655" y="2878752"/>
            <a:ext cx="5654070" cy="2211311"/>
          </a:xfrm>
          <a:prstGeom prst="rect">
            <a:avLst/>
          </a:prstGeom>
          <a:ln w="12700">
            <a:miter lim="400000"/>
          </a:ln>
        </p:spPr>
      </p:pic>
      <p:pic>
        <p:nvPicPr>
          <p:cNvPr id="819" name="Graphique 11" descr="Graphique 11"/>
          <p:cNvPicPr>
            <a:picLocks noChangeAspect="1"/>
          </p:cNvPicPr>
          <p:nvPr/>
        </p:nvPicPr>
        <p:blipFill>
          <a:blip r:embed="rId3"/>
          <a:srcRect t="16923"/>
          <a:stretch>
            <a:fillRect/>
          </a:stretch>
        </p:blipFill>
        <p:spPr>
          <a:xfrm>
            <a:off x="17939655" y="5297562"/>
            <a:ext cx="5654073" cy="1837110"/>
          </a:xfrm>
          <a:prstGeom prst="rect">
            <a:avLst/>
          </a:prstGeom>
          <a:ln w="12700">
            <a:miter lim="400000"/>
          </a:ln>
        </p:spPr>
      </p:pic>
      <p:pic>
        <p:nvPicPr>
          <p:cNvPr id="820" name="Image" descr="Image"/>
          <p:cNvPicPr>
            <a:picLocks noChangeAspect="1"/>
          </p:cNvPicPr>
          <p:nvPr/>
        </p:nvPicPr>
        <p:blipFill>
          <a:blip r:embed="rId4"/>
          <a:srcRect t="7534" b="12677"/>
          <a:stretch>
            <a:fillRect/>
          </a:stretch>
        </p:blipFill>
        <p:spPr>
          <a:xfrm>
            <a:off x="17809374" y="2895382"/>
            <a:ext cx="5914703" cy="2178108"/>
          </a:xfrm>
          <a:prstGeom prst="rect">
            <a:avLst/>
          </a:prstGeom>
          <a:ln w="12700">
            <a:miter lim="400000"/>
          </a:ln>
        </p:spPr>
      </p:pic>
      <p:pic>
        <p:nvPicPr>
          <p:cNvPr id="821" name="Image" descr="Image"/>
          <p:cNvPicPr>
            <a:picLocks noChangeAspect="1"/>
          </p:cNvPicPr>
          <p:nvPr/>
        </p:nvPicPr>
        <p:blipFill>
          <a:blip r:embed="rId5"/>
          <a:srcRect t="11414" b="11414"/>
          <a:stretch>
            <a:fillRect/>
          </a:stretch>
        </p:blipFill>
        <p:spPr>
          <a:xfrm>
            <a:off x="17782585" y="5097690"/>
            <a:ext cx="5968267" cy="2179378"/>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824" name="Titre 1"/>
          <p:cNvSpPr txBox="1">
            <a:spLocks noGrp="1"/>
          </p:cNvSpPr>
          <p:nvPr>
            <p:ph type="title"/>
          </p:nvPr>
        </p:nvSpPr>
        <p:spPr>
          <a:xfrm>
            <a:off x="1905000" y="205649"/>
            <a:ext cx="21202650" cy="1625280"/>
          </a:xfrm>
          <a:prstGeom prst="rect">
            <a:avLst/>
          </a:prstGeom>
        </p:spPr>
        <p:txBody>
          <a:bodyPr/>
          <a:lstStyle>
            <a:lvl1pPr defTabSz="1737360">
              <a:defRPr sz="5225" spc="-190"/>
            </a:lvl1pPr>
          </a:lstStyle>
          <a:p>
            <a:r>
              <a:t>Some practices provide co-benefits associated with the protection or increase of organic carbon stocks in the ecosystem</a:t>
            </a:r>
          </a:p>
        </p:txBody>
      </p:sp>
      <p:grpSp>
        <p:nvGrpSpPr>
          <p:cNvPr id="829" name="Groupe 21"/>
          <p:cNvGrpSpPr/>
          <p:nvPr/>
        </p:nvGrpSpPr>
        <p:grpSpPr>
          <a:xfrm>
            <a:off x="9763814" y="2633547"/>
            <a:ext cx="11880002" cy="1934106"/>
            <a:chOff x="0" y="0"/>
            <a:chExt cx="11880001" cy="1934105"/>
          </a:xfrm>
        </p:grpSpPr>
        <p:grpSp>
          <p:nvGrpSpPr>
            <p:cNvPr id="827" name="ZoneTexte 15"/>
            <p:cNvGrpSpPr/>
            <p:nvPr/>
          </p:nvGrpSpPr>
          <p:grpSpPr>
            <a:xfrm>
              <a:off x="433176" y="0"/>
              <a:ext cx="11446825" cy="1934105"/>
              <a:chOff x="0" y="0"/>
              <a:chExt cx="11446824" cy="1934104"/>
            </a:xfrm>
          </p:grpSpPr>
          <p:sp>
            <p:nvSpPr>
              <p:cNvPr id="825" name="Rectangle aux angles arrondis"/>
              <p:cNvSpPr/>
              <p:nvPr/>
            </p:nvSpPr>
            <p:spPr>
              <a:xfrm>
                <a:off x="0" y="0"/>
                <a:ext cx="11446824" cy="1836000"/>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pPr>
                  <a:defRPr sz="4000" b="1"/>
                </a:pPr>
                <a:endParaRPr/>
              </a:p>
            </p:txBody>
          </p:sp>
          <p:sp>
            <p:nvSpPr>
              <p:cNvPr id="826" name="In-field agroforestry and hedgerows have a positive impact on :"/>
              <p:cNvSpPr/>
              <p:nvPr/>
            </p:nvSpPr>
            <p:spPr>
              <a:xfrm>
                <a:off x="121375" y="121375"/>
                <a:ext cx="11204073" cy="181272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4000" b="1"/>
                </a:pPr>
                <a:r>
                  <a:rPr dirty="0"/>
                  <a:t>In-field agroforestry </a:t>
                </a:r>
                <a:r>
                  <a:rPr b="0" dirty="0"/>
                  <a:t>and </a:t>
                </a:r>
                <a:r>
                  <a:rPr dirty="0"/>
                  <a:t>hedgerows </a:t>
                </a:r>
                <a:r>
                  <a:rPr b="0" dirty="0"/>
                  <a:t>have a positive impact on:</a:t>
                </a:r>
              </a:p>
            </p:txBody>
          </p:sp>
        </p:grpSp>
        <p:sp>
          <p:nvSpPr>
            <p:cNvPr id="828" name="Connecteur droit avec flèche 16"/>
            <p:cNvSpPr/>
            <p:nvPr/>
          </p:nvSpPr>
          <p:spPr>
            <a:xfrm flipH="1" flipV="1">
              <a:off x="0" y="693025"/>
              <a:ext cx="680444" cy="1"/>
            </a:xfrm>
            <a:prstGeom prst="line">
              <a:avLst/>
            </a:prstGeom>
            <a:noFill/>
            <a:ln w="127000" cap="flat">
              <a:solidFill>
                <a:srgbClr val="8D533E"/>
              </a:solidFill>
              <a:prstDash val="solid"/>
              <a:round/>
              <a:headEnd type="triangle" w="med" len="med"/>
            </a:ln>
            <a:effectLst/>
          </p:spPr>
          <p:txBody>
            <a:bodyPr wrap="square" lIns="45719" tIns="45719" rIns="45719" bIns="45719" numCol="1" anchor="t">
              <a:noAutofit/>
            </a:bodyPr>
            <a:lstStyle/>
            <a:p>
              <a:endParaRPr/>
            </a:p>
          </p:txBody>
        </p:sp>
      </p:grpSp>
      <p:grpSp>
        <p:nvGrpSpPr>
          <p:cNvPr id="834" name="Groupe 20"/>
          <p:cNvGrpSpPr/>
          <p:nvPr/>
        </p:nvGrpSpPr>
        <p:grpSpPr>
          <a:xfrm>
            <a:off x="720000" y="2633547"/>
            <a:ext cx="8161201" cy="1386001"/>
            <a:chOff x="0" y="0"/>
            <a:chExt cx="8161200" cy="1385999"/>
          </a:xfrm>
        </p:grpSpPr>
        <p:grpSp>
          <p:nvGrpSpPr>
            <p:cNvPr id="832" name="ZoneTexte 13"/>
            <p:cNvGrpSpPr/>
            <p:nvPr/>
          </p:nvGrpSpPr>
          <p:grpSpPr>
            <a:xfrm>
              <a:off x="457248" y="0"/>
              <a:ext cx="7703953" cy="1386000"/>
              <a:chOff x="0" y="0"/>
              <a:chExt cx="7703952" cy="1385999"/>
            </a:xfrm>
          </p:grpSpPr>
          <p:sp>
            <p:nvSpPr>
              <p:cNvPr id="830" name="Rectangle aux angles arrondis"/>
              <p:cNvSpPr/>
              <p:nvPr/>
            </p:nvSpPr>
            <p:spPr>
              <a:xfrm>
                <a:off x="0" y="0"/>
                <a:ext cx="7703953" cy="1386000"/>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831" name="Cover crops :"/>
              <p:cNvSpPr txBox="1"/>
              <p:nvPr/>
            </p:nvSpPr>
            <p:spPr>
              <a:xfrm>
                <a:off x="99408" y="99409"/>
                <a:ext cx="7505136" cy="1185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lvl1pPr>
                  <a:defRPr sz="4000" b="1"/>
                </a:lvl1pPr>
              </a:lstStyle>
              <a:p>
                <a:r>
                  <a:rPr dirty="0"/>
                  <a:t>Cover crops:</a:t>
                </a:r>
              </a:p>
            </p:txBody>
          </p:sp>
        </p:grpSp>
        <p:sp>
          <p:nvSpPr>
            <p:cNvPr id="833" name="Connecteur droit avec flèche 14"/>
            <p:cNvSpPr/>
            <p:nvPr/>
          </p:nvSpPr>
          <p:spPr>
            <a:xfrm flipH="1" flipV="1">
              <a:off x="0" y="693024"/>
              <a:ext cx="718257" cy="1"/>
            </a:xfrm>
            <a:prstGeom prst="line">
              <a:avLst/>
            </a:prstGeom>
            <a:noFill/>
            <a:ln w="127000" cap="flat">
              <a:solidFill>
                <a:srgbClr val="8D533E"/>
              </a:solidFill>
              <a:prstDash val="solid"/>
              <a:round/>
              <a:headEnd type="triangle" w="med" len="med"/>
            </a:ln>
            <a:effectLst/>
          </p:spPr>
          <p:txBody>
            <a:bodyPr wrap="square" lIns="45719" tIns="45719" rIns="45719" bIns="45719" numCol="1" anchor="t">
              <a:noAutofit/>
            </a:bodyPr>
            <a:lstStyle/>
            <a:p>
              <a:endParaRPr/>
            </a:p>
          </p:txBody>
        </p:sp>
      </p:grpSp>
      <p:sp>
        <p:nvSpPr>
          <p:cNvPr id="835" name="ZoneTexte 17"/>
          <p:cNvSpPr txBox="1"/>
          <p:nvPr/>
        </p:nvSpPr>
        <p:spPr>
          <a:xfrm>
            <a:off x="1509851" y="4550526"/>
            <a:ext cx="8107351" cy="2845001"/>
          </a:xfrm>
          <a:prstGeom prst="rect">
            <a:avLst/>
          </a:prstGeom>
          <a:solidFill>
            <a:srgbClr val="D5E4D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999" tIns="215999" rIns="215999" bIns="215999">
            <a:spAutoFit/>
          </a:bodyPr>
          <a:lstStyle/>
          <a:p>
            <a:pPr marL="357188" indent="-357188">
              <a:buSzPct val="100000"/>
              <a:buFont typeface="Helvetica"/>
              <a:buChar char="-"/>
              <a:defRPr sz="3200"/>
            </a:pPr>
            <a:r>
              <a:t>Improve water quality (nitrate trapping);</a:t>
            </a:r>
          </a:p>
          <a:p>
            <a:pPr marL="357188" indent="-357188">
              <a:buSzPct val="100000"/>
              <a:buFont typeface="Helvetica"/>
              <a:buChar char="-"/>
              <a:defRPr sz="3200"/>
            </a:pPr>
            <a:r>
              <a:t>Limit erosion;</a:t>
            </a:r>
          </a:p>
          <a:p>
            <a:pPr marL="357188" indent="-357188">
              <a:buSzPct val="100000"/>
              <a:buFont typeface="Helvetica"/>
              <a:buChar char="-"/>
              <a:defRPr sz="3200"/>
            </a:pPr>
            <a:r>
              <a:t>Contribute to climate change mitigation through biophysical effects (e.g., albedo effects).</a:t>
            </a:r>
          </a:p>
        </p:txBody>
      </p:sp>
      <p:sp>
        <p:nvSpPr>
          <p:cNvPr id="836" name="ZoneTexte 18"/>
          <p:cNvSpPr txBox="1"/>
          <p:nvPr/>
        </p:nvSpPr>
        <p:spPr>
          <a:xfrm>
            <a:off x="10587901" y="4550526"/>
            <a:ext cx="7966234" cy="2845001"/>
          </a:xfrm>
          <a:prstGeom prst="rect">
            <a:avLst/>
          </a:prstGeom>
          <a:solidFill>
            <a:srgbClr val="D5E4D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15999" tIns="215999" rIns="215999" bIns="215999">
            <a:spAutoFit/>
          </a:bodyPr>
          <a:lstStyle/>
          <a:p>
            <a:pPr marL="357188" indent="-357188">
              <a:buSzPct val="100000"/>
              <a:buFont typeface="Helvetica"/>
              <a:buChar char="-"/>
              <a:defRPr sz="3200"/>
            </a:pPr>
            <a:r>
              <a:t>Biodiversity;</a:t>
            </a:r>
          </a:p>
          <a:p>
            <a:pPr marL="357188" indent="-357188">
              <a:buSzPct val="100000"/>
              <a:buFont typeface="Helvetica"/>
              <a:buChar char="-"/>
              <a:defRPr sz="3200"/>
            </a:pPr>
            <a:r>
              <a:t>Landscape aesthetics;</a:t>
            </a:r>
          </a:p>
          <a:p>
            <a:pPr marL="357188" indent="-357188">
              <a:buSzPct val="100000"/>
              <a:buFont typeface="Helvetica"/>
              <a:buChar char="-"/>
              <a:defRPr sz="3200"/>
            </a:pPr>
            <a:r>
              <a:t>Reduction of erosion risk related to surface runoff.</a:t>
            </a:r>
          </a:p>
        </p:txBody>
      </p:sp>
      <p:pic>
        <p:nvPicPr>
          <p:cNvPr id="837" name="Image 23" descr="Image 23"/>
          <p:cNvPicPr>
            <a:picLocks noChangeAspect="1"/>
          </p:cNvPicPr>
          <p:nvPr/>
        </p:nvPicPr>
        <p:blipFill>
          <a:blip r:embed="rId2"/>
          <a:stretch>
            <a:fillRect/>
          </a:stretch>
        </p:blipFill>
        <p:spPr>
          <a:xfrm>
            <a:off x="1509850" y="7262323"/>
            <a:ext cx="8107353" cy="5337378"/>
          </a:xfrm>
          <a:prstGeom prst="rect">
            <a:avLst/>
          </a:prstGeom>
          <a:ln w="12700">
            <a:miter lim="400000"/>
          </a:ln>
        </p:spPr>
      </p:pic>
      <p:sp>
        <p:nvSpPr>
          <p:cNvPr id="838" name="ZoneTexte 24"/>
          <p:cNvSpPr txBox="1"/>
          <p:nvPr/>
        </p:nvSpPr>
        <p:spPr>
          <a:xfrm>
            <a:off x="5159916" y="12599699"/>
            <a:ext cx="4457287" cy="34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FOUCHARD Marc</a:t>
            </a:r>
          </a:p>
        </p:txBody>
      </p:sp>
      <p:pic>
        <p:nvPicPr>
          <p:cNvPr id="839" name="Image" descr="Image"/>
          <p:cNvPicPr>
            <a:picLocks noChangeAspect="1"/>
          </p:cNvPicPr>
          <p:nvPr/>
        </p:nvPicPr>
        <p:blipFill>
          <a:blip r:embed="rId3"/>
          <a:stretch>
            <a:fillRect/>
          </a:stretch>
        </p:blipFill>
        <p:spPr>
          <a:xfrm>
            <a:off x="10587901" y="6753317"/>
            <a:ext cx="7966234" cy="5337377"/>
          </a:xfrm>
          <a:prstGeom prst="rect">
            <a:avLst/>
          </a:prstGeom>
          <a:ln w="12700">
            <a:miter lim="400000"/>
          </a:ln>
        </p:spPr>
      </p:pic>
      <p:sp>
        <p:nvSpPr>
          <p:cNvPr id="840" name="ZoneTexte 25"/>
          <p:cNvSpPr txBox="1"/>
          <p:nvPr/>
        </p:nvSpPr>
        <p:spPr>
          <a:xfrm>
            <a:off x="14096846" y="12090693"/>
            <a:ext cx="4457288" cy="34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NICOLAS Bertrand</a:t>
            </a:r>
          </a:p>
        </p:txBody>
      </p:sp>
      <p:sp>
        <p:nvSpPr>
          <p:cNvPr id="841" name="ZoneTexte 27"/>
          <p:cNvSpPr txBox="1"/>
          <p:nvPr/>
        </p:nvSpPr>
        <p:spPr>
          <a:xfrm>
            <a:off x="19133920" y="12090693"/>
            <a:ext cx="4457288" cy="34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NICOLAS Bertrand</a:t>
            </a:r>
          </a:p>
        </p:txBody>
      </p:sp>
      <p:pic>
        <p:nvPicPr>
          <p:cNvPr id="842" name="Image 28" descr="Image 28"/>
          <p:cNvPicPr>
            <a:picLocks noChangeAspect="1"/>
          </p:cNvPicPr>
          <p:nvPr/>
        </p:nvPicPr>
        <p:blipFill>
          <a:blip r:embed="rId4"/>
          <a:stretch>
            <a:fillRect/>
          </a:stretch>
        </p:blipFill>
        <p:spPr>
          <a:xfrm>
            <a:off x="18554134" y="6753315"/>
            <a:ext cx="5037075" cy="5337376"/>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ZoneTexte 3"/>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845" name="Titre 1"/>
          <p:cNvSpPr txBox="1">
            <a:spLocks noGrp="1"/>
          </p:cNvSpPr>
          <p:nvPr>
            <p:ph type="title"/>
          </p:nvPr>
        </p:nvSpPr>
        <p:spPr>
          <a:xfrm>
            <a:off x="6146832" y="6054547"/>
            <a:ext cx="5979822" cy="1207923"/>
          </a:xfrm>
          <a:prstGeom prst="rect">
            <a:avLst/>
          </a:prstGeom>
        </p:spPr>
        <p:txBody>
          <a:bodyPr/>
          <a:lstStyle>
            <a:lvl1pPr marL="744480" indent="-744480" defTabSz="1719072">
              <a:buAutoNum type="arabicPeriod" startAt="5"/>
              <a:defRPr sz="5170"/>
            </a:lvl1pPr>
          </a:lstStyle>
          <a:p>
            <a:r>
              <a:t>Conclusions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848" name="Rectangle 2"/>
          <p:cNvSpPr/>
          <p:nvPr/>
        </p:nvSpPr>
        <p:spPr>
          <a:xfrm>
            <a:off x="0" y="0"/>
            <a:ext cx="24384000" cy="13716000"/>
          </a:xfrm>
          <a:prstGeom prst="rect">
            <a:avLst/>
          </a:prstGeom>
          <a:solidFill>
            <a:srgbClr val="2B7758">
              <a:alpha val="7000"/>
            </a:srgbClr>
          </a:solidFill>
          <a:ln w="12700">
            <a:miter lim="400000"/>
          </a:ln>
        </p:spPr>
        <p:txBody>
          <a:bodyPr lIns="45719" rIns="45719" anchor="ctr"/>
          <a:lstStyle/>
          <a:p>
            <a:pPr algn="ctr">
              <a:defRPr>
                <a:solidFill>
                  <a:srgbClr val="FFFFFF"/>
                </a:solidFill>
              </a:defRPr>
            </a:pPr>
            <a:endParaRPr/>
          </a:p>
        </p:txBody>
      </p:sp>
      <p:sp>
        <p:nvSpPr>
          <p:cNvPr id="849" name="Titre 1"/>
          <p:cNvSpPr txBox="1">
            <a:spLocks noGrp="1"/>
          </p:cNvSpPr>
          <p:nvPr>
            <p:ph type="title"/>
          </p:nvPr>
        </p:nvSpPr>
        <p:spPr>
          <a:prstGeom prst="rect">
            <a:avLst/>
          </a:prstGeom>
        </p:spPr>
        <p:txBody>
          <a:bodyPr/>
          <a:lstStyle>
            <a:lvl1pPr defTabSz="1700783">
              <a:defRPr sz="5115"/>
            </a:lvl1pPr>
          </a:lstStyle>
          <a:p>
            <a:r>
              <a:t>Key Points to Remember</a:t>
            </a:r>
          </a:p>
        </p:txBody>
      </p:sp>
      <p:grpSp>
        <p:nvGrpSpPr>
          <p:cNvPr id="852" name="ZoneTexte 3"/>
          <p:cNvGrpSpPr/>
          <p:nvPr/>
        </p:nvGrpSpPr>
        <p:grpSpPr>
          <a:xfrm>
            <a:off x="720001" y="2231781"/>
            <a:ext cx="6264001" cy="4276619"/>
            <a:chOff x="0" y="0"/>
            <a:chExt cx="6263999" cy="4276617"/>
          </a:xfrm>
        </p:grpSpPr>
        <p:sp>
          <p:nvSpPr>
            <p:cNvPr id="850" name="Rectangle aux angles arrondis"/>
            <p:cNvSpPr/>
            <p:nvPr/>
          </p:nvSpPr>
          <p:spPr>
            <a:xfrm>
              <a:off x="0" y="334617"/>
              <a:ext cx="6264000" cy="3942001"/>
            </a:xfrm>
            <a:prstGeom prst="roundRect">
              <a:avLst>
                <a:gd name="adj" fmla="val 16667"/>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851" name="Cultivated lands represent one-third of agricultural areas and store more than 130 Gt of carbon."/>
            <p:cNvSpPr/>
            <p:nvPr/>
          </p:nvSpPr>
          <p:spPr>
            <a:xfrm>
              <a:off x="224182" y="0"/>
              <a:ext cx="5815636"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4000"/>
              </a:pPr>
              <a:br/>
              <a:r>
                <a:t>Cultivated lands represent </a:t>
              </a:r>
              <a:r>
                <a:rPr b="1">
                  <a:solidFill>
                    <a:srgbClr val="8D533E"/>
                  </a:solidFill>
                </a:rPr>
                <a:t>one-third</a:t>
              </a:r>
              <a:r>
                <a:t> of agricultural areas and store more than 130 Gt of carbon.</a:t>
              </a:r>
            </a:p>
          </p:txBody>
        </p:sp>
      </p:grpSp>
      <p:graphicFrame>
        <p:nvGraphicFramePr>
          <p:cNvPr id="853" name="Graphique 6"/>
          <p:cNvGraphicFramePr/>
          <p:nvPr/>
        </p:nvGraphicFramePr>
        <p:xfrm>
          <a:off x="6494873" y="1718129"/>
          <a:ext cx="1696385" cy="1696385"/>
        </p:xfrm>
        <a:graphic>
          <a:graphicData uri="http://schemas.openxmlformats.org/drawingml/2006/chart">
            <c:chart xmlns:c="http://schemas.openxmlformats.org/drawingml/2006/chart" xmlns:r="http://schemas.openxmlformats.org/officeDocument/2006/relationships" r:id="rId2"/>
          </a:graphicData>
        </a:graphic>
      </p:graphicFrame>
      <p:grpSp>
        <p:nvGrpSpPr>
          <p:cNvPr id="856" name="ZoneTexte 7"/>
          <p:cNvGrpSpPr/>
          <p:nvPr/>
        </p:nvGrpSpPr>
        <p:grpSpPr>
          <a:xfrm>
            <a:off x="8992610" y="1793428"/>
            <a:ext cx="6222513" cy="5345971"/>
            <a:chOff x="0" y="0"/>
            <a:chExt cx="6222512" cy="5345969"/>
          </a:xfrm>
        </p:grpSpPr>
        <p:sp>
          <p:nvSpPr>
            <p:cNvPr id="854" name="Rectangle aux angles arrondis"/>
            <p:cNvSpPr/>
            <p:nvPr/>
          </p:nvSpPr>
          <p:spPr>
            <a:xfrm>
              <a:off x="0" y="0"/>
              <a:ext cx="6222513" cy="5345970"/>
            </a:xfrm>
            <a:prstGeom prst="roundRect">
              <a:avLst>
                <a:gd name="adj" fmla="val 16667"/>
              </a:avLst>
            </a:prstGeom>
            <a:solidFill>
              <a:srgbClr val="FFFFFF"/>
            </a:solidFill>
            <a:ln w="117475"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855" name="In the cultivated land ecosystem, over 95% of the carbon is stored in the soil, with only 5% stored in biomass."/>
            <p:cNvSpPr txBox="1"/>
            <p:nvPr/>
          </p:nvSpPr>
          <p:spPr>
            <a:xfrm>
              <a:off x="319706" y="319706"/>
              <a:ext cx="5583100" cy="4233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4000"/>
              </a:pPr>
              <a:r>
                <a:t>In the cultivated land ecosystem, </a:t>
              </a:r>
              <a:r>
                <a:rPr b="1">
                  <a:solidFill>
                    <a:srgbClr val="8D533E"/>
                  </a:solidFill>
                </a:rPr>
                <a:t>over 95% of the carbon is stored in the soil</a:t>
              </a:r>
              <a:r>
                <a:t>, with only 5% stored in biomass.</a:t>
              </a:r>
            </a:p>
          </p:txBody>
        </p:sp>
      </p:grpSp>
      <p:grpSp>
        <p:nvGrpSpPr>
          <p:cNvPr id="859" name="ZoneTexte 8"/>
          <p:cNvGrpSpPr/>
          <p:nvPr/>
        </p:nvGrpSpPr>
        <p:grpSpPr>
          <a:xfrm>
            <a:off x="943518" y="7444669"/>
            <a:ext cx="5081275" cy="4068001"/>
            <a:chOff x="0" y="0"/>
            <a:chExt cx="5081273" cy="4068000"/>
          </a:xfrm>
        </p:grpSpPr>
        <p:sp>
          <p:nvSpPr>
            <p:cNvPr id="857" name="Rectangle aux angles arrondis"/>
            <p:cNvSpPr/>
            <p:nvPr/>
          </p:nvSpPr>
          <p:spPr>
            <a:xfrm>
              <a:off x="0" y="0"/>
              <a:ext cx="5081274" cy="4068001"/>
            </a:xfrm>
            <a:prstGeom prst="roundRect">
              <a:avLst>
                <a:gd name="adj" fmla="val 16667"/>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858" name="Carbon content in cultivated soils"/>
            <p:cNvSpPr txBox="1"/>
            <p:nvPr/>
          </p:nvSpPr>
          <p:spPr>
            <a:xfrm>
              <a:off x="266332" y="266332"/>
              <a:ext cx="4584608" cy="2332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000" tIns="252000" rIns="252000" bIns="252000" numCol="1" anchor="t">
              <a:spAutoFit/>
            </a:bodyPr>
            <a:lstStyle/>
            <a:p>
              <a:pPr>
                <a:defRPr sz="4000" b="1">
                  <a:solidFill>
                    <a:srgbClr val="8D533E"/>
                  </a:solidFill>
                </a:defRPr>
              </a:pPr>
              <a:r>
                <a:rPr b="0">
                  <a:solidFill>
                    <a:srgbClr val="000000"/>
                  </a:solidFill>
                </a:rPr>
                <a:t>Carbon content in cultivated soils </a:t>
              </a:r>
            </a:p>
            <a:p>
              <a:pPr>
                <a:defRPr sz="4000" b="1">
                  <a:solidFill>
                    <a:srgbClr val="8D533E"/>
                  </a:solidFill>
                </a:defRPr>
              </a:pPr>
              <a:r>
                <a:rPr b="0">
                  <a:solidFill>
                    <a:srgbClr val="000000"/>
                  </a:solidFill>
                </a:rPr>
                <a:t> </a:t>
              </a:r>
            </a:p>
          </p:txBody>
        </p:sp>
      </p:grpSp>
      <p:sp>
        <p:nvSpPr>
          <p:cNvPr id="860" name="Flèche : bas 9"/>
          <p:cNvSpPr/>
          <p:nvPr/>
        </p:nvSpPr>
        <p:spPr>
          <a:xfrm rot="19478167">
            <a:off x="551037" y="9491825"/>
            <a:ext cx="1132115" cy="1200812"/>
          </a:xfrm>
          <a:custGeom>
            <a:avLst/>
            <a:gdLst/>
            <a:ahLst/>
            <a:cxnLst>
              <a:cxn ang="0">
                <a:pos x="wd2" y="hd2"/>
              </a:cxn>
              <a:cxn ang="5400000">
                <a:pos x="wd2" y="hd2"/>
              </a:cxn>
              <a:cxn ang="10800000">
                <a:pos x="wd2" y="hd2"/>
              </a:cxn>
              <a:cxn ang="16200000">
                <a:pos x="wd2" y="hd2"/>
              </a:cxn>
            </a:cxnLst>
            <a:rect l="0" t="0" r="r" b="b"/>
            <a:pathLst>
              <a:path w="21600" h="21600" extrusionOk="0">
                <a:moveTo>
                  <a:pt x="0" y="11418"/>
                </a:moveTo>
                <a:lnTo>
                  <a:pt x="5400" y="11418"/>
                </a:lnTo>
                <a:lnTo>
                  <a:pt x="5400" y="0"/>
                </a:lnTo>
                <a:lnTo>
                  <a:pt x="16200" y="0"/>
                </a:lnTo>
                <a:lnTo>
                  <a:pt x="16200" y="11418"/>
                </a:lnTo>
                <a:lnTo>
                  <a:pt x="21600" y="11418"/>
                </a:lnTo>
                <a:lnTo>
                  <a:pt x="10800" y="21600"/>
                </a:lnTo>
                <a:close/>
              </a:path>
            </a:pathLst>
          </a:custGeom>
          <a:solidFill>
            <a:srgbClr val="2B7758"/>
          </a:solidFill>
          <a:ln w="12700">
            <a:miter lim="400000"/>
          </a:ln>
        </p:spPr>
        <p:txBody>
          <a:bodyPr lIns="45719" rIns="45719" anchor="ctr"/>
          <a:lstStyle/>
          <a:p>
            <a:pPr algn="ctr">
              <a:defRPr>
                <a:solidFill>
                  <a:srgbClr val="FFFFFF"/>
                </a:solidFill>
              </a:defRPr>
            </a:pPr>
            <a:endParaRPr/>
          </a:p>
        </p:txBody>
      </p:sp>
      <p:grpSp>
        <p:nvGrpSpPr>
          <p:cNvPr id="863" name="ZoneTexte 10"/>
          <p:cNvGrpSpPr/>
          <p:nvPr/>
        </p:nvGrpSpPr>
        <p:grpSpPr>
          <a:xfrm>
            <a:off x="6755772" y="8112073"/>
            <a:ext cx="7884357" cy="5040001"/>
            <a:chOff x="0" y="0"/>
            <a:chExt cx="7884355" cy="5040000"/>
          </a:xfrm>
        </p:grpSpPr>
        <p:sp>
          <p:nvSpPr>
            <p:cNvPr id="861" name="Rectangle aux angles arrondis"/>
            <p:cNvSpPr/>
            <p:nvPr/>
          </p:nvSpPr>
          <p:spPr>
            <a:xfrm>
              <a:off x="0" y="0"/>
              <a:ext cx="7884356" cy="5040001"/>
            </a:xfrm>
            <a:prstGeom prst="roundRect">
              <a:avLst>
                <a:gd name="adj" fmla="val 8182"/>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862" name="Carbon inputs come from litter and organic amendments; carbon outputs are primarily due to microbial respiration, and to a lesser extent, erosion and leaching."/>
            <p:cNvSpPr txBox="1"/>
            <p:nvPr/>
          </p:nvSpPr>
          <p:spPr>
            <a:xfrm>
              <a:off x="188529" y="188529"/>
              <a:ext cx="7543298" cy="4161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2000" tIns="252000" rIns="252000" bIns="252000" numCol="1" anchor="t">
              <a:spAutoFit/>
            </a:bodyPr>
            <a:lstStyle/>
            <a:p>
              <a:pPr>
                <a:defRPr sz="4000" b="1">
                  <a:solidFill>
                    <a:srgbClr val="8D533E"/>
                  </a:solidFill>
                </a:defRPr>
              </a:pPr>
              <a:r>
                <a:rPr dirty="0"/>
                <a:t>Carbon inputs </a:t>
              </a:r>
              <a:r>
                <a:rPr b="0" dirty="0">
                  <a:solidFill>
                    <a:srgbClr val="000000"/>
                  </a:solidFill>
                </a:rPr>
                <a:t>come from </a:t>
              </a:r>
              <a:r>
                <a:rPr dirty="0"/>
                <a:t>litter </a:t>
              </a:r>
              <a:r>
                <a:rPr b="0" dirty="0">
                  <a:solidFill>
                    <a:srgbClr val="000000"/>
                  </a:solidFill>
                </a:rPr>
                <a:t>and organic amendments; </a:t>
              </a:r>
              <a:r>
                <a:rPr dirty="0"/>
                <a:t>carbon outputs </a:t>
              </a:r>
              <a:r>
                <a:rPr b="0" dirty="0">
                  <a:solidFill>
                    <a:srgbClr val="000000"/>
                  </a:solidFill>
                </a:rPr>
                <a:t>are primarily due to </a:t>
              </a:r>
              <a:r>
                <a:rPr dirty="0"/>
                <a:t>microbial respiration</a:t>
              </a:r>
              <a:r>
                <a:rPr b="0" dirty="0">
                  <a:solidFill>
                    <a:srgbClr val="000000"/>
                  </a:solidFill>
                </a:rPr>
                <a:t>, and to a lesser extent erosion and leaching.</a:t>
              </a:r>
            </a:p>
          </p:txBody>
        </p:sp>
      </p:grpSp>
      <p:grpSp>
        <p:nvGrpSpPr>
          <p:cNvPr id="866" name="ZoneTexte 11"/>
          <p:cNvGrpSpPr/>
          <p:nvPr/>
        </p:nvGrpSpPr>
        <p:grpSpPr>
          <a:xfrm>
            <a:off x="16095496" y="2169263"/>
            <a:ext cx="7284528" cy="4388401"/>
            <a:chOff x="0" y="0"/>
            <a:chExt cx="7284526" cy="4388399"/>
          </a:xfrm>
        </p:grpSpPr>
        <p:sp>
          <p:nvSpPr>
            <p:cNvPr id="864" name="Rectangle aux angles arrondis"/>
            <p:cNvSpPr/>
            <p:nvPr/>
          </p:nvSpPr>
          <p:spPr>
            <a:xfrm>
              <a:off x="0" y="0"/>
              <a:ext cx="7284527" cy="4388400"/>
            </a:xfrm>
            <a:prstGeom prst="roundRect">
              <a:avLst>
                <a:gd name="adj" fmla="val 8182"/>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865" name="The residence time of carbon in cultivated lands can be measured using various approaches, including C3/C4 chronosequences."/>
            <p:cNvSpPr txBox="1"/>
            <p:nvPr/>
          </p:nvSpPr>
          <p:spPr>
            <a:xfrm>
              <a:off x="136914" y="136914"/>
              <a:ext cx="7010698" cy="4233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4000"/>
              </a:pPr>
              <a:r>
                <a:t>The</a:t>
              </a:r>
              <a:r>
                <a:rPr b="1">
                  <a:solidFill>
                    <a:srgbClr val="8D533E"/>
                  </a:solidFill>
                </a:rPr>
                <a:t> residence time </a:t>
              </a:r>
              <a:r>
                <a:t>of carbon in cultivated lands can be measured using various approaches, including</a:t>
              </a:r>
              <a:r>
                <a:rPr b="1">
                  <a:solidFill>
                    <a:srgbClr val="8D533E"/>
                  </a:solidFill>
                </a:rPr>
                <a:t> C3/C4 chronosequences</a:t>
              </a:r>
              <a:r>
                <a:t>.</a:t>
              </a:r>
            </a:p>
          </p:txBody>
        </p:sp>
      </p:grpSp>
      <p:grpSp>
        <p:nvGrpSpPr>
          <p:cNvPr id="869" name="ZoneTexte 12"/>
          <p:cNvGrpSpPr/>
          <p:nvPr/>
        </p:nvGrpSpPr>
        <p:grpSpPr>
          <a:xfrm>
            <a:off x="15367954" y="7974410"/>
            <a:ext cx="8244002" cy="4866107"/>
            <a:chOff x="0" y="0"/>
            <a:chExt cx="8244000" cy="4866105"/>
          </a:xfrm>
        </p:grpSpPr>
        <p:sp>
          <p:nvSpPr>
            <p:cNvPr id="867" name="Rectangle aux angles arrondis"/>
            <p:cNvSpPr/>
            <p:nvPr/>
          </p:nvSpPr>
          <p:spPr>
            <a:xfrm>
              <a:off x="0" y="0"/>
              <a:ext cx="8244000" cy="4866105"/>
            </a:xfrm>
            <a:prstGeom prst="roundRect">
              <a:avLst>
                <a:gd name="adj" fmla="val 8182"/>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868" name="Soil Organic Carbon (SOC) can be divided into kinetic pools with chronosequences contrasting residence times (RT) :…"/>
            <p:cNvSpPr/>
            <p:nvPr/>
          </p:nvSpPr>
          <p:spPr>
            <a:xfrm>
              <a:off x="148363" y="148362"/>
              <a:ext cx="7947274" cy="436727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4000"/>
              </a:pPr>
              <a:r>
                <a:rPr dirty="0"/>
                <a:t>Soil Organic Carbon (SOC) can be divided into kinetic pools with </a:t>
              </a:r>
              <a:r>
                <a:rPr b="1" dirty="0">
                  <a:solidFill>
                    <a:srgbClr val="8D533E"/>
                  </a:solidFill>
                </a:rPr>
                <a:t>contrasting residence times (RT):</a:t>
              </a:r>
              <a:endParaRPr sz="3600" dirty="0"/>
            </a:p>
            <a:p>
              <a:pPr>
                <a:spcBef>
                  <a:spcPts val="1200"/>
                </a:spcBef>
                <a:defRPr sz="3200" b="1" spc="-50">
                  <a:solidFill>
                    <a:srgbClr val="2B7758"/>
                  </a:solidFill>
                </a:defRPr>
              </a:pPr>
              <a:r>
                <a:rPr dirty="0"/>
                <a:t>1–5% with RT of</a:t>
              </a:r>
              <a:r>
                <a:rPr lang="en-AU" dirty="0"/>
                <a:t> </a:t>
              </a:r>
              <a:r>
                <a:rPr dirty="0"/>
                <a:t>years;</a:t>
              </a:r>
            </a:p>
            <a:p>
              <a:pPr>
                <a:spcBef>
                  <a:spcPts val="1200"/>
                </a:spcBef>
                <a:defRPr sz="3200" b="1" spc="-50">
                  <a:solidFill>
                    <a:srgbClr val="2B7758"/>
                  </a:solidFill>
                </a:defRPr>
              </a:pPr>
              <a:r>
                <a:rPr dirty="0"/>
                <a:t>25–70% with RT of several decades;</a:t>
              </a:r>
            </a:p>
            <a:p>
              <a:pPr>
                <a:spcBef>
                  <a:spcPts val="1200"/>
                </a:spcBef>
                <a:defRPr sz="3200" b="1" spc="-50">
                  <a:solidFill>
                    <a:srgbClr val="2B7758"/>
                  </a:solidFill>
                </a:defRPr>
              </a:pPr>
              <a:r>
                <a:rPr dirty="0"/>
                <a:t>30–75% with RT of a few centuries.</a:t>
              </a:r>
            </a:p>
          </p:txBody>
        </p:sp>
      </p:grpSp>
      <p:grpSp>
        <p:nvGrpSpPr>
          <p:cNvPr id="879" name="Groupe 29"/>
          <p:cNvGrpSpPr/>
          <p:nvPr/>
        </p:nvGrpSpPr>
        <p:grpSpPr>
          <a:xfrm>
            <a:off x="6572662" y="6672557"/>
            <a:ext cx="1973923" cy="1952817"/>
            <a:chOff x="0" y="0"/>
            <a:chExt cx="1973922" cy="1952815"/>
          </a:xfrm>
        </p:grpSpPr>
        <p:sp>
          <p:nvSpPr>
            <p:cNvPr id="870" name="Connecteur droit 5"/>
            <p:cNvSpPr/>
            <p:nvPr/>
          </p:nvSpPr>
          <p:spPr>
            <a:xfrm>
              <a:off x="19241" y="984597"/>
              <a:ext cx="1954682" cy="1"/>
            </a:xfrm>
            <a:prstGeom prst="line">
              <a:avLst/>
            </a:prstGeom>
            <a:solidFill>
              <a:srgbClr val="2B7758"/>
            </a:solidFill>
            <a:ln w="76200" cap="rnd">
              <a:solidFill>
                <a:srgbClr val="2B7758"/>
              </a:solidFill>
              <a:prstDash val="solid"/>
              <a:round/>
            </a:ln>
            <a:effectLst/>
          </p:spPr>
          <p:txBody>
            <a:bodyPr wrap="square" lIns="45719" tIns="45719" rIns="45719" bIns="45719" numCol="1" anchor="t">
              <a:noAutofit/>
            </a:bodyPr>
            <a:lstStyle/>
            <a:p>
              <a:endParaRPr/>
            </a:p>
          </p:txBody>
        </p:sp>
        <p:grpSp>
          <p:nvGrpSpPr>
            <p:cNvPr id="874" name="Flèche : courbe vers la droite 20"/>
            <p:cNvGrpSpPr/>
            <p:nvPr/>
          </p:nvGrpSpPr>
          <p:grpSpPr>
            <a:xfrm>
              <a:off x="-1" y="-1"/>
              <a:ext cx="1204902" cy="1752281"/>
              <a:chOff x="0" y="0"/>
              <a:chExt cx="1204900" cy="1752279"/>
            </a:xfrm>
          </p:grpSpPr>
          <p:sp>
            <p:nvSpPr>
              <p:cNvPr id="871" name="Figure"/>
              <p:cNvSpPr/>
              <p:nvPr/>
            </p:nvSpPr>
            <p:spPr>
              <a:xfrm rot="1212402">
                <a:off x="257362" y="69552"/>
                <a:ext cx="690176" cy="1613175"/>
              </a:xfrm>
              <a:custGeom>
                <a:avLst/>
                <a:gdLst/>
                <a:ahLst/>
                <a:cxnLst>
                  <a:cxn ang="0">
                    <a:pos x="wd2" y="hd2"/>
                  </a:cxn>
                  <a:cxn ang="5400000">
                    <a:pos x="wd2" y="hd2"/>
                  </a:cxn>
                  <a:cxn ang="10800000">
                    <a:pos x="wd2" y="hd2"/>
                  </a:cxn>
                  <a:cxn ang="16200000">
                    <a:pos x="wd2" y="hd2"/>
                  </a:cxn>
                </a:cxnLst>
                <a:rect l="0" t="0" r="r" b="b"/>
                <a:pathLst>
                  <a:path w="20354" h="21600" extrusionOk="0">
                    <a:moveTo>
                      <a:pt x="2" y="9214"/>
                    </a:moveTo>
                    <a:cubicBezTo>
                      <a:pt x="2" y="13415"/>
                      <a:pt x="6281" y="17085"/>
                      <a:pt x="15266" y="18135"/>
                    </a:cubicBezTo>
                    <a:lnTo>
                      <a:pt x="15266" y="16980"/>
                    </a:lnTo>
                    <a:lnTo>
                      <a:pt x="20354" y="19583"/>
                    </a:lnTo>
                    <a:lnTo>
                      <a:pt x="15266" y="21600"/>
                    </a:lnTo>
                    <a:lnTo>
                      <a:pt x="15266" y="20445"/>
                    </a:lnTo>
                    <a:cubicBezTo>
                      <a:pt x="6281" y="19395"/>
                      <a:pt x="2" y="15725"/>
                      <a:pt x="2" y="11524"/>
                    </a:cubicBezTo>
                    <a:close/>
                    <a:moveTo>
                      <a:pt x="20354" y="2310"/>
                    </a:moveTo>
                    <a:cubicBezTo>
                      <a:pt x="10101" y="2310"/>
                      <a:pt x="1448" y="5763"/>
                      <a:pt x="163" y="10369"/>
                    </a:cubicBezTo>
                    <a:lnTo>
                      <a:pt x="163" y="10369"/>
                    </a:lnTo>
                    <a:cubicBezTo>
                      <a:pt x="-1246" y="5320"/>
                      <a:pt x="6652" y="711"/>
                      <a:pt x="17803" y="73"/>
                    </a:cubicBezTo>
                    <a:cubicBezTo>
                      <a:pt x="18649" y="24"/>
                      <a:pt x="19501" y="0"/>
                      <a:pt x="20354" y="0"/>
                    </a:cubicBezTo>
                    <a:close/>
                  </a:path>
                </a:pathLst>
              </a:custGeom>
              <a:solidFill>
                <a:srgbClr val="2B7758"/>
              </a:solidFill>
              <a:ln w="12700" cap="flat">
                <a:noFill/>
                <a:miter lim="400000"/>
              </a:ln>
              <a:effectLst/>
            </p:spPr>
            <p:txBody>
              <a:bodyPr wrap="square" lIns="45719" tIns="45719" rIns="45719" bIns="45719" numCol="1" anchor="ctr">
                <a:noAutofit/>
              </a:bodyPr>
              <a:lstStyle/>
              <a:p>
                <a:pPr algn="ctr"/>
                <a:endParaRPr/>
              </a:p>
            </p:txBody>
          </p:sp>
          <p:sp>
            <p:nvSpPr>
              <p:cNvPr id="872" name="Figure"/>
              <p:cNvSpPr/>
              <p:nvPr/>
            </p:nvSpPr>
            <p:spPr>
              <a:xfrm rot="1212402">
                <a:off x="402224" y="95365"/>
                <a:ext cx="690177" cy="774383"/>
              </a:xfrm>
              <a:custGeom>
                <a:avLst/>
                <a:gdLst/>
                <a:ahLst/>
                <a:cxnLst>
                  <a:cxn ang="0">
                    <a:pos x="wd2" y="hd2"/>
                  </a:cxn>
                  <a:cxn ang="5400000">
                    <a:pos x="wd2" y="hd2"/>
                  </a:cxn>
                  <a:cxn ang="10800000">
                    <a:pos x="wd2" y="hd2"/>
                  </a:cxn>
                  <a:cxn ang="16200000">
                    <a:pos x="wd2" y="hd2"/>
                  </a:cxn>
                </a:cxnLst>
                <a:rect l="0" t="0" r="r" b="b"/>
                <a:pathLst>
                  <a:path w="20354" h="21600" extrusionOk="0">
                    <a:moveTo>
                      <a:pt x="20354" y="4812"/>
                    </a:moveTo>
                    <a:cubicBezTo>
                      <a:pt x="10101" y="4812"/>
                      <a:pt x="1448" y="12006"/>
                      <a:pt x="163" y="21600"/>
                    </a:cubicBezTo>
                    <a:lnTo>
                      <a:pt x="163" y="21600"/>
                    </a:lnTo>
                    <a:cubicBezTo>
                      <a:pt x="-1246" y="11083"/>
                      <a:pt x="6652" y="1480"/>
                      <a:pt x="17803" y="151"/>
                    </a:cubicBezTo>
                    <a:cubicBezTo>
                      <a:pt x="18649" y="51"/>
                      <a:pt x="19501" y="0"/>
                      <a:pt x="20354" y="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endParaRPr/>
              </a:p>
            </p:txBody>
          </p:sp>
          <p:sp>
            <p:nvSpPr>
              <p:cNvPr id="873" name="Ligne"/>
              <p:cNvSpPr/>
              <p:nvPr/>
            </p:nvSpPr>
            <p:spPr>
              <a:xfrm rot="1212402">
                <a:off x="257433" y="69564"/>
                <a:ext cx="690103" cy="1613176"/>
              </a:xfrm>
              <a:custGeom>
                <a:avLst/>
                <a:gdLst/>
                <a:ahLst/>
                <a:cxnLst>
                  <a:cxn ang="0">
                    <a:pos x="wd2" y="hd2"/>
                  </a:cxn>
                  <a:cxn ang="5400000">
                    <a:pos x="wd2" y="hd2"/>
                  </a:cxn>
                  <a:cxn ang="10800000">
                    <a:pos x="wd2" y="hd2"/>
                  </a:cxn>
                  <a:cxn ang="16200000">
                    <a:pos x="wd2" y="hd2"/>
                  </a:cxn>
                </a:cxnLst>
                <a:rect l="0" t="0" r="r" b="b"/>
                <a:pathLst>
                  <a:path w="21600" h="21600" extrusionOk="0">
                    <a:moveTo>
                      <a:pt x="0" y="9214"/>
                    </a:moveTo>
                    <a:cubicBezTo>
                      <a:pt x="0" y="13415"/>
                      <a:pt x="6663" y="17085"/>
                      <a:pt x="16200" y="18135"/>
                    </a:cubicBezTo>
                    <a:lnTo>
                      <a:pt x="16200" y="16980"/>
                    </a:lnTo>
                    <a:lnTo>
                      <a:pt x="21600" y="19583"/>
                    </a:lnTo>
                    <a:lnTo>
                      <a:pt x="16200" y="21600"/>
                    </a:lnTo>
                    <a:lnTo>
                      <a:pt x="16200" y="20445"/>
                    </a:lnTo>
                    <a:cubicBezTo>
                      <a:pt x="6663" y="19395"/>
                      <a:pt x="0" y="15725"/>
                      <a:pt x="0" y="11524"/>
                    </a:cubicBezTo>
                    <a:lnTo>
                      <a:pt x="0" y="9214"/>
                    </a:lnTo>
                    <a:cubicBezTo>
                      <a:pt x="0" y="4125"/>
                      <a:pt x="9671" y="0"/>
                      <a:pt x="21600" y="0"/>
                    </a:cubicBezTo>
                    <a:lnTo>
                      <a:pt x="21600" y="2310"/>
                    </a:lnTo>
                    <a:cubicBezTo>
                      <a:pt x="10718" y="2310"/>
                      <a:pt x="1535" y="5763"/>
                      <a:pt x="170" y="10369"/>
                    </a:cubicBezTo>
                  </a:path>
                </a:pathLst>
              </a:custGeom>
              <a:noFill/>
              <a:ln w="50800" cap="rnd">
                <a:solidFill>
                  <a:srgbClr val="2B7758"/>
                </a:solidFill>
                <a:prstDash val="solid"/>
                <a:round/>
              </a:ln>
              <a:effectLst/>
            </p:spPr>
            <p:txBody>
              <a:bodyPr wrap="square" lIns="45719" tIns="45719" rIns="45719" bIns="45719" numCol="1" anchor="ctr">
                <a:noAutofit/>
              </a:bodyPr>
              <a:lstStyle/>
              <a:p>
                <a:pPr algn="ctr"/>
                <a:endParaRPr/>
              </a:p>
            </p:txBody>
          </p:sp>
        </p:grpSp>
        <p:grpSp>
          <p:nvGrpSpPr>
            <p:cNvPr id="878" name="Flèche : courbe vers la droite 21"/>
            <p:cNvGrpSpPr/>
            <p:nvPr/>
          </p:nvGrpSpPr>
          <p:grpSpPr>
            <a:xfrm>
              <a:off x="779562" y="203837"/>
              <a:ext cx="1187045" cy="1748979"/>
              <a:chOff x="0" y="0"/>
              <a:chExt cx="1187043" cy="1748978"/>
            </a:xfrm>
          </p:grpSpPr>
          <p:sp>
            <p:nvSpPr>
              <p:cNvPr id="875" name="Figure"/>
              <p:cNvSpPr/>
              <p:nvPr/>
            </p:nvSpPr>
            <p:spPr>
              <a:xfrm rot="11982570">
                <a:off x="252008" y="67923"/>
                <a:ext cx="683028" cy="1613133"/>
              </a:xfrm>
              <a:custGeom>
                <a:avLst/>
                <a:gdLst/>
                <a:ahLst/>
                <a:cxnLst>
                  <a:cxn ang="0">
                    <a:pos x="wd2" y="hd2"/>
                  </a:cxn>
                  <a:cxn ang="5400000">
                    <a:pos x="wd2" y="hd2"/>
                  </a:cxn>
                  <a:cxn ang="10800000">
                    <a:pos x="wd2" y="hd2"/>
                  </a:cxn>
                  <a:cxn ang="16200000">
                    <a:pos x="wd2" y="hd2"/>
                  </a:cxn>
                </a:cxnLst>
                <a:rect l="0" t="0" r="r" b="b"/>
                <a:pathLst>
                  <a:path w="20366" h="21600" extrusionOk="0">
                    <a:moveTo>
                      <a:pt x="2" y="9232"/>
                    </a:moveTo>
                    <a:cubicBezTo>
                      <a:pt x="2" y="13442"/>
                      <a:pt x="6284" y="17118"/>
                      <a:pt x="15275" y="18171"/>
                    </a:cubicBezTo>
                    <a:lnTo>
                      <a:pt x="15275" y="17028"/>
                    </a:lnTo>
                    <a:lnTo>
                      <a:pt x="20366" y="19607"/>
                    </a:lnTo>
                    <a:lnTo>
                      <a:pt x="15275" y="21600"/>
                    </a:lnTo>
                    <a:lnTo>
                      <a:pt x="15275" y="20457"/>
                    </a:lnTo>
                    <a:cubicBezTo>
                      <a:pt x="6284" y="19404"/>
                      <a:pt x="2" y="15728"/>
                      <a:pt x="2" y="11518"/>
                    </a:cubicBezTo>
                    <a:close/>
                    <a:moveTo>
                      <a:pt x="20366" y="2286"/>
                    </a:moveTo>
                    <a:cubicBezTo>
                      <a:pt x="10094" y="2286"/>
                      <a:pt x="1430" y="5754"/>
                      <a:pt x="159" y="10375"/>
                    </a:cubicBezTo>
                    <a:lnTo>
                      <a:pt x="159" y="10375"/>
                    </a:lnTo>
                    <a:cubicBezTo>
                      <a:pt x="-1234" y="5316"/>
                      <a:pt x="6684" y="702"/>
                      <a:pt x="17844" y="71"/>
                    </a:cubicBezTo>
                    <a:cubicBezTo>
                      <a:pt x="18681" y="24"/>
                      <a:pt x="19523" y="0"/>
                      <a:pt x="20366" y="0"/>
                    </a:cubicBezTo>
                    <a:close/>
                  </a:path>
                </a:pathLst>
              </a:custGeom>
              <a:solidFill>
                <a:srgbClr val="2B7758"/>
              </a:solidFill>
              <a:ln w="12700" cap="flat">
                <a:noFill/>
                <a:miter lim="400000"/>
              </a:ln>
              <a:effectLst/>
            </p:spPr>
            <p:txBody>
              <a:bodyPr wrap="square" lIns="45719" tIns="45719" rIns="45719" bIns="45719" numCol="1" anchor="ctr">
                <a:noAutofit/>
              </a:bodyPr>
              <a:lstStyle/>
              <a:p>
                <a:pPr algn="ctr"/>
                <a:endParaRPr/>
              </a:p>
            </p:txBody>
          </p:sp>
          <p:sp>
            <p:nvSpPr>
              <p:cNvPr id="876" name="Figure"/>
              <p:cNvSpPr/>
              <p:nvPr/>
            </p:nvSpPr>
            <p:spPr>
              <a:xfrm rot="11982570">
                <a:off x="110648" y="881671"/>
                <a:ext cx="683029" cy="774829"/>
              </a:xfrm>
              <a:custGeom>
                <a:avLst/>
                <a:gdLst/>
                <a:ahLst/>
                <a:cxnLst>
                  <a:cxn ang="0">
                    <a:pos x="wd2" y="hd2"/>
                  </a:cxn>
                  <a:cxn ang="5400000">
                    <a:pos x="wd2" y="hd2"/>
                  </a:cxn>
                  <a:cxn ang="10800000">
                    <a:pos x="wd2" y="hd2"/>
                  </a:cxn>
                  <a:cxn ang="16200000">
                    <a:pos x="wd2" y="hd2"/>
                  </a:cxn>
                </a:cxnLst>
                <a:rect l="0" t="0" r="r" b="b"/>
                <a:pathLst>
                  <a:path w="20366" h="21600" extrusionOk="0">
                    <a:moveTo>
                      <a:pt x="20366" y="4760"/>
                    </a:moveTo>
                    <a:cubicBezTo>
                      <a:pt x="10094" y="4760"/>
                      <a:pt x="1430" y="11980"/>
                      <a:pt x="159" y="21600"/>
                    </a:cubicBezTo>
                    <a:lnTo>
                      <a:pt x="159" y="21600"/>
                    </a:lnTo>
                    <a:cubicBezTo>
                      <a:pt x="-1234" y="11067"/>
                      <a:pt x="6684" y="1462"/>
                      <a:pt x="17844" y="148"/>
                    </a:cubicBezTo>
                    <a:cubicBezTo>
                      <a:pt x="18681" y="49"/>
                      <a:pt x="19523" y="0"/>
                      <a:pt x="20366" y="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endParaRPr/>
              </a:p>
            </p:txBody>
          </p:sp>
          <p:sp>
            <p:nvSpPr>
              <p:cNvPr id="877" name="Ligne"/>
              <p:cNvSpPr/>
              <p:nvPr/>
            </p:nvSpPr>
            <p:spPr>
              <a:xfrm rot="11982570">
                <a:off x="252010" y="67910"/>
                <a:ext cx="682957" cy="1613134"/>
              </a:xfrm>
              <a:custGeom>
                <a:avLst/>
                <a:gdLst/>
                <a:ahLst/>
                <a:cxnLst>
                  <a:cxn ang="0">
                    <a:pos x="wd2" y="hd2"/>
                  </a:cxn>
                  <a:cxn ang="5400000">
                    <a:pos x="wd2" y="hd2"/>
                  </a:cxn>
                  <a:cxn ang="10800000">
                    <a:pos x="wd2" y="hd2"/>
                  </a:cxn>
                  <a:cxn ang="16200000">
                    <a:pos x="wd2" y="hd2"/>
                  </a:cxn>
                </a:cxnLst>
                <a:rect l="0" t="0" r="r" b="b"/>
                <a:pathLst>
                  <a:path w="21600" h="21600" extrusionOk="0">
                    <a:moveTo>
                      <a:pt x="0" y="9232"/>
                    </a:moveTo>
                    <a:cubicBezTo>
                      <a:pt x="0" y="13442"/>
                      <a:pt x="6663" y="17118"/>
                      <a:pt x="16200" y="18171"/>
                    </a:cubicBezTo>
                    <a:lnTo>
                      <a:pt x="16200" y="17028"/>
                    </a:lnTo>
                    <a:lnTo>
                      <a:pt x="21600" y="19607"/>
                    </a:lnTo>
                    <a:lnTo>
                      <a:pt x="16200" y="21600"/>
                    </a:lnTo>
                    <a:lnTo>
                      <a:pt x="16200" y="20457"/>
                    </a:lnTo>
                    <a:cubicBezTo>
                      <a:pt x="6663" y="19404"/>
                      <a:pt x="0" y="15728"/>
                      <a:pt x="0" y="11518"/>
                    </a:cubicBezTo>
                    <a:lnTo>
                      <a:pt x="0" y="9232"/>
                    </a:lnTo>
                    <a:cubicBezTo>
                      <a:pt x="0" y="4133"/>
                      <a:pt x="9671" y="0"/>
                      <a:pt x="21600" y="0"/>
                    </a:cubicBezTo>
                    <a:lnTo>
                      <a:pt x="21600" y="2286"/>
                    </a:lnTo>
                    <a:cubicBezTo>
                      <a:pt x="10705" y="2286"/>
                      <a:pt x="1515" y="5754"/>
                      <a:pt x="166" y="10375"/>
                    </a:cubicBezTo>
                  </a:path>
                </a:pathLst>
              </a:custGeom>
              <a:noFill/>
              <a:ln w="50800" cap="rnd">
                <a:solidFill>
                  <a:srgbClr val="2B7758"/>
                </a:solidFill>
                <a:prstDash val="solid"/>
                <a:round/>
              </a:ln>
              <a:effectLst/>
            </p:spPr>
            <p:txBody>
              <a:bodyPr wrap="square" lIns="45719" tIns="45719" rIns="45719" bIns="45719" numCol="1" anchor="ctr">
                <a:noAutofit/>
              </a:bodyPr>
              <a:lstStyle/>
              <a:p>
                <a:pPr algn="ctr"/>
                <a:endParaRPr/>
              </a:p>
            </p:txBody>
          </p:sp>
        </p:grpSp>
      </p:grpSp>
      <p:sp>
        <p:nvSpPr>
          <p:cNvPr id="880" name="ZoneTexte 13"/>
          <p:cNvSpPr txBox="1"/>
          <p:nvPr/>
        </p:nvSpPr>
        <p:spPr>
          <a:xfrm>
            <a:off x="21432014" y="1621073"/>
            <a:ext cx="2548694" cy="10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6000" b="1" baseline="30000">
                <a:ln w="304800" cap="flat">
                  <a:solidFill>
                    <a:srgbClr val="2B7758"/>
                  </a:solidFill>
                  <a:prstDash val="solid"/>
                  <a:round/>
                </a:ln>
                <a:solidFill>
                  <a:srgbClr val="FFFFFF"/>
                </a:solidFill>
                <a:latin typeface="Barlow"/>
                <a:ea typeface="Barlow"/>
                <a:cs typeface="Barlow"/>
                <a:sym typeface="Barlow"/>
              </a:defRPr>
            </a:pPr>
            <a:r>
              <a:t>13</a:t>
            </a:r>
            <a:r>
              <a:rPr baseline="0"/>
              <a:t>C/</a:t>
            </a:r>
            <a:r>
              <a:t>12</a:t>
            </a:r>
            <a:r>
              <a:rPr baseline="0"/>
              <a:t>C</a:t>
            </a:r>
          </a:p>
        </p:txBody>
      </p:sp>
      <p:sp>
        <p:nvSpPr>
          <p:cNvPr id="881" name="ZoneTexte 17"/>
          <p:cNvSpPr txBox="1"/>
          <p:nvPr/>
        </p:nvSpPr>
        <p:spPr>
          <a:xfrm>
            <a:off x="21432014" y="1621073"/>
            <a:ext cx="2548694" cy="10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6000" b="1" baseline="30000">
                <a:solidFill>
                  <a:srgbClr val="FFFFFF"/>
                </a:solidFill>
                <a:latin typeface="Barlow"/>
                <a:ea typeface="Barlow"/>
                <a:cs typeface="Barlow"/>
                <a:sym typeface="Barlow"/>
              </a:defRPr>
            </a:pPr>
            <a:r>
              <a:t>13</a:t>
            </a:r>
            <a:r>
              <a:rPr baseline="0"/>
              <a:t>C/</a:t>
            </a:r>
            <a:r>
              <a:t>12</a:t>
            </a:r>
            <a:r>
              <a:rPr baseline="0"/>
              <a:t>C</a:t>
            </a:r>
          </a:p>
        </p:txBody>
      </p:sp>
      <p:grpSp>
        <p:nvGrpSpPr>
          <p:cNvPr id="889" name="Groupe 23"/>
          <p:cNvGrpSpPr/>
          <p:nvPr/>
        </p:nvGrpSpPr>
        <p:grpSpPr>
          <a:xfrm>
            <a:off x="22679922" y="7082205"/>
            <a:ext cx="1181821" cy="3519199"/>
            <a:chOff x="0" y="0"/>
            <a:chExt cx="1181820" cy="3519197"/>
          </a:xfrm>
        </p:grpSpPr>
        <p:grpSp>
          <p:nvGrpSpPr>
            <p:cNvPr id="885" name="Groupe 32"/>
            <p:cNvGrpSpPr/>
            <p:nvPr/>
          </p:nvGrpSpPr>
          <p:grpSpPr>
            <a:xfrm>
              <a:off x="5702" y="0"/>
              <a:ext cx="1170416" cy="1170415"/>
              <a:chOff x="0" y="0"/>
              <a:chExt cx="1170414" cy="1170414"/>
            </a:xfrm>
          </p:grpSpPr>
          <p:sp>
            <p:nvSpPr>
              <p:cNvPr id="882" name="Ellipse 24"/>
              <p:cNvSpPr/>
              <p:nvPr/>
            </p:nvSpPr>
            <p:spPr>
              <a:xfrm>
                <a:off x="-1" y="0"/>
                <a:ext cx="1170416" cy="1170415"/>
              </a:xfrm>
              <a:prstGeom prst="ellipse">
                <a:avLst/>
              </a:prstGeom>
              <a:solidFill>
                <a:srgbClr val="FFFFFF"/>
              </a:solidFill>
              <a:ln w="146050" cap="flat">
                <a:solidFill>
                  <a:srgbClr val="2B7758"/>
                </a:solidFill>
                <a:prstDash val="solid"/>
                <a:round/>
              </a:ln>
              <a:effectLst/>
            </p:spPr>
            <p:txBody>
              <a:bodyPr wrap="square" lIns="45719" tIns="45719" rIns="45719" bIns="45719" numCol="1" anchor="ctr">
                <a:noAutofit/>
              </a:bodyPr>
              <a:lstStyle/>
              <a:p>
                <a:pPr algn="ctr">
                  <a:defRPr>
                    <a:solidFill>
                      <a:srgbClr val="FFFFFF"/>
                    </a:solidFill>
                  </a:defRPr>
                </a:pPr>
                <a:endParaRPr/>
              </a:p>
            </p:txBody>
          </p:sp>
          <p:sp>
            <p:nvSpPr>
              <p:cNvPr id="883" name="Connecteur droit 26"/>
              <p:cNvSpPr/>
              <p:nvPr/>
            </p:nvSpPr>
            <p:spPr>
              <a:xfrm flipV="1">
                <a:off x="586705" y="252360"/>
                <a:ext cx="1" cy="348094"/>
              </a:xfrm>
              <a:prstGeom prst="line">
                <a:avLst/>
              </a:prstGeom>
              <a:solidFill>
                <a:srgbClr val="FFFFFF"/>
              </a:solidFill>
              <a:ln w="146050" cap="rnd">
                <a:solidFill>
                  <a:srgbClr val="2B7758"/>
                </a:solidFill>
                <a:prstDash val="solid"/>
                <a:round/>
              </a:ln>
              <a:effectLst/>
            </p:spPr>
            <p:txBody>
              <a:bodyPr wrap="square" lIns="45719" tIns="45719" rIns="45719" bIns="45719" numCol="1" anchor="t">
                <a:noAutofit/>
              </a:bodyPr>
              <a:lstStyle/>
              <a:p>
                <a:endParaRPr/>
              </a:p>
            </p:txBody>
          </p:sp>
          <p:sp>
            <p:nvSpPr>
              <p:cNvPr id="884" name="Connecteur droit 28"/>
              <p:cNvSpPr/>
              <p:nvPr/>
            </p:nvSpPr>
            <p:spPr>
              <a:xfrm>
                <a:off x="586705" y="600453"/>
                <a:ext cx="253712" cy="256716"/>
              </a:xfrm>
              <a:prstGeom prst="line">
                <a:avLst/>
              </a:prstGeom>
              <a:solidFill>
                <a:srgbClr val="FFFFFF"/>
              </a:solidFill>
              <a:ln w="146050" cap="rnd">
                <a:solidFill>
                  <a:srgbClr val="2B7758"/>
                </a:solidFill>
                <a:prstDash val="solid"/>
                <a:round/>
              </a:ln>
              <a:effectLst/>
            </p:spPr>
            <p:txBody>
              <a:bodyPr wrap="square" lIns="45719" tIns="45719" rIns="45719" bIns="45719" numCol="1" anchor="t">
                <a:noAutofit/>
              </a:bodyPr>
              <a:lstStyle/>
              <a:p>
                <a:endParaRPr/>
              </a:p>
            </p:txBody>
          </p:sp>
        </p:grpSp>
        <p:grpSp>
          <p:nvGrpSpPr>
            <p:cNvPr id="888" name="Groupe 22"/>
            <p:cNvGrpSpPr/>
            <p:nvPr/>
          </p:nvGrpSpPr>
          <p:grpSpPr>
            <a:xfrm>
              <a:off x="0" y="1291998"/>
              <a:ext cx="1181821" cy="2227200"/>
              <a:chOff x="0" y="0"/>
              <a:chExt cx="1181820" cy="2227199"/>
            </a:xfrm>
          </p:grpSpPr>
          <p:sp>
            <p:nvSpPr>
              <p:cNvPr id="886" name="ZoneTexte 15"/>
              <p:cNvSpPr txBox="1"/>
              <p:nvPr/>
            </p:nvSpPr>
            <p:spPr>
              <a:xfrm>
                <a:off x="0" y="0"/>
                <a:ext cx="1181821" cy="2227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defRPr sz="7000" b="1">
                    <a:ln w="203200" cap="flat">
                      <a:solidFill>
                        <a:srgbClr val="FFFFFF"/>
                      </a:solidFill>
                      <a:prstDash val="solid"/>
                      <a:round/>
                    </a:ln>
                    <a:solidFill>
                      <a:srgbClr val="FFFFFF"/>
                    </a:solidFill>
                    <a:latin typeface="Barlow"/>
                    <a:ea typeface="Barlow"/>
                    <a:cs typeface="Barlow"/>
                    <a:sym typeface="Barlow"/>
                  </a:defRPr>
                </a:lvl1pPr>
              </a:lstStyle>
              <a:p>
                <a:r>
                  <a:t>TR</a:t>
                </a:r>
              </a:p>
            </p:txBody>
          </p:sp>
          <p:sp>
            <p:nvSpPr>
              <p:cNvPr id="887" name="ZoneTexte 19"/>
              <p:cNvSpPr txBox="1"/>
              <p:nvPr/>
            </p:nvSpPr>
            <p:spPr>
              <a:xfrm>
                <a:off x="0" y="0"/>
                <a:ext cx="1181821" cy="22272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numCol="1" anchor="t">
                <a:spAutoFit/>
              </a:bodyPr>
              <a:lstStyle>
                <a:lvl1pPr>
                  <a:defRPr sz="7000" b="1">
                    <a:solidFill>
                      <a:srgbClr val="2B7758"/>
                    </a:solidFill>
                    <a:latin typeface="Barlow"/>
                    <a:ea typeface="Barlow"/>
                    <a:cs typeface="Barlow"/>
                    <a:sym typeface="Barlow"/>
                  </a:defRPr>
                </a:lvl1pPr>
              </a:lstStyle>
              <a:p>
                <a:r>
                  <a:t>RT</a:t>
                </a:r>
              </a:p>
            </p:txBody>
          </p:sp>
        </p:grpSp>
      </p:grpSp>
      <p:sp>
        <p:nvSpPr>
          <p:cNvPr id="890" name="decreases…"/>
          <p:cNvSpPr txBox="1"/>
          <p:nvPr/>
        </p:nvSpPr>
        <p:spPr>
          <a:xfrm>
            <a:off x="1831212" y="9353926"/>
            <a:ext cx="2786944" cy="13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p>
            <a:pPr>
              <a:defRPr sz="4000" b="1">
                <a:solidFill>
                  <a:srgbClr val="8D533E"/>
                </a:solidFill>
              </a:defRPr>
            </a:pPr>
            <a:r>
              <a:t>decreases </a:t>
            </a:r>
          </a:p>
          <a:p>
            <a:pPr>
              <a:defRPr sz="4000" b="1">
                <a:solidFill>
                  <a:srgbClr val="8D533E"/>
                </a:solidFill>
              </a:defRPr>
            </a:pPr>
            <a:r>
              <a:t>with depth.</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ZoneTexte 1"/>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893" name="Rectangle 20"/>
          <p:cNvSpPr/>
          <p:nvPr/>
        </p:nvSpPr>
        <p:spPr>
          <a:xfrm>
            <a:off x="0" y="0"/>
            <a:ext cx="24384000" cy="13716000"/>
          </a:xfrm>
          <a:prstGeom prst="rect">
            <a:avLst/>
          </a:prstGeom>
          <a:solidFill>
            <a:srgbClr val="2B7758">
              <a:alpha val="7000"/>
            </a:srgbClr>
          </a:solidFill>
          <a:ln w="12700">
            <a:miter lim="400000"/>
          </a:ln>
        </p:spPr>
        <p:txBody>
          <a:bodyPr lIns="45719" rIns="45719" anchor="ctr"/>
          <a:lstStyle/>
          <a:p>
            <a:pPr algn="ctr">
              <a:defRPr>
                <a:solidFill>
                  <a:srgbClr val="FFFFFF"/>
                </a:solidFill>
              </a:defRPr>
            </a:pPr>
            <a:endParaRPr/>
          </a:p>
        </p:txBody>
      </p:sp>
      <p:sp>
        <p:nvSpPr>
          <p:cNvPr id="894" name="Titre 1"/>
          <p:cNvSpPr txBox="1">
            <a:spLocks noGrp="1"/>
          </p:cNvSpPr>
          <p:nvPr>
            <p:ph type="title"/>
          </p:nvPr>
        </p:nvSpPr>
        <p:spPr>
          <a:prstGeom prst="rect">
            <a:avLst/>
          </a:prstGeom>
        </p:spPr>
        <p:txBody>
          <a:bodyPr/>
          <a:lstStyle>
            <a:lvl1pPr defTabSz="1700783">
              <a:defRPr sz="5115"/>
            </a:lvl1pPr>
          </a:lstStyle>
          <a:p>
            <a:r>
              <a:t>Key points to remember</a:t>
            </a:r>
          </a:p>
        </p:txBody>
      </p:sp>
      <p:grpSp>
        <p:nvGrpSpPr>
          <p:cNvPr id="897" name="ZoneTexte 13"/>
          <p:cNvGrpSpPr/>
          <p:nvPr/>
        </p:nvGrpSpPr>
        <p:grpSpPr>
          <a:xfrm>
            <a:off x="1024800" y="3278980"/>
            <a:ext cx="7198884" cy="3147435"/>
            <a:chOff x="0" y="0"/>
            <a:chExt cx="7198883" cy="3147434"/>
          </a:xfrm>
        </p:grpSpPr>
        <p:sp>
          <p:nvSpPr>
            <p:cNvPr id="895" name="Rectangle aux angles arrondis"/>
            <p:cNvSpPr/>
            <p:nvPr/>
          </p:nvSpPr>
          <p:spPr>
            <a:xfrm>
              <a:off x="0" y="0"/>
              <a:ext cx="6841943" cy="3147435"/>
            </a:xfrm>
            <a:prstGeom prst="roundRect">
              <a:avLst>
                <a:gd name="adj" fmla="val 8182"/>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896" name="Land-use change is a significant source of carbon emissions."/>
            <p:cNvSpPr/>
            <p:nvPr/>
          </p:nvSpPr>
          <p:spPr>
            <a:xfrm>
              <a:off x="571293" y="371317"/>
              <a:ext cx="662759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4000" b="1">
                  <a:solidFill>
                    <a:srgbClr val="8D533E"/>
                  </a:solidFill>
                </a:defRPr>
              </a:pPr>
              <a:r>
                <a:t>Land-use change </a:t>
              </a:r>
              <a:r>
                <a:rPr b="0">
                  <a:solidFill>
                    <a:srgbClr val="000000"/>
                  </a:solidFill>
                </a:rPr>
                <a:t>is a significant source of carbon emissions.</a:t>
              </a:r>
            </a:p>
          </p:txBody>
        </p:sp>
      </p:grpSp>
      <p:grpSp>
        <p:nvGrpSpPr>
          <p:cNvPr id="900" name="ZoneTexte 14"/>
          <p:cNvGrpSpPr/>
          <p:nvPr/>
        </p:nvGrpSpPr>
        <p:grpSpPr>
          <a:xfrm>
            <a:off x="2344366" y="7609902"/>
            <a:ext cx="8058841" cy="5057399"/>
            <a:chOff x="0" y="0"/>
            <a:chExt cx="8058840" cy="5057397"/>
          </a:xfrm>
        </p:grpSpPr>
        <p:sp>
          <p:nvSpPr>
            <p:cNvPr id="898" name="Rectangle aux angles arrondis"/>
            <p:cNvSpPr/>
            <p:nvPr/>
          </p:nvSpPr>
          <p:spPr>
            <a:xfrm>
              <a:off x="0" y="0"/>
              <a:ext cx="8058841" cy="5057398"/>
            </a:xfrm>
            <a:prstGeom prst="roundRect">
              <a:avLst>
                <a:gd name="adj" fmla="val 8182"/>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899" name="There are techniques to preserve or increase existing carbon stocks: cover crops, temporary grasslands, no-till farming, hedgerows, agroforestry, grass cover, etc."/>
            <p:cNvSpPr txBox="1"/>
            <p:nvPr/>
          </p:nvSpPr>
          <p:spPr>
            <a:xfrm>
              <a:off x="152946" y="152946"/>
              <a:ext cx="7752948" cy="4233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4000"/>
              </a:pPr>
              <a:r>
                <a:t>There are techniques to </a:t>
              </a:r>
              <a:r>
                <a:rPr b="1">
                  <a:solidFill>
                    <a:srgbClr val="8D533E"/>
                  </a:solidFill>
                </a:rPr>
                <a:t>preserve or increase existing carbon stocks</a:t>
              </a:r>
              <a:r>
                <a:t>: cover crops, temporary grasslands, no-till farming, hedgerows, agroforestry, grass cover, etc.</a:t>
              </a:r>
            </a:p>
          </p:txBody>
        </p:sp>
      </p:grpSp>
      <p:grpSp>
        <p:nvGrpSpPr>
          <p:cNvPr id="903" name="ZoneTexte 3"/>
          <p:cNvGrpSpPr/>
          <p:nvPr/>
        </p:nvGrpSpPr>
        <p:grpSpPr>
          <a:xfrm>
            <a:off x="14922230" y="4553936"/>
            <a:ext cx="7607031" cy="5194660"/>
            <a:chOff x="0" y="0"/>
            <a:chExt cx="7607030" cy="5194658"/>
          </a:xfrm>
        </p:grpSpPr>
        <p:sp>
          <p:nvSpPr>
            <p:cNvPr id="901" name="Rectangle aux angles arrondis"/>
            <p:cNvSpPr/>
            <p:nvPr/>
          </p:nvSpPr>
          <p:spPr>
            <a:xfrm>
              <a:off x="0" y="0"/>
              <a:ext cx="7607031" cy="5194659"/>
            </a:xfrm>
            <a:prstGeom prst="roundRect">
              <a:avLst>
                <a:gd name="adj" fmla="val 8182"/>
              </a:avLst>
            </a:prstGeom>
            <a:solidFill>
              <a:srgbClr val="FFFFFF"/>
            </a:solid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902" name="Increasing soil carbon stocks in cultivated lands does not always lead to climate change mitigation, as other greenhouse gases also factor into the overall balance."/>
            <p:cNvSpPr txBox="1"/>
            <p:nvPr/>
          </p:nvSpPr>
          <p:spPr>
            <a:xfrm>
              <a:off x="156236" y="156236"/>
              <a:ext cx="7294558" cy="4843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4000" b="1">
                  <a:solidFill>
                    <a:srgbClr val="8D533E"/>
                  </a:solidFill>
                </a:defRPr>
              </a:pPr>
              <a:r>
                <a:t>Increasing soil carbon stocks in cultivated lands does not always lead to climate change mitigation, </a:t>
              </a:r>
              <a:r>
                <a:rPr b="0">
                  <a:solidFill>
                    <a:srgbClr val="000000"/>
                  </a:solidFill>
                </a:rPr>
                <a:t>as other greenhouse gases also factor into the overall balance.</a:t>
              </a:r>
            </a:p>
          </p:txBody>
        </p:sp>
      </p:grpSp>
      <p:sp>
        <p:nvSpPr>
          <p:cNvPr id="904" name="Blé"/>
          <p:cNvSpPr/>
          <p:nvPr/>
        </p:nvSpPr>
        <p:spPr>
          <a:xfrm>
            <a:off x="5254888" y="752688"/>
            <a:ext cx="1475749" cy="24614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800" y="0"/>
                  <a:pt x="9722" y="1380"/>
                  <a:pt x="9722" y="2059"/>
                </a:cubicBezTo>
                <a:cubicBezTo>
                  <a:pt x="9722" y="2484"/>
                  <a:pt x="10800" y="2921"/>
                  <a:pt x="10800" y="2921"/>
                </a:cubicBezTo>
                <a:cubicBezTo>
                  <a:pt x="10800" y="2921"/>
                  <a:pt x="11875" y="2484"/>
                  <a:pt x="11875" y="2059"/>
                </a:cubicBezTo>
                <a:cubicBezTo>
                  <a:pt x="11875" y="1380"/>
                  <a:pt x="10800" y="0"/>
                  <a:pt x="10800" y="0"/>
                </a:cubicBezTo>
                <a:close/>
                <a:moveTo>
                  <a:pt x="7856" y="2170"/>
                </a:moveTo>
                <a:lnTo>
                  <a:pt x="7856" y="2697"/>
                </a:lnTo>
                <a:cubicBezTo>
                  <a:pt x="7856" y="3259"/>
                  <a:pt x="8331" y="3785"/>
                  <a:pt x="9117" y="4092"/>
                </a:cubicBezTo>
                <a:lnTo>
                  <a:pt x="10538" y="4649"/>
                </a:lnTo>
                <a:lnTo>
                  <a:pt x="10538" y="3755"/>
                </a:lnTo>
                <a:cubicBezTo>
                  <a:pt x="10538" y="3421"/>
                  <a:pt x="10259" y="3109"/>
                  <a:pt x="9792" y="2926"/>
                </a:cubicBezTo>
                <a:lnTo>
                  <a:pt x="7856" y="2170"/>
                </a:lnTo>
                <a:close/>
                <a:moveTo>
                  <a:pt x="13741" y="2170"/>
                </a:moveTo>
                <a:lnTo>
                  <a:pt x="11808" y="2926"/>
                </a:lnTo>
                <a:cubicBezTo>
                  <a:pt x="11341" y="3109"/>
                  <a:pt x="11059" y="3421"/>
                  <a:pt x="11059" y="3755"/>
                </a:cubicBezTo>
                <a:lnTo>
                  <a:pt x="11059" y="4649"/>
                </a:lnTo>
                <a:lnTo>
                  <a:pt x="12483" y="4092"/>
                </a:lnTo>
                <a:cubicBezTo>
                  <a:pt x="13269" y="3785"/>
                  <a:pt x="13741" y="3259"/>
                  <a:pt x="13741" y="2697"/>
                </a:cubicBezTo>
                <a:lnTo>
                  <a:pt x="13741" y="2170"/>
                </a:lnTo>
                <a:close/>
                <a:moveTo>
                  <a:pt x="2941" y="3863"/>
                </a:moveTo>
                <a:cubicBezTo>
                  <a:pt x="2941" y="3863"/>
                  <a:pt x="1866" y="5243"/>
                  <a:pt x="1866" y="5921"/>
                </a:cubicBezTo>
                <a:cubicBezTo>
                  <a:pt x="1866" y="6347"/>
                  <a:pt x="2941" y="6785"/>
                  <a:pt x="2941" y="6785"/>
                </a:cubicBezTo>
                <a:cubicBezTo>
                  <a:pt x="2941" y="6785"/>
                  <a:pt x="4019" y="6347"/>
                  <a:pt x="4019" y="5921"/>
                </a:cubicBezTo>
                <a:cubicBezTo>
                  <a:pt x="4019" y="5243"/>
                  <a:pt x="2941" y="3863"/>
                  <a:pt x="2941" y="3863"/>
                </a:cubicBezTo>
                <a:close/>
                <a:moveTo>
                  <a:pt x="18656" y="3863"/>
                </a:moveTo>
                <a:cubicBezTo>
                  <a:pt x="18656" y="3863"/>
                  <a:pt x="17581" y="5243"/>
                  <a:pt x="17581" y="5921"/>
                </a:cubicBezTo>
                <a:cubicBezTo>
                  <a:pt x="17581" y="6347"/>
                  <a:pt x="18656" y="6785"/>
                  <a:pt x="18656" y="6785"/>
                </a:cubicBezTo>
                <a:cubicBezTo>
                  <a:pt x="18656" y="6785"/>
                  <a:pt x="19734" y="6347"/>
                  <a:pt x="19734" y="5921"/>
                </a:cubicBezTo>
                <a:cubicBezTo>
                  <a:pt x="19734" y="5243"/>
                  <a:pt x="18656" y="3863"/>
                  <a:pt x="18656" y="3863"/>
                </a:cubicBezTo>
                <a:close/>
                <a:moveTo>
                  <a:pt x="7856" y="4016"/>
                </a:moveTo>
                <a:lnTo>
                  <a:pt x="7856" y="4544"/>
                </a:lnTo>
                <a:cubicBezTo>
                  <a:pt x="7856" y="5107"/>
                  <a:pt x="8331" y="5632"/>
                  <a:pt x="9117" y="5940"/>
                </a:cubicBezTo>
                <a:lnTo>
                  <a:pt x="10538" y="6497"/>
                </a:lnTo>
                <a:lnTo>
                  <a:pt x="10538" y="5601"/>
                </a:lnTo>
                <a:cubicBezTo>
                  <a:pt x="10538" y="5267"/>
                  <a:pt x="10259" y="4956"/>
                  <a:pt x="9792" y="4774"/>
                </a:cubicBezTo>
                <a:lnTo>
                  <a:pt x="7856" y="4016"/>
                </a:lnTo>
                <a:close/>
                <a:moveTo>
                  <a:pt x="13741" y="4016"/>
                </a:moveTo>
                <a:lnTo>
                  <a:pt x="11808" y="4774"/>
                </a:lnTo>
                <a:cubicBezTo>
                  <a:pt x="11341" y="4957"/>
                  <a:pt x="11059" y="5267"/>
                  <a:pt x="11059" y="5601"/>
                </a:cubicBezTo>
                <a:lnTo>
                  <a:pt x="11059" y="6497"/>
                </a:lnTo>
                <a:lnTo>
                  <a:pt x="12483" y="5940"/>
                </a:lnTo>
                <a:cubicBezTo>
                  <a:pt x="13269" y="5632"/>
                  <a:pt x="13741" y="5107"/>
                  <a:pt x="13741" y="4544"/>
                </a:cubicBezTo>
                <a:lnTo>
                  <a:pt x="13741" y="4016"/>
                </a:lnTo>
                <a:close/>
                <a:moveTo>
                  <a:pt x="7856" y="5864"/>
                </a:moveTo>
                <a:lnTo>
                  <a:pt x="7856" y="6392"/>
                </a:lnTo>
                <a:cubicBezTo>
                  <a:pt x="7856" y="6955"/>
                  <a:pt x="8331" y="7479"/>
                  <a:pt x="9117" y="7786"/>
                </a:cubicBezTo>
                <a:lnTo>
                  <a:pt x="10538" y="8343"/>
                </a:lnTo>
                <a:lnTo>
                  <a:pt x="10538" y="7449"/>
                </a:lnTo>
                <a:cubicBezTo>
                  <a:pt x="10538" y="7115"/>
                  <a:pt x="10259" y="6804"/>
                  <a:pt x="9792" y="6622"/>
                </a:cubicBezTo>
                <a:lnTo>
                  <a:pt x="7856" y="5864"/>
                </a:lnTo>
                <a:close/>
                <a:moveTo>
                  <a:pt x="13741" y="5864"/>
                </a:moveTo>
                <a:lnTo>
                  <a:pt x="11808" y="6622"/>
                </a:lnTo>
                <a:cubicBezTo>
                  <a:pt x="11341" y="6804"/>
                  <a:pt x="11059" y="7115"/>
                  <a:pt x="11059" y="7449"/>
                </a:cubicBezTo>
                <a:lnTo>
                  <a:pt x="11059" y="8343"/>
                </a:lnTo>
                <a:lnTo>
                  <a:pt x="12483" y="7786"/>
                </a:lnTo>
                <a:cubicBezTo>
                  <a:pt x="13269" y="7479"/>
                  <a:pt x="13741" y="6955"/>
                  <a:pt x="13741" y="6392"/>
                </a:cubicBezTo>
                <a:lnTo>
                  <a:pt x="13741" y="5864"/>
                </a:lnTo>
                <a:close/>
                <a:moveTo>
                  <a:pt x="0" y="6033"/>
                </a:moveTo>
                <a:lnTo>
                  <a:pt x="0" y="6561"/>
                </a:lnTo>
                <a:cubicBezTo>
                  <a:pt x="0" y="7124"/>
                  <a:pt x="472" y="7647"/>
                  <a:pt x="1258" y="7955"/>
                </a:cubicBezTo>
                <a:lnTo>
                  <a:pt x="2682" y="8513"/>
                </a:lnTo>
                <a:lnTo>
                  <a:pt x="2682" y="7617"/>
                </a:lnTo>
                <a:cubicBezTo>
                  <a:pt x="2682" y="7283"/>
                  <a:pt x="2400" y="6973"/>
                  <a:pt x="1934" y="6791"/>
                </a:cubicBezTo>
                <a:lnTo>
                  <a:pt x="0" y="6033"/>
                </a:lnTo>
                <a:close/>
                <a:moveTo>
                  <a:pt x="5886" y="6033"/>
                </a:moveTo>
                <a:lnTo>
                  <a:pt x="3952" y="6791"/>
                </a:lnTo>
                <a:cubicBezTo>
                  <a:pt x="3486" y="6973"/>
                  <a:pt x="3203" y="7284"/>
                  <a:pt x="3203" y="7617"/>
                </a:cubicBezTo>
                <a:lnTo>
                  <a:pt x="3203" y="8513"/>
                </a:lnTo>
                <a:lnTo>
                  <a:pt x="4627" y="7955"/>
                </a:lnTo>
                <a:cubicBezTo>
                  <a:pt x="5413" y="7647"/>
                  <a:pt x="5886" y="7124"/>
                  <a:pt x="5886" y="6561"/>
                </a:cubicBezTo>
                <a:lnTo>
                  <a:pt x="5886" y="6033"/>
                </a:lnTo>
                <a:close/>
                <a:moveTo>
                  <a:pt x="15714" y="6033"/>
                </a:moveTo>
                <a:lnTo>
                  <a:pt x="15714" y="6561"/>
                </a:lnTo>
                <a:cubicBezTo>
                  <a:pt x="15714" y="7124"/>
                  <a:pt x="16187" y="7647"/>
                  <a:pt x="16973" y="7955"/>
                </a:cubicBezTo>
                <a:lnTo>
                  <a:pt x="18397" y="8513"/>
                </a:lnTo>
                <a:lnTo>
                  <a:pt x="18397" y="7617"/>
                </a:lnTo>
                <a:cubicBezTo>
                  <a:pt x="18397" y="7283"/>
                  <a:pt x="18114" y="6973"/>
                  <a:pt x="17648" y="6791"/>
                </a:cubicBezTo>
                <a:lnTo>
                  <a:pt x="15714" y="6033"/>
                </a:lnTo>
                <a:close/>
                <a:moveTo>
                  <a:pt x="21600" y="6033"/>
                </a:moveTo>
                <a:lnTo>
                  <a:pt x="19663" y="6791"/>
                </a:lnTo>
                <a:cubicBezTo>
                  <a:pt x="19197" y="6973"/>
                  <a:pt x="18918" y="7284"/>
                  <a:pt x="18918" y="7617"/>
                </a:cubicBezTo>
                <a:lnTo>
                  <a:pt x="18918" y="8513"/>
                </a:lnTo>
                <a:lnTo>
                  <a:pt x="20339" y="7955"/>
                </a:lnTo>
                <a:cubicBezTo>
                  <a:pt x="21125" y="7647"/>
                  <a:pt x="21600" y="7124"/>
                  <a:pt x="21600" y="6561"/>
                </a:cubicBezTo>
                <a:lnTo>
                  <a:pt x="21600" y="6033"/>
                </a:lnTo>
                <a:close/>
                <a:moveTo>
                  <a:pt x="7856" y="7712"/>
                </a:moveTo>
                <a:lnTo>
                  <a:pt x="7856" y="8240"/>
                </a:lnTo>
                <a:cubicBezTo>
                  <a:pt x="7856" y="8803"/>
                  <a:pt x="8331" y="9326"/>
                  <a:pt x="9117" y="9634"/>
                </a:cubicBezTo>
                <a:lnTo>
                  <a:pt x="10538" y="10191"/>
                </a:lnTo>
                <a:lnTo>
                  <a:pt x="10538" y="9296"/>
                </a:lnTo>
                <a:cubicBezTo>
                  <a:pt x="10538" y="8963"/>
                  <a:pt x="10259" y="8650"/>
                  <a:pt x="9792" y="8468"/>
                </a:cubicBezTo>
                <a:lnTo>
                  <a:pt x="7856" y="7712"/>
                </a:lnTo>
                <a:close/>
                <a:moveTo>
                  <a:pt x="13741" y="7712"/>
                </a:moveTo>
                <a:lnTo>
                  <a:pt x="11808" y="8468"/>
                </a:lnTo>
                <a:cubicBezTo>
                  <a:pt x="11341" y="8650"/>
                  <a:pt x="11059" y="8963"/>
                  <a:pt x="11059" y="9296"/>
                </a:cubicBezTo>
                <a:lnTo>
                  <a:pt x="11059" y="10191"/>
                </a:lnTo>
                <a:lnTo>
                  <a:pt x="12483" y="9634"/>
                </a:lnTo>
                <a:cubicBezTo>
                  <a:pt x="13269" y="9326"/>
                  <a:pt x="13741" y="8803"/>
                  <a:pt x="13741" y="8240"/>
                </a:cubicBezTo>
                <a:lnTo>
                  <a:pt x="13741" y="7712"/>
                </a:lnTo>
                <a:close/>
                <a:moveTo>
                  <a:pt x="0" y="7881"/>
                </a:moveTo>
                <a:lnTo>
                  <a:pt x="0" y="8409"/>
                </a:lnTo>
                <a:cubicBezTo>
                  <a:pt x="0" y="8971"/>
                  <a:pt x="472" y="9495"/>
                  <a:pt x="1258" y="9803"/>
                </a:cubicBezTo>
                <a:lnTo>
                  <a:pt x="2682" y="10360"/>
                </a:lnTo>
                <a:lnTo>
                  <a:pt x="2682" y="9465"/>
                </a:lnTo>
                <a:cubicBezTo>
                  <a:pt x="2682" y="9131"/>
                  <a:pt x="2400" y="8819"/>
                  <a:pt x="1934" y="8637"/>
                </a:cubicBezTo>
                <a:lnTo>
                  <a:pt x="0" y="7881"/>
                </a:lnTo>
                <a:close/>
                <a:moveTo>
                  <a:pt x="5886" y="7881"/>
                </a:moveTo>
                <a:lnTo>
                  <a:pt x="3952" y="8637"/>
                </a:lnTo>
                <a:cubicBezTo>
                  <a:pt x="3486" y="8819"/>
                  <a:pt x="3203" y="9131"/>
                  <a:pt x="3203" y="9465"/>
                </a:cubicBezTo>
                <a:lnTo>
                  <a:pt x="3203" y="10360"/>
                </a:lnTo>
                <a:lnTo>
                  <a:pt x="4627" y="9803"/>
                </a:lnTo>
                <a:cubicBezTo>
                  <a:pt x="5413" y="9495"/>
                  <a:pt x="5886" y="8971"/>
                  <a:pt x="5886" y="8409"/>
                </a:cubicBezTo>
                <a:lnTo>
                  <a:pt x="5886" y="7881"/>
                </a:lnTo>
                <a:close/>
                <a:moveTo>
                  <a:pt x="15714" y="7881"/>
                </a:moveTo>
                <a:lnTo>
                  <a:pt x="15714" y="8409"/>
                </a:lnTo>
                <a:cubicBezTo>
                  <a:pt x="15714" y="8971"/>
                  <a:pt x="16187" y="9495"/>
                  <a:pt x="16973" y="9803"/>
                </a:cubicBezTo>
                <a:lnTo>
                  <a:pt x="18397" y="10360"/>
                </a:lnTo>
                <a:lnTo>
                  <a:pt x="18397" y="9465"/>
                </a:lnTo>
                <a:cubicBezTo>
                  <a:pt x="18397" y="9131"/>
                  <a:pt x="18114" y="8819"/>
                  <a:pt x="17648" y="8637"/>
                </a:cubicBezTo>
                <a:lnTo>
                  <a:pt x="15714" y="7881"/>
                </a:lnTo>
                <a:close/>
                <a:moveTo>
                  <a:pt x="21600" y="7881"/>
                </a:moveTo>
                <a:lnTo>
                  <a:pt x="19663" y="8637"/>
                </a:lnTo>
                <a:cubicBezTo>
                  <a:pt x="19197" y="8819"/>
                  <a:pt x="18918" y="9131"/>
                  <a:pt x="18918" y="9465"/>
                </a:cubicBezTo>
                <a:lnTo>
                  <a:pt x="18918" y="10360"/>
                </a:lnTo>
                <a:lnTo>
                  <a:pt x="20339" y="9803"/>
                </a:lnTo>
                <a:cubicBezTo>
                  <a:pt x="21125" y="9495"/>
                  <a:pt x="21600" y="8971"/>
                  <a:pt x="21600" y="8409"/>
                </a:cubicBezTo>
                <a:lnTo>
                  <a:pt x="21600" y="7881"/>
                </a:lnTo>
                <a:close/>
                <a:moveTo>
                  <a:pt x="7856" y="9558"/>
                </a:moveTo>
                <a:lnTo>
                  <a:pt x="7856" y="10086"/>
                </a:lnTo>
                <a:cubicBezTo>
                  <a:pt x="7856" y="10649"/>
                  <a:pt x="8331" y="11174"/>
                  <a:pt x="9117" y="11482"/>
                </a:cubicBezTo>
                <a:lnTo>
                  <a:pt x="10538" y="12039"/>
                </a:lnTo>
                <a:lnTo>
                  <a:pt x="10538" y="11144"/>
                </a:lnTo>
                <a:cubicBezTo>
                  <a:pt x="10538" y="10810"/>
                  <a:pt x="10259" y="10498"/>
                  <a:pt x="9792" y="10316"/>
                </a:cubicBezTo>
                <a:lnTo>
                  <a:pt x="7856" y="9558"/>
                </a:lnTo>
                <a:close/>
                <a:moveTo>
                  <a:pt x="13741" y="9558"/>
                </a:moveTo>
                <a:lnTo>
                  <a:pt x="11808" y="10316"/>
                </a:lnTo>
                <a:cubicBezTo>
                  <a:pt x="11341" y="10498"/>
                  <a:pt x="11059" y="10810"/>
                  <a:pt x="11059" y="11144"/>
                </a:cubicBezTo>
                <a:lnTo>
                  <a:pt x="11059" y="12039"/>
                </a:lnTo>
                <a:lnTo>
                  <a:pt x="12483" y="11482"/>
                </a:lnTo>
                <a:cubicBezTo>
                  <a:pt x="13269" y="11174"/>
                  <a:pt x="13742" y="10649"/>
                  <a:pt x="13741" y="10086"/>
                </a:cubicBezTo>
                <a:lnTo>
                  <a:pt x="13741" y="9558"/>
                </a:lnTo>
                <a:close/>
                <a:moveTo>
                  <a:pt x="0" y="9727"/>
                </a:moveTo>
                <a:lnTo>
                  <a:pt x="0" y="10255"/>
                </a:lnTo>
                <a:cubicBezTo>
                  <a:pt x="0" y="10818"/>
                  <a:pt x="472" y="11343"/>
                  <a:pt x="1258" y="11650"/>
                </a:cubicBezTo>
                <a:lnTo>
                  <a:pt x="2682" y="12207"/>
                </a:lnTo>
                <a:lnTo>
                  <a:pt x="2682" y="11313"/>
                </a:lnTo>
                <a:cubicBezTo>
                  <a:pt x="2682" y="10979"/>
                  <a:pt x="2400" y="10667"/>
                  <a:pt x="1934" y="10484"/>
                </a:cubicBezTo>
                <a:lnTo>
                  <a:pt x="0" y="9727"/>
                </a:lnTo>
                <a:close/>
                <a:moveTo>
                  <a:pt x="5886" y="9727"/>
                </a:moveTo>
                <a:lnTo>
                  <a:pt x="3952" y="10484"/>
                </a:lnTo>
                <a:cubicBezTo>
                  <a:pt x="3486" y="10667"/>
                  <a:pt x="3203" y="10979"/>
                  <a:pt x="3203" y="11313"/>
                </a:cubicBezTo>
                <a:lnTo>
                  <a:pt x="3203" y="12207"/>
                </a:lnTo>
                <a:lnTo>
                  <a:pt x="4627" y="11650"/>
                </a:lnTo>
                <a:cubicBezTo>
                  <a:pt x="5413" y="11343"/>
                  <a:pt x="5886" y="10818"/>
                  <a:pt x="5886" y="10255"/>
                </a:cubicBezTo>
                <a:lnTo>
                  <a:pt x="5886" y="9727"/>
                </a:lnTo>
                <a:close/>
                <a:moveTo>
                  <a:pt x="15714" y="9727"/>
                </a:moveTo>
                <a:lnTo>
                  <a:pt x="15714" y="10255"/>
                </a:lnTo>
                <a:cubicBezTo>
                  <a:pt x="15714" y="10818"/>
                  <a:pt x="16187" y="11343"/>
                  <a:pt x="16973" y="11650"/>
                </a:cubicBezTo>
                <a:lnTo>
                  <a:pt x="18397" y="12207"/>
                </a:lnTo>
                <a:lnTo>
                  <a:pt x="18397" y="11313"/>
                </a:lnTo>
                <a:cubicBezTo>
                  <a:pt x="18397" y="10979"/>
                  <a:pt x="18114" y="10667"/>
                  <a:pt x="17648" y="10484"/>
                </a:cubicBezTo>
                <a:lnTo>
                  <a:pt x="15714" y="9727"/>
                </a:lnTo>
                <a:close/>
                <a:moveTo>
                  <a:pt x="21600" y="9727"/>
                </a:moveTo>
                <a:lnTo>
                  <a:pt x="19663" y="10484"/>
                </a:lnTo>
                <a:cubicBezTo>
                  <a:pt x="19197" y="10667"/>
                  <a:pt x="18918" y="10979"/>
                  <a:pt x="18918" y="11313"/>
                </a:cubicBezTo>
                <a:lnTo>
                  <a:pt x="18918" y="12207"/>
                </a:lnTo>
                <a:lnTo>
                  <a:pt x="20339" y="11650"/>
                </a:lnTo>
                <a:cubicBezTo>
                  <a:pt x="21125" y="11343"/>
                  <a:pt x="21600" y="10818"/>
                  <a:pt x="21600" y="10255"/>
                </a:cubicBezTo>
                <a:lnTo>
                  <a:pt x="21600" y="9727"/>
                </a:lnTo>
                <a:close/>
                <a:moveTo>
                  <a:pt x="0" y="11575"/>
                </a:moveTo>
                <a:lnTo>
                  <a:pt x="0" y="12103"/>
                </a:lnTo>
                <a:cubicBezTo>
                  <a:pt x="0" y="12665"/>
                  <a:pt x="472" y="13191"/>
                  <a:pt x="1258" y="13498"/>
                </a:cubicBezTo>
                <a:lnTo>
                  <a:pt x="2682" y="14055"/>
                </a:lnTo>
                <a:lnTo>
                  <a:pt x="2682" y="13159"/>
                </a:lnTo>
                <a:cubicBezTo>
                  <a:pt x="2682" y="12825"/>
                  <a:pt x="2400" y="12515"/>
                  <a:pt x="1934" y="12332"/>
                </a:cubicBezTo>
                <a:lnTo>
                  <a:pt x="0" y="11575"/>
                </a:lnTo>
                <a:close/>
                <a:moveTo>
                  <a:pt x="5886" y="11575"/>
                </a:moveTo>
                <a:lnTo>
                  <a:pt x="3952" y="12332"/>
                </a:lnTo>
                <a:cubicBezTo>
                  <a:pt x="3486" y="12515"/>
                  <a:pt x="3203" y="12825"/>
                  <a:pt x="3203" y="13159"/>
                </a:cubicBezTo>
                <a:lnTo>
                  <a:pt x="3203" y="14055"/>
                </a:lnTo>
                <a:lnTo>
                  <a:pt x="4627" y="13498"/>
                </a:lnTo>
                <a:cubicBezTo>
                  <a:pt x="5413" y="13191"/>
                  <a:pt x="5886" y="12665"/>
                  <a:pt x="5886" y="12103"/>
                </a:cubicBezTo>
                <a:lnTo>
                  <a:pt x="5886" y="11575"/>
                </a:lnTo>
                <a:close/>
                <a:moveTo>
                  <a:pt x="15714" y="11575"/>
                </a:moveTo>
                <a:lnTo>
                  <a:pt x="15714" y="12103"/>
                </a:lnTo>
                <a:cubicBezTo>
                  <a:pt x="15714" y="12665"/>
                  <a:pt x="16187" y="13191"/>
                  <a:pt x="16973" y="13498"/>
                </a:cubicBezTo>
                <a:lnTo>
                  <a:pt x="18397" y="14055"/>
                </a:lnTo>
                <a:lnTo>
                  <a:pt x="18397" y="13159"/>
                </a:lnTo>
                <a:cubicBezTo>
                  <a:pt x="18397" y="12825"/>
                  <a:pt x="18114" y="12515"/>
                  <a:pt x="17648" y="12332"/>
                </a:cubicBezTo>
                <a:lnTo>
                  <a:pt x="15714" y="11575"/>
                </a:lnTo>
                <a:close/>
                <a:moveTo>
                  <a:pt x="21600" y="11575"/>
                </a:moveTo>
                <a:lnTo>
                  <a:pt x="19663" y="12332"/>
                </a:lnTo>
                <a:cubicBezTo>
                  <a:pt x="19197" y="12515"/>
                  <a:pt x="18918" y="12825"/>
                  <a:pt x="18918" y="13159"/>
                </a:cubicBezTo>
                <a:lnTo>
                  <a:pt x="18918" y="14055"/>
                </a:lnTo>
                <a:lnTo>
                  <a:pt x="20339" y="13498"/>
                </a:lnTo>
                <a:cubicBezTo>
                  <a:pt x="21125" y="13191"/>
                  <a:pt x="21600" y="12665"/>
                  <a:pt x="21600" y="12103"/>
                </a:cubicBezTo>
                <a:lnTo>
                  <a:pt x="21600" y="11575"/>
                </a:lnTo>
                <a:close/>
                <a:moveTo>
                  <a:pt x="10437" y="12464"/>
                </a:moveTo>
                <a:lnTo>
                  <a:pt x="10240" y="21600"/>
                </a:lnTo>
                <a:lnTo>
                  <a:pt x="11357" y="21600"/>
                </a:lnTo>
                <a:lnTo>
                  <a:pt x="11160" y="12464"/>
                </a:lnTo>
                <a:lnTo>
                  <a:pt x="10437" y="12464"/>
                </a:lnTo>
                <a:close/>
                <a:moveTo>
                  <a:pt x="0" y="13422"/>
                </a:moveTo>
                <a:lnTo>
                  <a:pt x="0" y="13951"/>
                </a:lnTo>
                <a:cubicBezTo>
                  <a:pt x="0" y="14513"/>
                  <a:pt x="472" y="15037"/>
                  <a:pt x="1258" y="15344"/>
                </a:cubicBezTo>
                <a:lnTo>
                  <a:pt x="2682" y="15901"/>
                </a:lnTo>
                <a:lnTo>
                  <a:pt x="2682" y="15007"/>
                </a:lnTo>
                <a:cubicBezTo>
                  <a:pt x="2682" y="14673"/>
                  <a:pt x="2400" y="14363"/>
                  <a:pt x="1934" y="14180"/>
                </a:cubicBezTo>
                <a:lnTo>
                  <a:pt x="0" y="13422"/>
                </a:lnTo>
                <a:close/>
                <a:moveTo>
                  <a:pt x="5886" y="13422"/>
                </a:moveTo>
                <a:lnTo>
                  <a:pt x="3952" y="14180"/>
                </a:lnTo>
                <a:cubicBezTo>
                  <a:pt x="3486" y="14363"/>
                  <a:pt x="3203" y="14673"/>
                  <a:pt x="3203" y="15007"/>
                </a:cubicBezTo>
                <a:lnTo>
                  <a:pt x="3203" y="15901"/>
                </a:lnTo>
                <a:lnTo>
                  <a:pt x="4627" y="15344"/>
                </a:lnTo>
                <a:cubicBezTo>
                  <a:pt x="5413" y="15037"/>
                  <a:pt x="5886" y="14513"/>
                  <a:pt x="5886" y="13951"/>
                </a:cubicBezTo>
                <a:lnTo>
                  <a:pt x="5886" y="13422"/>
                </a:lnTo>
                <a:close/>
                <a:moveTo>
                  <a:pt x="15714" y="13422"/>
                </a:moveTo>
                <a:lnTo>
                  <a:pt x="15714" y="13951"/>
                </a:lnTo>
                <a:cubicBezTo>
                  <a:pt x="15714" y="14513"/>
                  <a:pt x="16187" y="15037"/>
                  <a:pt x="16973" y="15344"/>
                </a:cubicBezTo>
                <a:lnTo>
                  <a:pt x="18397" y="15901"/>
                </a:lnTo>
                <a:lnTo>
                  <a:pt x="18397" y="15007"/>
                </a:lnTo>
                <a:cubicBezTo>
                  <a:pt x="18397" y="14673"/>
                  <a:pt x="18114" y="14363"/>
                  <a:pt x="17648" y="14180"/>
                </a:cubicBezTo>
                <a:lnTo>
                  <a:pt x="15714" y="13422"/>
                </a:lnTo>
                <a:close/>
                <a:moveTo>
                  <a:pt x="21600" y="13422"/>
                </a:moveTo>
                <a:lnTo>
                  <a:pt x="19663" y="14180"/>
                </a:lnTo>
                <a:cubicBezTo>
                  <a:pt x="19197" y="14363"/>
                  <a:pt x="18918" y="14673"/>
                  <a:pt x="18918" y="15007"/>
                </a:cubicBezTo>
                <a:lnTo>
                  <a:pt x="18918" y="15901"/>
                </a:lnTo>
                <a:lnTo>
                  <a:pt x="20339" y="15344"/>
                </a:lnTo>
                <a:cubicBezTo>
                  <a:pt x="21125" y="15037"/>
                  <a:pt x="21600" y="14513"/>
                  <a:pt x="21600" y="13951"/>
                </a:cubicBezTo>
                <a:lnTo>
                  <a:pt x="21600" y="13422"/>
                </a:lnTo>
                <a:close/>
                <a:moveTo>
                  <a:pt x="2581" y="16328"/>
                </a:moveTo>
                <a:lnTo>
                  <a:pt x="2384" y="21600"/>
                </a:lnTo>
                <a:lnTo>
                  <a:pt x="3502" y="21600"/>
                </a:lnTo>
                <a:lnTo>
                  <a:pt x="3305" y="16328"/>
                </a:lnTo>
                <a:lnTo>
                  <a:pt x="2581" y="16328"/>
                </a:lnTo>
                <a:close/>
                <a:moveTo>
                  <a:pt x="18296" y="16328"/>
                </a:moveTo>
                <a:lnTo>
                  <a:pt x="18099" y="21600"/>
                </a:lnTo>
                <a:lnTo>
                  <a:pt x="19216" y="21600"/>
                </a:lnTo>
                <a:lnTo>
                  <a:pt x="19019" y="16328"/>
                </a:lnTo>
                <a:lnTo>
                  <a:pt x="18296" y="16328"/>
                </a:lnTo>
                <a:close/>
              </a:path>
            </a:pathLst>
          </a:custGeom>
          <a:solidFill>
            <a:srgbClr val="FFFFFF"/>
          </a:solidFill>
          <a:ln w="25400">
            <a:solidFill>
              <a:srgbClr val="2B7758"/>
            </a:solidFill>
          </a:ln>
        </p:spPr>
        <p:txBody>
          <a:bodyPr lIns="45719" rIns="45719" anchor="ctr"/>
          <a:lstStyle/>
          <a:p>
            <a:pPr>
              <a:defRPr>
                <a:latin typeface="Barlow"/>
                <a:ea typeface="Barlow"/>
                <a:cs typeface="Barlow"/>
                <a:sym typeface="Barlow"/>
              </a:defRPr>
            </a:pPr>
            <a:endParaRPr/>
          </a:p>
        </p:txBody>
      </p:sp>
      <p:pic>
        <p:nvPicPr>
          <p:cNvPr id="905" name="Graphique 23" descr="Graphique 23"/>
          <p:cNvPicPr>
            <a:picLocks noChangeAspect="1"/>
          </p:cNvPicPr>
          <p:nvPr/>
        </p:nvPicPr>
        <p:blipFill>
          <a:blip r:embed="rId2"/>
          <a:stretch>
            <a:fillRect/>
          </a:stretch>
        </p:blipFill>
        <p:spPr>
          <a:xfrm>
            <a:off x="7079483" y="5894961"/>
            <a:ext cx="6471183" cy="6579760"/>
          </a:xfrm>
          <a:prstGeom prst="rect">
            <a:avLst/>
          </a:prstGeom>
          <a:ln w="12700">
            <a:miter lim="400000"/>
          </a:ln>
        </p:spPr>
      </p:pic>
      <p:pic>
        <p:nvPicPr>
          <p:cNvPr id="906" name="Graphique 27" descr="Graphique 27"/>
          <p:cNvPicPr>
            <a:picLocks noChangeAspect="1"/>
          </p:cNvPicPr>
          <p:nvPr/>
        </p:nvPicPr>
        <p:blipFill>
          <a:blip r:embed="rId3"/>
          <a:stretch>
            <a:fillRect/>
          </a:stretch>
        </p:blipFill>
        <p:spPr>
          <a:xfrm>
            <a:off x="20442617" y="2108195"/>
            <a:ext cx="2776091" cy="2995256"/>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ZoneTexte 2"/>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909" name="Définition des terres cultivées de la FAO…"/>
          <p:cNvSpPr txBox="1"/>
          <p:nvPr/>
        </p:nvSpPr>
        <p:spPr>
          <a:xfrm>
            <a:off x="1079998" y="1826897"/>
            <a:ext cx="10548002" cy="1031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400" b="1">
                <a:uFill>
                  <a:solidFill>
                    <a:srgbClr val="0000FF"/>
                  </a:solidFill>
                </a:uFill>
              </a:defRPr>
            </a:pPr>
            <a:r>
              <a:t>Definition of cultivated land according to the FAO</a:t>
            </a:r>
          </a:p>
          <a:p>
            <a:pPr marL="449262" indent="-449262">
              <a:spcBef>
                <a:spcPts val="600"/>
              </a:spcBef>
              <a:buSzPct val="150000"/>
              <a:buChar char=""/>
              <a:defRPr sz="2000" u="sng">
                <a:solidFill>
                  <a:srgbClr val="2B7758"/>
                </a:solidFill>
                <a:uFill>
                  <a:solidFill>
                    <a:srgbClr val="2B7758"/>
                  </a:solidFill>
                </a:uFill>
              </a:defRPr>
            </a:pPr>
            <a:r>
              <a:rPr>
                <a:hlinkClick r:id="rId2"/>
              </a:rPr>
              <a:t>https://www.fao.org/4/i0132e/i0132e08.pdf</a:t>
            </a:r>
          </a:p>
          <a:p>
            <a:pPr marL="449262" indent="-449262">
              <a:spcBef>
                <a:spcPts val="600"/>
              </a:spcBef>
              <a:buSzPct val="150000"/>
              <a:buChar char=""/>
              <a:defRPr sz="2000" u="sng">
                <a:solidFill>
                  <a:srgbClr val="2B7758"/>
                </a:solidFill>
                <a:uFill>
                  <a:solidFill>
                    <a:srgbClr val="2B7758"/>
                  </a:solidFill>
                </a:uFill>
              </a:defRPr>
            </a:pPr>
            <a:r>
              <a:rPr>
                <a:hlinkClick r:id="rId3"/>
              </a:rPr>
              <a:t>https://www.fao.org/economic/the-statistics-division-ess/other-statistics/socio-economic-agricultural-and-environmental-indicators/compendium-of-agricultural-environmental-indicators-1989-91-to-2000/annex-2-definitions/en/</a:t>
            </a:r>
          </a:p>
          <a:p>
            <a:pPr>
              <a:defRPr sz="2000" u="sng">
                <a:solidFill>
                  <a:srgbClr val="2B7758"/>
                </a:solidFill>
                <a:uFill>
                  <a:solidFill>
                    <a:srgbClr val="0000FF"/>
                  </a:solidFill>
                </a:uFill>
              </a:defRPr>
            </a:pPr>
            <a:endParaRPr>
              <a:hlinkClick r:id="rId3"/>
            </a:endParaRPr>
          </a:p>
          <a:p>
            <a:pPr>
              <a:defRPr sz="2400" b="1">
                <a:uFill>
                  <a:solidFill>
                    <a:srgbClr val="0000FF"/>
                  </a:solidFill>
                </a:uFill>
              </a:defRPr>
            </a:pPr>
            <a:r>
              <a:t>Cultivated land worldwide</a:t>
            </a:r>
          </a:p>
          <a:p>
            <a:pPr marL="449262" indent="-449262">
              <a:spcBef>
                <a:spcPts val="600"/>
              </a:spcBef>
              <a:buSzPct val="150000"/>
              <a:buChar char=""/>
              <a:defRPr sz="2000" u="sng">
                <a:solidFill>
                  <a:srgbClr val="2B7758"/>
                </a:solidFill>
                <a:uFill>
                  <a:solidFill>
                    <a:srgbClr val="2B7758"/>
                  </a:solidFill>
                </a:uFill>
              </a:defRPr>
            </a:pPr>
            <a:r>
              <a:rPr>
                <a:hlinkClick r:id="rId4"/>
              </a:rPr>
              <a:t>https://www.fao.org/faostat/en/#data/QCL</a:t>
            </a:r>
          </a:p>
          <a:p>
            <a:pPr marL="449262" indent="-449262">
              <a:spcBef>
                <a:spcPts val="600"/>
              </a:spcBef>
              <a:buSzPct val="150000"/>
              <a:buChar char=""/>
              <a:defRPr sz="2000" u="sng">
                <a:solidFill>
                  <a:srgbClr val="2B7758"/>
                </a:solidFill>
                <a:uFill>
                  <a:solidFill>
                    <a:srgbClr val="2B7758"/>
                  </a:solidFill>
                </a:uFill>
              </a:defRPr>
            </a:pPr>
            <a:r>
              <a:rPr>
                <a:hlinkClick r:id="rId5"/>
              </a:rPr>
              <a:t>https://www.fao.org/faostat/en/#data/RL</a:t>
            </a:r>
          </a:p>
          <a:p>
            <a:pPr marL="449262" indent="-449262">
              <a:spcBef>
                <a:spcPts val="600"/>
              </a:spcBef>
              <a:buSzPct val="150000"/>
              <a:buChar char=""/>
              <a:defRPr sz="2000" u="sng">
                <a:solidFill>
                  <a:srgbClr val="2B7758"/>
                </a:solidFill>
                <a:uFill>
                  <a:solidFill>
                    <a:srgbClr val="2B7758"/>
                  </a:solidFill>
                </a:uFill>
              </a:defRPr>
            </a:pPr>
            <a:r>
              <a:rPr>
                <a:hlinkClick r:id="rId6"/>
              </a:rPr>
              <a:t>https://ourworldindata.org/grapher/cropland-area?time=latest</a:t>
            </a:r>
          </a:p>
          <a:p>
            <a:pPr>
              <a:defRPr sz="2000" u="sng">
                <a:solidFill>
                  <a:srgbClr val="0563C1"/>
                </a:solidFill>
                <a:uFill>
                  <a:solidFill>
                    <a:srgbClr val="0000FF"/>
                  </a:solidFill>
                </a:uFill>
              </a:defRPr>
            </a:pPr>
            <a:endParaRPr>
              <a:hlinkClick r:id="rId6"/>
            </a:endParaRPr>
          </a:p>
          <a:p>
            <a:pPr>
              <a:defRPr sz="2400" b="1">
                <a:uFill>
                  <a:solidFill>
                    <a:srgbClr val="0000FF"/>
                  </a:solidFill>
                </a:uFill>
              </a:defRPr>
            </a:pPr>
            <a:r>
              <a:t>Soil organic carbon stocks of cultivated land</a:t>
            </a:r>
          </a:p>
          <a:p>
            <a:pPr marL="449262" indent="-449262">
              <a:spcBef>
                <a:spcPts val="600"/>
              </a:spcBef>
              <a:buSzPts val="2000"/>
              <a:buChar char=""/>
              <a:defRPr sz="2000">
                <a:solidFill>
                  <a:srgbClr val="2B7758"/>
                </a:solidFill>
                <a:uFill>
                  <a:solidFill>
                    <a:srgbClr val="2B7758"/>
                  </a:solidFill>
                </a:uFill>
              </a:defRPr>
            </a:pPr>
            <a:r>
              <a:rPr u="sng">
                <a:hlinkClick r:id="rId7"/>
              </a:rPr>
              <a:t>https://ourworldindata.org/grapher/cropland-area</a:t>
            </a:r>
          </a:p>
          <a:p>
            <a:pPr marL="449262" indent="-449262">
              <a:spcBef>
                <a:spcPts val="600"/>
              </a:spcBef>
              <a:buSzPts val="2000"/>
              <a:buChar char=""/>
              <a:defRPr sz="2000">
                <a:solidFill>
                  <a:srgbClr val="2B7758"/>
                </a:solidFill>
                <a:uFill>
                  <a:solidFill>
                    <a:srgbClr val="2B7758"/>
                  </a:solidFill>
                </a:uFill>
              </a:defRPr>
            </a:pPr>
            <a:r>
              <a:rPr u="sng">
                <a:hlinkClick r:id="rId8"/>
              </a:rPr>
              <a:t>https://archive.ipcc.ch/ipccreports/sres/land_use/index.php?idp=3</a:t>
            </a:r>
          </a:p>
          <a:p>
            <a:pPr marL="449262" indent="-449262">
              <a:spcBef>
                <a:spcPts val="600"/>
              </a:spcBef>
              <a:buSzPct val="150000"/>
              <a:buChar char=""/>
              <a:defRPr sz="2000" u="sng">
                <a:solidFill>
                  <a:srgbClr val="2B7758"/>
                </a:solidFill>
                <a:uFill>
                  <a:solidFill>
                    <a:srgbClr val="2B7758"/>
                  </a:solidFill>
                </a:uFill>
              </a:defRPr>
            </a:pPr>
            <a:r>
              <a:rPr>
                <a:hlinkClick r:id="rId9"/>
              </a:rPr>
              <a:t>https://www.inrae.fr/sites/default/files/pdf/etude-4-pour-1000-resume-en-francais-pdf-1_0.pdf</a:t>
            </a:r>
          </a:p>
          <a:p>
            <a:pPr>
              <a:defRPr sz="2000" u="sng">
                <a:solidFill>
                  <a:srgbClr val="0563C1"/>
                </a:solidFill>
                <a:uFill>
                  <a:solidFill>
                    <a:srgbClr val="0000FF"/>
                  </a:solidFill>
                </a:uFill>
              </a:defRPr>
            </a:pPr>
            <a:endParaRPr>
              <a:hlinkClick r:id="rId9"/>
            </a:endParaRPr>
          </a:p>
          <a:p>
            <a:pPr>
              <a:defRPr sz="2400" b="1">
                <a:uFill>
                  <a:solidFill>
                    <a:srgbClr val="0000FF"/>
                  </a:solidFill>
                </a:uFill>
              </a:defRPr>
            </a:pPr>
            <a:r>
              <a:t>Different forms of organic carbon in soils</a:t>
            </a:r>
          </a:p>
          <a:p>
            <a:pPr marL="449262" indent="-449262">
              <a:spcBef>
                <a:spcPts val="600"/>
              </a:spcBef>
              <a:buSzPct val="150000"/>
              <a:buChar char=""/>
              <a:defRPr sz="2000" u="sng">
                <a:solidFill>
                  <a:srgbClr val="2B7758"/>
                </a:solidFill>
                <a:uFill>
                  <a:solidFill>
                    <a:srgbClr val="2B7758"/>
                  </a:solidFill>
                </a:uFill>
              </a:defRPr>
            </a:pPr>
            <a:r>
              <a:rPr>
                <a:hlinkClick r:id="rId10"/>
              </a:rPr>
              <a:t>https://www.inrae.fr/sites/default/files/pdf/4pM-Synth%C3%A8se-Novembre2020.pdf</a:t>
            </a:r>
          </a:p>
          <a:p>
            <a:pPr>
              <a:defRPr sz="2000">
                <a:solidFill>
                  <a:srgbClr val="0563C1"/>
                </a:solidFill>
                <a:uFill>
                  <a:solidFill>
                    <a:srgbClr val="0000FF"/>
                  </a:solidFill>
                </a:uFill>
              </a:defRPr>
            </a:pPr>
            <a:endParaRPr>
              <a:hlinkClick r:id="rId10"/>
            </a:endParaRPr>
          </a:p>
          <a:p>
            <a:pPr>
              <a:defRPr sz="2400" b="1">
                <a:uFill>
                  <a:solidFill>
                    <a:srgbClr val="0000FF"/>
                  </a:solidFill>
                </a:uFill>
              </a:defRPr>
            </a:pPr>
            <a:r>
              <a:t>Vertical distribution of organic carbon in cultivated soils</a:t>
            </a:r>
          </a:p>
          <a:p>
            <a:pPr marL="449262" indent="-449262">
              <a:spcBef>
                <a:spcPts val="600"/>
              </a:spcBef>
              <a:buSzPct val="150000"/>
              <a:buChar char=""/>
              <a:defRPr sz="2000" cap="small">
                <a:solidFill>
                  <a:srgbClr val="8D533E"/>
                </a:solidFill>
                <a:uFill>
                  <a:solidFill>
                    <a:srgbClr val="0000FF"/>
                  </a:solidFill>
                </a:uFill>
              </a:defRPr>
            </a:pPr>
            <a:r>
              <a:t>Jobbágy E.G. &amp; Jackson R.B. </a:t>
            </a:r>
            <a:r>
              <a:rPr cap="none"/>
              <a:t>(2000). The Vertical Distribution of Soil Organic Carbon and Its Relation to Climate and Vegetation. </a:t>
            </a:r>
            <a:r>
              <a:rPr i="1" cap="none"/>
              <a:t>Ecological Applications</a:t>
            </a:r>
            <a:r>
              <a:rPr cap="none"/>
              <a:t> 10: 423-436. </a:t>
            </a:r>
            <a:r>
              <a:rPr u="sng" cap="none">
                <a:solidFill>
                  <a:srgbClr val="2B7758"/>
                </a:solidFill>
                <a:uFill>
                  <a:solidFill>
                    <a:srgbClr val="2B7758"/>
                  </a:solidFill>
                </a:uFill>
                <a:hlinkClick r:id="rId11"/>
              </a:rPr>
              <a:t>https://doi.org/10.2307/2641104</a:t>
            </a:r>
            <a:endParaRPr u="sng">
              <a:uFill>
                <a:solidFill>
                  <a:srgbClr val="2B7758"/>
                </a:solidFill>
              </a:uFill>
            </a:endParaRPr>
          </a:p>
          <a:p>
            <a:pPr>
              <a:defRPr sz="2000" u="sng">
                <a:solidFill>
                  <a:srgbClr val="0000FF"/>
                </a:solidFill>
                <a:uFill>
                  <a:solidFill>
                    <a:srgbClr val="0000FF"/>
                  </a:solidFill>
                </a:uFill>
              </a:defRPr>
            </a:pPr>
            <a:endParaRPr u="sng">
              <a:uFill>
                <a:solidFill>
                  <a:srgbClr val="2B7758"/>
                </a:solidFill>
              </a:uFill>
            </a:endParaRPr>
          </a:p>
          <a:p>
            <a:pPr>
              <a:defRPr sz="2400" b="1">
                <a:uFill>
                  <a:solidFill>
                    <a:srgbClr val="0000FF"/>
                  </a:solidFill>
                </a:uFill>
              </a:defRPr>
            </a:pPr>
            <a:r>
              <a:t>General diagram of carbon dynamics in cultivated ecosystems</a:t>
            </a:r>
          </a:p>
          <a:p>
            <a:pPr marL="449262" indent="-449262">
              <a:spcBef>
                <a:spcPts val="600"/>
              </a:spcBef>
              <a:buSzPct val="150000"/>
              <a:buChar char=""/>
              <a:defRPr sz="2000" u="sng">
                <a:solidFill>
                  <a:srgbClr val="2B7758"/>
                </a:solidFill>
                <a:uFill>
                  <a:solidFill>
                    <a:srgbClr val="2B7758"/>
                  </a:solidFill>
                </a:uFill>
              </a:defRPr>
            </a:pPr>
            <a:r>
              <a:rPr>
                <a:hlinkClick r:id="rId10"/>
              </a:rPr>
              <a:t>https://www.inrae.fr/sites/default/files/pdf/4pM-Synth%C3%A8se-Novembre2020.pdf</a:t>
            </a:r>
          </a:p>
          <a:p>
            <a:pPr marL="449262" indent="-449262">
              <a:spcBef>
                <a:spcPts val="600"/>
              </a:spcBef>
              <a:buSzPts val="2000"/>
              <a:buChar char=""/>
              <a:defRPr sz="2000">
                <a:solidFill>
                  <a:srgbClr val="2B7758"/>
                </a:solidFill>
                <a:uFill>
                  <a:solidFill>
                    <a:srgbClr val="2B7758"/>
                  </a:solidFill>
                </a:uFill>
              </a:defRPr>
            </a:pPr>
            <a:r>
              <a:rPr u="sng">
                <a:hlinkClick r:id="rId12"/>
              </a:rPr>
              <a:t>https://earthhow.com/photosynthesis-process/</a:t>
            </a:r>
          </a:p>
          <a:p>
            <a:pPr marL="449262" indent="-449262">
              <a:spcBef>
                <a:spcPts val="600"/>
              </a:spcBef>
              <a:buSzPct val="150000"/>
              <a:buChar char=""/>
              <a:defRPr sz="2000" u="sng">
                <a:solidFill>
                  <a:srgbClr val="2B7758"/>
                </a:solidFill>
                <a:uFill>
                  <a:solidFill>
                    <a:srgbClr val="2B7758"/>
                  </a:solidFill>
                </a:uFill>
              </a:defRPr>
            </a:pPr>
            <a:r>
              <a:rPr>
                <a:hlinkClick r:id="rId13"/>
              </a:rPr>
              <a:t>https://www.fao.org/3/ca9894en/CA9894EN.pdf</a:t>
            </a:r>
          </a:p>
        </p:txBody>
      </p:sp>
      <p:sp>
        <p:nvSpPr>
          <p:cNvPr id="910" name="Titre 4"/>
          <p:cNvSpPr txBox="1">
            <a:spLocks noGrp="1"/>
          </p:cNvSpPr>
          <p:nvPr>
            <p:ph type="title"/>
          </p:nvPr>
        </p:nvSpPr>
        <p:spPr>
          <a:xfrm>
            <a:off x="1080000" y="215999"/>
            <a:ext cx="17933836" cy="871227"/>
          </a:xfrm>
          <a:prstGeom prst="rect">
            <a:avLst/>
          </a:prstGeom>
        </p:spPr>
        <p:txBody>
          <a:bodyPr/>
          <a:lstStyle/>
          <a:p>
            <a:r>
              <a:t>SOURCES</a:t>
            </a:r>
            <a:r>
              <a:rPr sz="4000"/>
              <a:t> / </a:t>
            </a:r>
            <a:r>
              <a:rPr sz="4000">
                <a:ln w="19050" cap="flat">
                  <a:solidFill>
                    <a:srgbClr val="FFFFFF"/>
                  </a:solidFill>
                  <a:prstDash val="solid"/>
                  <a:round/>
                </a:ln>
                <a:noFill/>
              </a:rPr>
              <a:t>CULTIVATED LAND</a:t>
            </a:r>
          </a:p>
        </p:txBody>
      </p:sp>
      <p:sp>
        <p:nvSpPr>
          <p:cNvPr id="911" name="ZoneTexte 5"/>
          <p:cNvSpPr txBox="1"/>
          <p:nvPr/>
        </p:nvSpPr>
        <p:spPr>
          <a:xfrm>
            <a:off x="12598400" y="1826897"/>
            <a:ext cx="10457544" cy="970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2400" b="1">
                <a:uFill>
                  <a:solidFill>
                    <a:srgbClr val="0000FF"/>
                  </a:solidFill>
                </a:uFill>
              </a:defRPr>
            </a:pPr>
            <a:r>
              <a:rPr dirty="0"/>
              <a:t>Estimation of carbon inputs in cultivated lands</a:t>
            </a:r>
          </a:p>
          <a:p>
            <a:pPr marL="449262" indent="-449262">
              <a:spcBef>
                <a:spcPts val="600"/>
              </a:spcBef>
              <a:buSzPct val="150000"/>
              <a:buChar char=""/>
              <a:defRPr sz="2000" cap="small">
                <a:solidFill>
                  <a:srgbClr val="8D533E"/>
                </a:solidFill>
                <a:uFill>
                  <a:solidFill>
                    <a:srgbClr val="0000FF"/>
                  </a:solidFill>
                </a:uFill>
              </a:defRPr>
            </a:pPr>
            <a:r>
              <a:rPr dirty="0" err="1"/>
              <a:t>Bolinder</a:t>
            </a:r>
            <a:r>
              <a:rPr dirty="0"/>
              <a:t> M.A., Janzen H.H., </a:t>
            </a:r>
            <a:r>
              <a:rPr dirty="0" err="1"/>
              <a:t>Gregorich</a:t>
            </a:r>
            <a:r>
              <a:rPr dirty="0"/>
              <a:t> E.G., Angers D.A., </a:t>
            </a:r>
            <a:r>
              <a:rPr dirty="0" err="1"/>
              <a:t>VandenBygaart</a:t>
            </a:r>
            <a:r>
              <a:rPr dirty="0"/>
              <a:t> A.J. </a:t>
            </a:r>
            <a:r>
              <a:rPr cap="none" dirty="0"/>
              <a:t>(2007). An approach for estimating net primary productivity and annual carbon inputs to soil for common agricultural crops in Canada. </a:t>
            </a:r>
            <a:r>
              <a:rPr i="1" cap="none" dirty="0"/>
              <a:t>Agriculture, Ecosystems &amp; Environment</a:t>
            </a:r>
            <a:r>
              <a:rPr cap="none" dirty="0"/>
              <a:t> 118(1-4): 29-42. ISSN 0167-8809. </a:t>
            </a:r>
            <a:r>
              <a:rPr u="sng" cap="none" dirty="0">
                <a:solidFill>
                  <a:srgbClr val="2B7758"/>
                </a:solidFill>
                <a:uFill>
                  <a:solidFill>
                    <a:srgbClr val="2B7758"/>
                  </a:solidFill>
                </a:uFill>
                <a:hlinkClick r:id="rId14"/>
              </a:rPr>
              <a:t>https://doi.org/10.1016/j.agee.2006.05.013</a:t>
            </a:r>
            <a:endParaRPr u="sng" dirty="0">
              <a:solidFill>
                <a:srgbClr val="2B7758"/>
              </a:solidFill>
              <a:uFill>
                <a:solidFill>
                  <a:srgbClr val="2B7758"/>
                </a:solidFill>
              </a:uFill>
            </a:endParaRPr>
          </a:p>
          <a:p>
            <a:pPr>
              <a:defRPr sz="2000" u="sng">
                <a:solidFill>
                  <a:srgbClr val="0000FF"/>
                </a:solidFill>
                <a:uFill>
                  <a:solidFill>
                    <a:srgbClr val="0000FF"/>
                  </a:solidFill>
                </a:uFill>
              </a:defRPr>
            </a:pPr>
            <a:endParaRPr u="sng" dirty="0">
              <a:solidFill>
                <a:srgbClr val="2B7758"/>
              </a:solidFill>
              <a:uFill>
                <a:solidFill>
                  <a:srgbClr val="2B7758"/>
                </a:solidFill>
              </a:uFill>
            </a:endParaRPr>
          </a:p>
          <a:p>
            <a:pPr>
              <a:defRPr sz="2400" b="1">
                <a:uFill>
                  <a:solidFill>
                    <a:srgbClr val="0000FF"/>
                  </a:solidFill>
                </a:uFill>
              </a:defRPr>
            </a:pPr>
            <a:r>
              <a:rPr dirty="0"/>
              <a:t>Mechanisms of </a:t>
            </a:r>
            <a:r>
              <a:rPr lang="en-AU" dirty="0"/>
              <a:t>o</a:t>
            </a:r>
            <a:r>
              <a:rPr dirty="0" err="1"/>
              <a:t>rganic</a:t>
            </a:r>
            <a:r>
              <a:rPr dirty="0"/>
              <a:t> </a:t>
            </a:r>
            <a:r>
              <a:rPr lang="en-AU" dirty="0"/>
              <a:t>m</a:t>
            </a:r>
            <a:r>
              <a:rPr dirty="0"/>
              <a:t>atter </a:t>
            </a:r>
            <a:r>
              <a:rPr lang="en-AU" dirty="0"/>
              <a:t>s</a:t>
            </a:r>
            <a:r>
              <a:rPr dirty="0" err="1"/>
              <a:t>tabilization</a:t>
            </a:r>
            <a:r>
              <a:rPr dirty="0"/>
              <a:t> in </a:t>
            </a:r>
            <a:r>
              <a:rPr lang="en-AU" dirty="0"/>
              <a:t>s</a:t>
            </a:r>
            <a:r>
              <a:rPr dirty="0"/>
              <a:t>oils</a:t>
            </a:r>
          </a:p>
          <a:p>
            <a:pPr marL="449262" indent="-449262">
              <a:spcBef>
                <a:spcPts val="600"/>
              </a:spcBef>
              <a:buSzPct val="150000"/>
              <a:buChar char=""/>
              <a:defRPr sz="2000" cap="small" spc="-19">
                <a:solidFill>
                  <a:srgbClr val="8D533E"/>
                </a:solidFill>
                <a:uFill>
                  <a:solidFill>
                    <a:srgbClr val="0000FF"/>
                  </a:solidFill>
                </a:uFill>
              </a:defRPr>
            </a:pPr>
            <a:r>
              <a:rPr dirty="0" err="1"/>
              <a:t>Chenu</a:t>
            </a:r>
            <a:r>
              <a:rPr dirty="0"/>
              <a:t> C., Virto I., Plante A. &amp; </a:t>
            </a:r>
            <a:r>
              <a:rPr dirty="0" err="1"/>
              <a:t>Elsass</a:t>
            </a:r>
            <a:r>
              <a:rPr dirty="0"/>
              <a:t> F.</a:t>
            </a:r>
            <a:r>
              <a:rPr cap="none" dirty="0"/>
              <a:t> (2009). Clay-Size Organo-Mineral Complexes in Temperate Soils: Relative Contributions of </a:t>
            </a:r>
            <a:r>
              <a:rPr cap="none" dirty="0" err="1"/>
              <a:t>Sorptive</a:t>
            </a:r>
            <a:r>
              <a:rPr cap="none" dirty="0"/>
              <a:t> and Physical Protection. </a:t>
            </a:r>
            <a:r>
              <a:rPr i="1" cap="none" dirty="0"/>
              <a:t>CMS Workshop Lectures </a:t>
            </a:r>
            <a:r>
              <a:rPr cap="none" dirty="0"/>
              <a:t>16: 120-135. </a:t>
            </a:r>
            <a:r>
              <a:rPr u="sng" cap="none" dirty="0">
                <a:solidFill>
                  <a:srgbClr val="2B7758"/>
                </a:solidFill>
                <a:uFill>
                  <a:solidFill>
                    <a:srgbClr val="2B7758"/>
                  </a:solidFill>
                </a:uFill>
                <a:hlinkClick r:id="rId15"/>
              </a:rPr>
              <a:t>https://doi.org/10.1346/CMS-WLS-16</a:t>
            </a:r>
            <a:endParaRPr u="sng" dirty="0">
              <a:uFill>
                <a:solidFill>
                  <a:srgbClr val="2B7758"/>
                </a:solidFill>
              </a:uFill>
            </a:endParaRPr>
          </a:p>
          <a:p>
            <a:pPr>
              <a:defRPr sz="2000" u="sng">
                <a:solidFill>
                  <a:srgbClr val="0000FF"/>
                </a:solidFill>
                <a:uFill>
                  <a:solidFill>
                    <a:srgbClr val="0000FF"/>
                  </a:solidFill>
                </a:uFill>
              </a:defRPr>
            </a:pPr>
            <a:endParaRPr u="sng" dirty="0">
              <a:uFill>
                <a:solidFill>
                  <a:srgbClr val="2B7758"/>
                </a:solidFill>
              </a:uFill>
            </a:endParaRPr>
          </a:p>
          <a:p>
            <a:pPr>
              <a:defRPr sz="2400" b="1">
                <a:uFill>
                  <a:solidFill>
                    <a:srgbClr val="0000FF"/>
                  </a:solidFill>
                </a:uFill>
              </a:defRPr>
            </a:pPr>
            <a:r>
              <a:rPr dirty="0"/>
              <a:t>Measurement of the </a:t>
            </a:r>
            <a:r>
              <a:rPr lang="en-AU" dirty="0"/>
              <a:t>b</a:t>
            </a:r>
            <a:r>
              <a:rPr dirty="0" err="1"/>
              <a:t>iogeochemical</a:t>
            </a:r>
            <a:r>
              <a:rPr dirty="0"/>
              <a:t> </a:t>
            </a:r>
            <a:r>
              <a:rPr lang="en-AU" dirty="0"/>
              <a:t>s</a:t>
            </a:r>
            <a:r>
              <a:rPr dirty="0" err="1"/>
              <a:t>tability</a:t>
            </a:r>
            <a:r>
              <a:rPr dirty="0"/>
              <a:t> o</a:t>
            </a:r>
            <a:r>
              <a:rPr lang="en-AU" dirty="0"/>
              <a:t>f s</a:t>
            </a:r>
            <a:r>
              <a:rPr dirty="0"/>
              <a:t>oil </a:t>
            </a:r>
            <a:r>
              <a:rPr lang="en-AU" dirty="0"/>
              <a:t>or</a:t>
            </a:r>
            <a:r>
              <a:rPr dirty="0" err="1"/>
              <a:t>ganic</a:t>
            </a:r>
            <a:r>
              <a:rPr dirty="0"/>
              <a:t> </a:t>
            </a:r>
            <a:r>
              <a:rPr lang="en-AU" dirty="0"/>
              <a:t>c</a:t>
            </a:r>
            <a:r>
              <a:rPr dirty="0" err="1"/>
              <a:t>arbon</a:t>
            </a:r>
            <a:r>
              <a:rPr dirty="0"/>
              <a:t> </a:t>
            </a:r>
          </a:p>
          <a:p>
            <a:pPr marL="449262" indent="-449262">
              <a:spcBef>
                <a:spcPts val="600"/>
              </a:spcBef>
              <a:buSzPct val="150000"/>
              <a:buChar char=""/>
              <a:defRPr sz="2000" cap="small">
                <a:solidFill>
                  <a:srgbClr val="8D533E"/>
                </a:solidFill>
                <a:uFill>
                  <a:solidFill>
                    <a:srgbClr val="0000FF"/>
                  </a:solidFill>
                </a:uFill>
              </a:defRPr>
            </a:pPr>
            <a:r>
              <a:rPr dirty="0" err="1"/>
              <a:t>Balesdent</a:t>
            </a:r>
            <a:r>
              <a:rPr dirty="0"/>
              <a:t> J., Wagner G.H. &amp; </a:t>
            </a:r>
            <a:r>
              <a:rPr dirty="0" err="1"/>
              <a:t>Mariotti</a:t>
            </a:r>
            <a:r>
              <a:rPr dirty="0"/>
              <a:t> A. </a:t>
            </a:r>
            <a:r>
              <a:rPr cap="none" dirty="0"/>
              <a:t>(1988). Soil organic matter turnover in long-term field experiments as revealed by C-13 natural abundance. </a:t>
            </a:r>
            <a:r>
              <a:rPr i="1" cap="none" dirty="0"/>
              <a:t>Soil Sci. Soc. Am. J.</a:t>
            </a:r>
            <a:r>
              <a:rPr cap="none" dirty="0"/>
              <a:t> 52: 118-124. </a:t>
            </a:r>
            <a:r>
              <a:rPr u="sng" cap="none" dirty="0">
                <a:solidFill>
                  <a:srgbClr val="2B7758"/>
                </a:solidFill>
                <a:uFill>
                  <a:solidFill>
                    <a:srgbClr val="2B7758"/>
                  </a:solidFill>
                </a:uFill>
                <a:hlinkClick r:id="rId16"/>
              </a:rPr>
              <a:t>https://doi.org/10.2136/sssaj1988.03615995005200010021x</a:t>
            </a:r>
            <a:endParaRPr u="sng" dirty="0">
              <a:solidFill>
                <a:srgbClr val="0000FF"/>
              </a:solidFill>
              <a:uFill>
                <a:solidFill>
                  <a:srgbClr val="2B7758"/>
                </a:solidFill>
              </a:uFill>
            </a:endParaRPr>
          </a:p>
          <a:p>
            <a:pPr>
              <a:defRPr sz="2000" b="1"/>
            </a:pPr>
            <a:endParaRPr u="sng" dirty="0">
              <a:solidFill>
                <a:srgbClr val="0000FF"/>
              </a:solidFill>
              <a:uFill>
                <a:solidFill>
                  <a:srgbClr val="2B7758"/>
                </a:solidFill>
              </a:uFill>
            </a:endParaRPr>
          </a:p>
          <a:p>
            <a:pPr>
              <a:defRPr sz="2400" b="1">
                <a:uFill>
                  <a:solidFill>
                    <a:srgbClr val="0000FF"/>
                  </a:solidFill>
                </a:uFill>
              </a:defRPr>
            </a:pPr>
            <a:r>
              <a:rPr dirty="0"/>
              <a:t>Synthesis of the </a:t>
            </a:r>
            <a:r>
              <a:rPr lang="en-AU" dirty="0"/>
              <a:t>m</a:t>
            </a:r>
            <a:r>
              <a:rPr dirty="0" err="1"/>
              <a:t>ulti</a:t>
            </a:r>
            <a:r>
              <a:rPr dirty="0"/>
              <a:t>-</a:t>
            </a:r>
            <a:r>
              <a:rPr lang="en-AU" dirty="0"/>
              <a:t>a</a:t>
            </a:r>
            <a:r>
              <a:rPr dirty="0" err="1"/>
              <a:t>pproach</a:t>
            </a:r>
            <a:r>
              <a:rPr dirty="0"/>
              <a:t> </a:t>
            </a:r>
            <a:r>
              <a:rPr lang="en-AU" dirty="0"/>
              <a:t>a</a:t>
            </a:r>
            <a:r>
              <a:rPr dirty="0" err="1"/>
              <a:t>ssessment</a:t>
            </a:r>
            <a:r>
              <a:rPr dirty="0"/>
              <a:t> of the </a:t>
            </a:r>
            <a:r>
              <a:rPr lang="en-AU" dirty="0"/>
              <a:t>b</a:t>
            </a:r>
            <a:r>
              <a:rPr dirty="0" err="1"/>
              <a:t>iogeochemical</a:t>
            </a:r>
            <a:r>
              <a:rPr dirty="0"/>
              <a:t> </a:t>
            </a:r>
            <a:r>
              <a:rPr lang="en-AU" dirty="0"/>
              <a:t>s</a:t>
            </a:r>
            <a:r>
              <a:rPr dirty="0" err="1"/>
              <a:t>tability</a:t>
            </a:r>
            <a:r>
              <a:rPr dirty="0"/>
              <a:t> of </a:t>
            </a:r>
            <a:r>
              <a:rPr lang="en-AU" dirty="0"/>
              <a:t>s</a:t>
            </a:r>
            <a:r>
              <a:rPr dirty="0"/>
              <a:t>oil </a:t>
            </a:r>
            <a:r>
              <a:rPr lang="en-AU" dirty="0"/>
              <a:t>o</a:t>
            </a:r>
            <a:r>
              <a:rPr dirty="0" err="1"/>
              <a:t>rganic</a:t>
            </a:r>
            <a:r>
              <a:rPr dirty="0"/>
              <a:t> </a:t>
            </a:r>
            <a:r>
              <a:rPr lang="en-AU" dirty="0"/>
              <a:t>c</a:t>
            </a:r>
            <a:r>
              <a:rPr dirty="0" err="1"/>
              <a:t>arbon</a:t>
            </a:r>
            <a:r>
              <a:rPr dirty="0"/>
              <a:t> (SOC)</a:t>
            </a:r>
          </a:p>
          <a:p>
            <a:pPr marL="449262" indent="-449262">
              <a:spcBef>
                <a:spcPts val="600"/>
              </a:spcBef>
              <a:buSzPct val="150000"/>
              <a:buChar char=""/>
              <a:defRPr sz="2000" cap="small">
                <a:solidFill>
                  <a:srgbClr val="8D533E"/>
                </a:solidFill>
                <a:uFill>
                  <a:solidFill>
                    <a:srgbClr val="0000FF"/>
                  </a:solidFill>
                </a:uFill>
              </a:defRPr>
            </a:pPr>
            <a:r>
              <a:rPr dirty="0" err="1"/>
              <a:t>Balesdent</a:t>
            </a:r>
            <a:r>
              <a:rPr dirty="0"/>
              <a:t> J., </a:t>
            </a:r>
            <a:r>
              <a:rPr dirty="0" err="1"/>
              <a:t>Mariotti</a:t>
            </a:r>
            <a:r>
              <a:rPr dirty="0"/>
              <a:t> A. &amp; </a:t>
            </a:r>
            <a:r>
              <a:rPr dirty="0" err="1"/>
              <a:t>Guillet</a:t>
            </a:r>
            <a:r>
              <a:rPr dirty="0"/>
              <a:t> B.</a:t>
            </a:r>
            <a:r>
              <a:rPr cap="none" dirty="0"/>
              <a:t> (1987). Natural </a:t>
            </a:r>
            <a:r>
              <a:rPr cap="none" baseline="30000" dirty="0"/>
              <a:t>13</a:t>
            </a:r>
            <a:r>
              <a:rPr cap="none" dirty="0"/>
              <a:t>C abundance as a tracer for studies of soil organic matter dynamics. </a:t>
            </a:r>
            <a:r>
              <a:rPr i="1" cap="none" dirty="0"/>
              <a:t>Soil Biology and Biochemistry</a:t>
            </a:r>
            <a:r>
              <a:rPr cap="none" dirty="0"/>
              <a:t> 19(1): 25-30. ISSN 0038-0717. </a:t>
            </a:r>
            <a:r>
              <a:rPr u="sng" cap="none" dirty="0">
                <a:solidFill>
                  <a:srgbClr val="2B7758"/>
                </a:solidFill>
                <a:uFill>
                  <a:solidFill>
                    <a:srgbClr val="2B7758"/>
                  </a:solidFill>
                </a:uFill>
                <a:hlinkClick r:id="rId17"/>
              </a:rPr>
              <a:t>https://doi.org/10.1016/0038-0717(87)90120-9</a:t>
            </a:r>
            <a:endParaRPr u="sng" dirty="0">
              <a:uFill>
                <a:solidFill>
                  <a:srgbClr val="2B7758"/>
                </a:solidFill>
              </a:uFill>
            </a:endParaRPr>
          </a:p>
          <a:p>
            <a:pPr marL="449262" indent="-449262">
              <a:spcBef>
                <a:spcPts val="600"/>
              </a:spcBef>
              <a:buSzPct val="150000"/>
              <a:buChar char=""/>
              <a:defRPr sz="2000" cap="small">
                <a:solidFill>
                  <a:srgbClr val="8D533E"/>
                </a:solidFill>
                <a:uFill>
                  <a:solidFill>
                    <a:srgbClr val="0000FF"/>
                  </a:solidFill>
                </a:uFill>
              </a:defRPr>
            </a:pPr>
            <a:r>
              <a:rPr dirty="0" err="1"/>
              <a:t>Clivot</a:t>
            </a:r>
            <a:r>
              <a:rPr dirty="0"/>
              <a:t> H., </a:t>
            </a:r>
            <a:r>
              <a:rPr dirty="0" err="1"/>
              <a:t>Mouny</a:t>
            </a:r>
            <a:r>
              <a:rPr dirty="0"/>
              <a:t> J.C., </a:t>
            </a:r>
            <a:r>
              <a:rPr dirty="0" err="1"/>
              <a:t>Duparque</a:t>
            </a:r>
            <a:r>
              <a:rPr dirty="0"/>
              <a:t> A., </a:t>
            </a:r>
            <a:r>
              <a:rPr dirty="0" err="1"/>
              <a:t>Dinh</a:t>
            </a:r>
            <a:r>
              <a:rPr dirty="0"/>
              <a:t> J.L., </a:t>
            </a:r>
            <a:r>
              <a:rPr dirty="0" err="1"/>
              <a:t>Denoroy</a:t>
            </a:r>
            <a:r>
              <a:rPr dirty="0"/>
              <a:t> P., </a:t>
            </a:r>
            <a:r>
              <a:rPr dirty="0" err="1"/>
              <a:t>Houot</a:t>
            </a:r>
            <a:r>
              <a:rPr dirty="0"/>
              <a:t> S., </a:t>
            </a:r>
            <a:r>
              <a:rPr dirty="0" err="1"/>
              <a:t>Vertès</a:t>
            </a:r>
            <a:r>
              <a:rPr dirty="0"/>
              <a:t> F., </a:t>
            </a:r>
            <a:r>
              <a:rPr dirty="0" err="1"/>
              <a:t>Trochard</a:t>
            </a:r>
            <a:r>
              <a:rPr dirty="0"/>
              <a:t> R., </a:t>
            </a:r>
            <a:r>
              <a:rPr dirty="0" err="1"/>
              <a:t>Bouthier</a:t>
            </a:r>
            <a:r>
              <a:rPr dirty="0"/>
              <a:t> A., </a:t>
            </a:r>
            <a:r>
              <a:rPr dirty="0" err="1"/>
              <a:t>Sagot</a:t>
            </a:r>
            <a:r>
              <a:rPr dirty="0"/>
              <a:t> S. &amp; Mary B. </a:t>
            </a:r>
            <a:r>
              <a:rPr cap="none" dirty="0"/>
              <a:t>(2019). Modeling soil organic carbon evolution in long-term arable experiments with AMG model. </a:t>
            </a:r>
            <a:r>
              <a:rPr i="1" cap="none" dirty="0"/>
              <a:t>Environmental Modelling &amp; Software</a:t>
            </a:r>
            <a:r>
              <a:rPr cap="none" dirty="0"/>
              <a:t> 118: 99-113. ISSN 1364-8152. </a:t>
            </a:r>
            <a:r>
              <a:rPr u="sng" cap="none" dirty="0">
                <a:solidFill>
                  <a:srgbClr val="2B7758"/>
                </a:solidFill>
                <a:uFill>
                  <a:solidFill>
                    <a:srgbClr val="2B7758"/>
                  </a:solidFill>
                </a:uFill>
                <a:hlinkClick r:id="rId18"/>
              </a:rPr>
              <a:t>https://doi.org/10.1016/j.envsoft.2019.04.004</a:t>
            </a:r>
            <a:endParaRPr u="sng" dirty="0">
              <a:uFill>
                <a:solidFill>
                  <a:srgbClr val="2B7758"/>
                </a:solidFill>
              </a:uFill>
            </a:endParaRPr>
          </a:p>
          <a:p>
            <a:pPr marL="449262" indent="-449262">
              <a:spcBef>
                <a:spcPts val="600"/>
              </a:spcBef>
              <a:buSzPct val="150000"/>
              <a:buChar char=""/>
              <a:defRPr sz="2000" cap="small">
                <a:solidFill>
                  <a:srgbClr val="8D533E"/>
                </a:solidFill>
                <a:uFill>
                  <a:solidFill>
                    <a:srgbClr val="0000FF"/>
                  </a:solidFill>
                </a:uFill>
              </a:defRPr>
            </a:pPr>
            <a:r>
              <a:rPr dirty="0"/>
              <a:t>Barré P., Eglin T., Christensen B.T., </a:t>
            </a:r>
            <a:r>
              <a:rPr dirty="0" err="1"/>
              <a:t>Ciais</a:t>
            </a:r>
            <a:r>
              <a:rPr dirty="0"/>
              <a:t> P., </a:t>
            </a:r>
            <a:r>
              <a:rPr dirty="0" err="1"/>
              <a:t>Houot</a:t>
            </a:r>
            <a:r>
              <a:rPr dirty="0"/>
              <a:t> S., </a:t>
            </a:r>
            <a:r>
              <a:rPr dirty="0" err="1"/>
              <a:t>Kätterer</a:t>
            </a:r>
            <a:r>
              <a:rPr dirty="0"/>
              <a:t> T., van Oort F., </a:t>
            </a:r>
            <a:r>
              <a:rPr dirty="0" err="1"/>
              <a:t>Peylin</a:t>
            </a:r>
            <a:r>
              <a:rPr dirty="0"/>
              <a:t> P., Poulton P.R., </a:t>
            </a:r>
            <a:r>
              <a:rPr dirty="0" err="1"/>
              <a:t>Romanenkov</a:t>
            </a:r>
            <a:r>
              <a:rPr dirty="0"/>
              <a:t> V. &amp; </a:t>
            </a:r>
            <a:r>
              <a:rPr dirty="0" err="1"/>
              <a:t>Chenu</a:t>
            </a:r>
            <a:r>
              <a:rPr dirty="0"/>
              <a:t> C. </a:t>
            </a:r>
            <a:r>
              <a:rPr cap="none" dirty="0"/>
              <a:t>(2010). Quantifying and isolating stable soil organic carbon using long-term bare fallow experiments, </a:t>
            </a:r>
            <a:r>
              <a:rPr i="1" cap="none" dirty="0" err="1"/>
              <a:t>Biogeosciences</a:t>
            </a:r>
            <a:r>
              <a:rPr cap="none" dirty="0"/>
              <a:t> 7: 3839-3850.</a:t>
            </a:r>
            <a:r>
              <a:rPr cap="none" dirty="0">
                <a:solidFill>
                  <a:srgbClr val="0000FF"/>
                </a:solidFill>
              </a:rPr>
              <a:t> </a:t>
            </a:r>
            <a:r>
              <a:rPr u="sng" cap="none" dirty="0">
                <a:solidFill>
                  <a:srgbClr val="2B7758"/>
                </a:solidFill>
                <a:uFill>
                  <a:solidFill>
                    <a:srgbClr val="2B7758"/>
                  </a:solidFill>
                </a:uFill>
                <a:hlinkClick r:id="rId19"/>
              </a:rPr>
              <a:t>https://doi.org/10.5194/bg-7-3839-2010</a:t>
            </a:r>
          </a:p>
        </p:txBody>
      </p:sp>
      <p:sp>
        <p:nvSpPr>
          <p:cNvPr id="912" name="Connecteur droit 7"/>
          <p:cNvSpPr/>
          <p:nvPr/>
        </p:nvSpPr>
        <p:spPr>
          <a:xfrm flipH="1">
            <a:off x="12192000" y="1728085"/>
            <a:ext cx="1" cy="11408230"/>
          </a:xfrm>
          <a:prstGeom prst="line">
            <a:avLst/>
          </a:prstGeom>
          <a:ln w="76200">
            <a:solidFill>
              <a:srgbClr val="2B7758"/>
            </a:solidFill>
          </a:ln>
        </p:spPr>
        <p:txBody>
          <a:bodyPr lIns="45719" rIns="45719"/>
          <a:lstStyle/>
          <a:p>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ZoneTexte 2"/>
          <p:cNvSpPr txBox="1">
            <a:spLocks noGrp="1"/>
          </p:cNvSpPr>
          <p:nvPr>
            <p:ph type="sldNum" sz="quarter" idx="2"/>
          </p:nvPr>
        </p:nvSpPr>
        <p:spPr>
          <a:xfrm>
            <a:off x="23719935" y="101622"/>
            <a:ext cx="501836"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37</a:t>
            </a:fld>
            <a:endParaRPr/>
          </a:p>
        </p:txBody>
      </p:sp>
      <p:sp>
        <p:nvSpPr>
          <p:cNvPr id="915" name="Titre 1"/>
          <p:cNvSpPr txBox="1">
            <a:spLocks noGrp="1"/>
          </p:cNvSpPr>
          <p:nvPr>
            <p:ph type="title"/>
          </p:nvPr>
        </p:nvSpPr>
        <p:spPr>
          <a:xfrm>
            <a:off x="1080000" y="215999"/>
            <a:ext cx="17933836" cy="871227"/>
          </a:xfrm>
          <a:prstGeom prst="rect">
            <a:avLst/>
          </a:prstGeom>
        </p:spPr>
        <p:txBody>
          <a:bodyPr/>
          <a:lstStyle/>
          <a:p>
            <a:r>
              <a:t>SOURCES</a:t>
            </a:r>
            <a:r>
              <a:rPr sz="4000"/>
              <a:t> / </a:t>
            </a:r>
            <a:r>
              <a:rPr sz="4000">
                <a:ln w="19050" cap="flat">
                  <a:solidFill>
                    <a:srgbClr val="FFFFFF"/>
                  </a:solidFill>
                  <a:prstDash val="solid"/>
                  <a:round/>
                </a:ln>
                <a:noFill/>
              </a:rPr>
              <a:t>CULTIVATED LAND</a:t>
            </a:r>
          </a:p>
        </p:txBody>
      </p:sp>
      <p:sp>
        <p:nvSpPr>
          <p:cNvPr id="916" name="Définition des terres cultivées de la FAO…"/>
          <p:cNvSpPr txBox="1"/>
          <p:nvPr/>
        </p:nvSpPr>
        <p:spPr>
          <a:xfrm>
            <a:off x="1079998" y="1826898"/>
            <a:ext cx="10548002" cy="10043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400" b="1">
                <a:uFill>
                  <a:solidFill>
                    <a:srgbClr val="0000FF"/>
                  </a:solidFill>
                </a:uFill>
              </a:defRPr>
            </a:pPr>
            <a:r>
              <a:rPr dirty="0"/>
              <a:t>Soil </a:t>
            </a:r>
            <a:r>
              <a:rPr lang="en-AU" dirty="0"/>
              <a:t>c</a:t>
            </a:r>
            <a:r>
              <a:rPr dirty="0" err="1"/>
              <a:t>ultivation</a:t>
            </a:r>
            <a:r>
              <a:rPr dirty="0"/>
              <a:t> </a:t>
            </a:r>
            <a:r>
              <a:rPr lang="en-AU" dirty="0"/>
              <a:t>l</a:t>
            </a:r>
            <a:r>
              <a:rPr dirty="0" err="1"/>
              <a:t>eads</a:t>
            </a:r>
            <a:r>
              <a:rPr dirty="0"/>
              <a:t> to </a:t>
            </a:r>
            <a:r>
              <a:rPr lang="en-AU" dirty="0"/>
              <a:t>c</a:t>
            </a:r>
            <a:r>
              <a:rPr dirty="0" err="1"/>
              <a:t>arbon</a:t>
            </a:r>
            <a:r>
              <a:rPr dirty="0"/>
              <a:t> </a:t>
            </a:r>
            <a:r>
              <a:rPr lang="en-AU" dirty="0"/>
              <a:t>l</a:t>
            </a:r>
            <a:r>
              <a:rPr dirty="0" err="1"/>
              <a:t>oss</a:t>
            </a:r>
            <a:endParaRPr dirty="0"/>
          </a:p>
          <a:p>
            <a:pPr marL="449262" indent="-449262">
              <a:spcBef>
                <a:spcPts val="600"/>
              </a:spcBef>
              <a:buSzPct val="150000"/>
              <a:buChar char=""/>
              <a:defRPr sz="2000" cap="small">
                <a:solidFill>
                  <a:srgbClr val="8D533E"/>
                </a:solidFill>
                <a:uFill>
                  <a:solidFill>
                    <a:srgbClr val="0000FF"/>
                  </a:solidFill>
                </a:uFill>
              </a:defRPr>
            </a:pPr>
            <a:r>
              <a:rPr dirty="0" err="1"/>
              <a:t>Sanderman</a:t>
            </a:r>
            <a:r>
              <a:rPr dirty="0"/>
              <a:t> J. &amp; </a:t>
            </a:r>
            <a:r>
              <a:rPr dirty="0" err="1"/>
              <a:t>Hengl</a:t>
            </a:r>
            <a:r>
              <a:rPr dirty="0"/>
              <a:t> T. &amp; Fiske G.J. </a:t>
            </a:r>
            <a:r>
              <a:rPr cap="none" dirty="0"/>
              <a:t>(2017). Soil carbon debt of 12,000 years of human land use. </a:t>
            </a:r>
            <a:r>
              <a:rPr i="1" cap="none" dirty="0"/>
              <a:t>Proceedings of the National Academy of Sciences</a:t>
            </a:r>
            <a:r>
              <a:rPr cap="none" dirty="0"/>
              <a:t> 114(36): 9575-9580. </a:t>
            </a:r>
            <a:r>
              <a:rPr u="sng" cap="none" dirty="0">
                <a:solidFill>
                  <a:srgbClr val="2B7758"/>
                </a:solidFill>
                <a:uFill>
                  <a:solidFill>
                    <a:srgbClr val="2B7758"/>
                  </a:solidFill>
                </a:uFill>
                <a:hlinkClick r:id="rId2"/>
              </a:rPr>
              <a:t>https://doi.org/10.1073/pnas.1706103114</a:t>
            </a:r>
            <a:endParaRPr u="sng" dirty="0">
              <a:uFill>
                <a:solidFill>
                  <a:srgbClr val="2B7758"/>
                </a:solidFill>
              </a:uFill>
            </a:endParaRPr>
          </a:p>
          <a:p>
            <a:pPr>
              <a:defRPr sz="2000"/>
            </a:pPr>
            <a:endParaRPr u="sng" dirty="0">
              <a:uFill>
                <a:solidFill>
                  <a:srgbClr val="2B7758"/>
                </a:solidFill>
              </a:uFill>
            </a:endParaRPr>
          </a:p>
          <a:p>
            <a:pPr>
              <a:defRPr sz="2400" b="1">
                <a:uFill>
                  <a:solidFill>
                    <a:srgbClr val="0000FF"/>
                  </a:solidFill>
                </a:uFill>
              </a:defRPr>
            </a:pPr>
            <a:r>
              <a:rPr dirty="0"/>
              <a:t>Increasing </a:t>
            </a:r>
            <a:r>
              <a:rPr lang="en-AU" dirty="0" err="1"/>
              <a:t>i</a:t>
            </a:r>
            <a:r>
              <a:rPr dirty="0" err="1"/>
              <a:t>nputs</a:t>
            </a:r>
            <a:r>
              <a:rPr dirty="0"/>
              <a:t> or </a:t>
            </a:r>
            <a:r>
              <a:rPr lang="en-AU" dirty="0"/>
              <a:t>r</a:t>
            </a:r>
            <a:r>
              <a:rPr dirty="0"/>
              <a:t>educing </a:t>
            </a:r>
            <a:r>
              <a:rPr lang="en-AU" dirty="0"/>
              <a:t>c</a:t>
            </a:r>
            <a:r>
              <a:rPr dirty="0" err="1"/>
              <a:t>arbon</a:t>
            </a:r>
            <a:r>
              <a:rPr dirty="0"/>
              <a:t> </a:t>
            </a:r>
            <a:r>
              <a:rPr lang="en-AU" dirty="0"/>
              <a:t>l</a:t>
            </a:r>
            <a:r>
              <a:rPr dirty="0" err="1"/>
              <a:t>osses</a:t>
            </a:r>
            <a:r>
              <a:rPr dirty="0"/>
              <a:t> to </a:t>
            </a:r>
            <a:r>
              <a:rPr lang="en-AU" dirty="0"/>
              <a:t>m</a:t>
            </a:r>
            <a:r>
              <a:rPr dirty="0" err="1"/>
              <a:t>aintain</a:t>
            </a:r>
            <a:r>
              <a:rPr dirty="0"/>
              <a:t> or </a:t>
            </a:r>
            <a:r>
              <a:rPr lang="en-AU" dirty="0"/>
              <a:t>e</a:t>
            </a:r>
            <a:r>
              <a:rPr dirty="0" err="1"/>
              <a:t>nhance</a:t>
            </a:r>
            <a:r>
              <a:rPr dirty="0"/>
              <a:t> </a:t>
            </a:r>
            <a:r>
              <a:rPr lang="en-AU" dirty="0"/>
              <a:t>s</a:t>
            </a:r>
            <a:r>
              <a:rPr dirty="0"/>
              <a:t>oil </a:t>
            </a:r>
            <a:r>
              <a:rPr lang="en-AU" dirty="0"/>
              <a:t>c</a:t>
            </a:r>
            <a:r>
              <a:rPr dirty="0" err="1"/>
              <a:t>arbon</a:t>
            </a:r>
            <a:r>
              <a:rPr dirty="0"/>
              <a:t> </a:t>
            </a:r>
            <a:r>
              <a:rPr lang="en-AU" dirty="0"/>
              <a:t>s</a:t>
            </a:r>
            <a:r>
              <a:rPr dirty="0"/>
              <a:t>tocks in </a:t>
            </a:r>
            <a:r>
              <a:rPr lang="en-AU" dirty="0"/>
              <a:t>c</a:t>
            </a:r>
            <a:r>
              <a:rPr dirty="0" err="1"/>
              <a:t>ultivated</a:t>
            </a:r>
            <a:r>
              <a:rPr dirty="0"/>
              <a:t> </a:t>
            </a:r>
            <a:r>
              <a:rPr lang="en-AU" dirty="0"/>
              <a:t>s</a:t>
            </a:r>
            <a:r>
              <a:rPr dirty="0"/>
              <a:t>oils </a:t>
            </a:r>
          </a:p>
          <a:p>
            <a:pPr marL="449262" indent="-449262">
              <a:spcBef>
                <a:spcPts val="600"/>
              </a:spcBef>
              <a:buSzPct val="150000"/>
              <a:buChar char=""/>
              <a:defRPr sz="2000" u="sng">
                <a:solidFill>
                  <a:srgbClr val="2B7758"/>
                </a:solidFill>
                <a:uFill>
                  <a:solidFill>
                    <a:srgbClr val="2B7758"/>
                  </a:solidFill>
                </a:uFill>
              </a:defRPr>
            </a:pPr>
            <a:r>
              <a:rPr dirty="0">
                <a:hlinkClick r:id="rId3"/>
              </a:rPr>
              <a:t>https://www.inrae.fr/sites/default/files/pdf/etude-4-pour-1000-resume-en-francais-pdf-1_0.pdf</a:t>
            </a:r>
          </a:p>
          <a:p>
            <a:pPr marL="449262" indent="-449262">
              <a:spcBef>
                <a:spcPts val="600"/>
              </a:spcBef>
              <a:buSzPct val="150000"/>
              <a:buChar char=""/>
              <a:defRPr sz="2000" u="sng">
                <a:solidFill>
                  <a:srgbClr val="2B7758"/>
                </a:solidFill>
                <a:uFill>
                  <a:solidFill>
                    <a:srgbClr val="2B7758"/>
                  </a:solidFill>
                </a:uFill>
              </a:defRPr>
            </a:pPr>
            <a:r>
              <a:rPr dirty="0">
                <a:hlinkClick r:id="rId4"/>
              </a:rPr>
              <a:t>https://4p1000.org/wp-content/uploads/2021/01/4p1000_8p_FR_Join.pdf</a:t>
            </a:r>
          </a:p>
          <a:p>
            <a:pPr marL="449262" indent="-449262">
              <a:spcBef>
                <a:spcPts val="600"/>
              </a:spcBef>
              <a:buSzPts val="2000"/>
              <a:buChar char=""/>
              <a:defRPr sz="2000" u="sng">
                <a:solidFill>
                  <a:srgbClr val="2B7758"/>
                </a:solidFill>
                <a:uFill>
                  <a:solidFill>
                    <a:srgbClr val="2B7758"/>
                  </a:solidFill>
                </a:uFill>
              </a:defRPr>
            </a:pPr>
            <a:r>
              <a:rPr dirty="0">
                <a:hlinkClick r:id="rId5"/>
              </a:rPr>
              <a:t>https://agriculture.gouv.fr/animation-sequestration-du-carbone-comprendre-le-4-pour-1000-en-3-minutes</a:t>
            </a:r>
          </a:p>
          <a:p>
            <a:pPr marL="449262" indent="-449262">
              <a:spcBef>
                <a:spcPts val="600"/>
              </a:spcBef>
              <a:buSzPct val="150000"/>
              <a:buChar char=""/>
              <a:defRPr sz="2000" u="sng">
                <a:solidFill>
                  <a:srgbClr val="2B7758"/>
                </a:solidFill>
                <a:uFill>
                  <a:solidFill>
                    <a:srgbClr val="2B7758"/>
                  </a:solidFill>
                </a:uFill>
              </a:defRPr>
            </a:pPr>
            <a:r>
              <a:rPr dirty="0">
                <a:hlinkClick r:id="rId6"/>
              </a:rPr>
              <a:t>https://eduterre.ens-lyon.fr/thematiques/sol/menaces.pdf</a:t>
            </a:r>
          </a:p>
          <a:p>
            <a:pPr>
              <a:defRPr sz="2000" u="sng">
                <a:solidFill>
                  <a:srgbClr val="2B7758"/>
                </a:solidFill>
                <a:uFill>
                  <a:solidFill>
                    <a:srgbClr val="0000FF"/>
                  </a:solidFill>
                </a:uFill>
              </a:defRPr>
            </a:pPr>
            <a:endParaRPr dirty="0">
              <a:hlinkClick r:id="rId6"/>
            </a:endParaRPr>
          </a:p>
          <a:p>
            <a:pPr>
              <a:defRPr sz="2400" b="1">
                <a:uFill>
                  <a:solidFill>
                    <a:srgbClr val="0000FF"/>
                  </a:solidFill>
                </a:uFill>
              </a:defRPr>
            </a:pPr>
            <a:r>
              <a:rPr dirty="0"/>
              <a:t>How much carbon could be stored in cultivated soils in </a:t>
            </a:r>
            <a:r>
              <a:rPr lang="en-AU" dirty="0"/>
              <a:t>continental</a:t>
            </a:r>
            <a:r>
              <a:rPr dirty="0"/>
              <a:t> France in the coming decades?</a:t>
            </a:r>
          </a:p>
          <a:p>
            <a:pPr marL="449262" indent="-449262">
              <a:spcBef>
                <a:spcPts val="600"/>
              </a:spcBef>
              <a:buSzPct val="150000"/>
              <a:buChar char=""/>
              <a:defRPr sz="2000" u="sng">
                <a:solidFill>
                  <a:srgbClr val="2B7758"/>
                </a:solidFill>
                <a:uFill>
                  <a:solidFill>
                    <a:srgbClr val="2B7758"/>
                  </a:solidFill>
                </a:uFill>
              </a:defRPr>
            </a:pPr>
            <a:r>
              <a:rPr dirty="0">
                <a:hlinkClick r:id="rId3"/>
              </a:rPr>
              <a:t>https://www.inrae.fr/sites/default/files/pdf/etude-4-pour-1000-resume-en-francais-pdf-1_0.pdf</a:t>
            </a:r>
          </a:p>
          <a:p>
            <a:pPr>
              <a:defRPr sz="2000" u="sng">
                <a:solidFill>
                  <a:srgbClr val="0000FF"/>
                </a:solidFill>
                <a:uFill>
                  <a:solidFill>
                    <a:srgbClr val="0000FF"/>
                  </a:solidFill>
                </a:uFill>
              </a:defRPr>
            </a:pPr>
            <a:endParaRPr dirty="0">
              <a:hlinkClick r:id="rId3"/>
            </a:endParaRPr>
          </a:p>
          <a:p>
            <a:pPr>
              <a:defRPr sz="2400" b="1">
                <a:uFill>
                  <a:solidFill>
                    <a:srgbClr val="0000FF"/>
                  </a:solidFill>
                </a:uFill>
              </a:defRPr>
            </a:pPr>
            <a:r>
              <a:rPr dirty="0"/>
              <a:t>Carbon </a:t>
            </a:r>
            <a:r>
              <a:rPr lang="en-AU" dirty="0"/>
              <a:t>s</a:t>
            </a:r>
            <a:r>
              <a:rPr dirty="0" err="1"/>
              <a:t>torage</a:t>
            </a:r>
            <a:r>
              <a:rPr dirty="0"/>
              <a:t> in </a:t>
            </a:r>
            <a:r>
              <a:rPr lang="en-AU" dirty="0"/>
              <a:t>a</a:t>
            </a:r>
            <a:r>
              <a:rPr dirty="0" err="1"/>
              <a:t>gricultural</a:t>
            </a:r>
            <a:r>
              <a:rPr dirty="0"/>
              <a:t> </a:t>
            </a:r>
            <a:r>
              <a:rPr lang="en-AU" dirty="0"/>
              <a:t>s</a:t>
            </a:r>
            <a:r>
              <a:rPr dirty="0"/>
              <a:t>oils </a:t>
            </a:r>
            <a:r>
              <a:rPr lang="en-AU" dirty="0"/>
              <a:t>i</a:t>
            </a:r>
            <a:r>
              <a:rPr dirty="0"/>
              <a:t>s </a:t>
            </a:r>
            <a:r>
              <a:rPr lang="en-AU" dirty="0"/>
              <a:t>n</a:t>
            </a:r>
            <a:r>
              <a:rPr dirty="0" err="1"/>
              <a:t>ot</a:t>
            </a:r>
            <a:r>
              <a:rPr dirty="0"/>
              <a:t> </a:t>
            </a:r>
            <a:r>
              <a:rPr lang="en-AU" dirty="0"/>
              <a:t>s</a:t>
            </a:r>
            <a:r>
              <a:rPr dirty="0" err="1"/>
              <a:t>impl</a:t>
            </a:r>
            <a:r>
              <a:rPr lang="en-AU" dirty="0"/>
              <a:t>y a</a:t>
            </a:r>
            <a:r>
              <a:rPr dirty="0"/>
              <a:t> </a:t>
            </a:r>
            <a:r>
              <a:rPr lang="en-AU" dirty="0"/>
              <a:t>b</a:t>
            </a:r>
            <a:r>
              <a:rPr dirty="0" err="1"/>
              <a:t>iophysical</a:t>
            </a:r>
            <a:r>
              <a:rPr dirty="0"/>
              <a:t> </a:t>
            </a:r>
            <a:r>
              <a:rPr lang="en-AU" dirty="0" err="1"/>
              <a:t>i</a:t>
            </a:r>
            <a:r>
              <a:rPr dirty="0" err="1"/>
              <a:t>ssue</a:t>
            </a:r>
            <a:r>
              <a:rPr dirty="0"/>
              <a:t>! </a:t>
            </a:r>
          </a:p>
          <a:p>
            <a:pPr marL="449262" indent="-449262">
              <a:spcBef>
                <a:spcPts val="600"/>
              </a:spcBef>
              <a:buSzPts val="2000"/>
              <a:buChar char=""/>
              <a:defRPr sz="2000" u="sng">
                <a:solidFill>
                  <a:srgbClr val="2B7758"/>
                </a:solidFill>
                <a:uFill>
                  <a:solidFill>
                    <a:srgbClr val="2B7758"/>
                  </a:solidFill>
                </a:uFill>
              </a:defRPr>
            </a:pPr>
            <a:r>
              <a:rPr dirty="0">
                <a:hlinkClick r:id="rId7"/>
              </a:rPr>
              <a:t>https://www.pnas.org/doi/full/10.1073/pnas.1815901115</a:t>
            </a:r>
          </a:p>
          <a:p>
            <a:pPr marL="449262" indent="-449262">
              <a:spcBef>
                <a:spcPts val="600"/>
              </a:spcBef>
              <a:buSzPct val="150000"/>
              <a:buChar char=""/>
              <a:defRPr sz="2000" u="sng">
                <a:solidFill>
                  <a:srgbClr val="2B7758"/>
                </a:solidFill>
                <a:uFill>
                  <a:solidFill>
                    <a:srgbClr val="2B7758"/>
                  </a:solidFill>
                </a:uFill>
              </a:defRPr>
            </a:pPr>
            <a:r>
              <a:rPr dirty="0">
                <a:hlinkClick r:id="rId3"/>
              </a:rPr>
              <a:t>https://www.inrae.fr/sites/default/files/pdf/etude-4-pour-1000-resume-en-francais-pdf-1_0.pdf</a:t>
            </a:r>
          </a:p>
          <a:p>
            <a:pPr>
              <a:defRPr sz="2000" u="sng" spc="-46">
                <a:solidFill>
                  <a:srgbClr val="0000FF"/>
                </a:solidFill>
                <a:uFill>
                  <a:solidFill>
                    <a:srgbClr val="0000FF"/>
                  </a:solidFill>
                </a:uFill>
              </a:defRPr>
            </a:pPr>
            <a:endParaRPr dirty="0">
              <a:hlinkClick r:id="rId3"/>
            </a:endParaRPr>
          </a:p>
          <a:p>
            <a:pPr>
              <a:defRPr sz="2400" b="1">
                <a:uFill>
                  <a:solidFill>
                    <a:srgbClr val="0000FF"/>
                  </a:solidFill>
                </a:uFill>
              </a:defRPr>
            </a:pPr>
            <a:r>
              <a:rPr dirty="0"/>
              <a:t>Climate </a:t>
            </a:r>
            <a:r>
              <a:rPr lang="en-AU" dirty="0"/>
              <a:t>b</a:t>
            </a:r>
            <a:r>
              <a:rPr dirty="0" err="1"/>
              <a:t>enefits</a:t>
            </a:r>
            <a:r>
              <a:rPr dirty="0"/>
              <a:t> of Increasing </a:t>
            </a:r>
            <a:r>
              <a:rPr lang="en-AU" dirty="0"/>
              <a:t>c</a:t>
            </a:r>
            <a:r>
              <a:rPr dirty="0" err="1"/>
              <a:t>arbon</a:t>
            </a:r>
            <a:r>
              <a:rPr dirty="0"/>
              <a:t> </a:t>
            </a:r>
            <a:r>
              <a:rPr lang="en-AU" dirty="0"/>
              <a:t>s</a:t>
            </a:r>
            <a:r>
              <a:rPr dirty="0"/>
              <a:t>tocks in </a:t>
            </a:r>
            <a:r>
              <a:rPr lang="en-AU" dirty="0"/>
              <a:t>c</a:t>
            </a:r>
            <a:r>
              <a:rPr dirty="0" err="1"/>
              <a:t>ultivated</a:t>
            </a:r>
            <a:r>
              <a:rPr dirty="0"/>
              <a:t> </a:t>
            </a:r>
            <a:r>
              <a:rPr lang="en-AU" dirty="0"/>
              <a:t>s</a:t>
            </a:r>
            <a:r>
              <a:rPr dirty="0"/>
              <a:t>oils: </a:t>
            </a:r>
            <a:r>
              <a:rPr lang="en-AU" dirty="0"/>
              <a:t>a</a:t>
            </a:r>
            <a:r>
              <a:rPr dirty="0"/>
              <a:t>n </a:t>
            </a:r>
            <a:r>
              <a:rPr lang="en-AU" dirty="0"/>
              <a:t>i</a:t>
            </a:r>
            <a:r>
              <a:rPr dirty="0" err="1"/>
              <a:t>ntegrated</a:t>
            </a:r>
            <a:r>
              <a:rPr dirty="0"/>
              <a:t> and </a:t>
            </a:r>
            <a:r>
              <a:rPr lang="en-AU" dirty="0"/>
              <a:t>s</a:t>
            </a:r>
            <a:r>
              <a:rPr dirty="0" err="1"/>
              <a:t>ystemic</a:t>
            </a:r>
            <a:r>
              <a:rPr dirty="0"/>
              <a:t> </a:t>
            </a:r>
            <a:r>
              <a:rPr lang="en-AU" dirty="0"/>
              <a:t>a</a:t>
            </a:r>
            <a:r>
              <a:rPr dirty="0" err="1"/>
              <a:t>ssessment</a:t>
            </a:r>
            <a:endParaRPr dirty="0"/>
          </a:p>
          <a:p>
            <a:pPr marL="449262" indent="-449262">
              <a:spcBef>
                <a:spcPts val="600"/>
              </a:spcBef>
              <a:buSzPct val="150000"/>
              <a:buChar char=""/>
              <a:defRPr sz="2000" cap="small">
                <a:solidFill>
                  <a:srgbClr val="8D533E"/>
                </a:solidFill>
                <a:uFill>
                  <a:solidFill>
                    <a:srgbClr val="0000FF"/>
                  </a:solidFill>
                </a:uFill>
              </a:defRPr>
            </a:pPr>
            <a:r>
              <a:rPr dirty="0"/>
              <a:t>Don A., Seidel F., </a:t>
            </a:r>
            <a:r>
              <a:rPr dirty="0" err="1"/>
              <a:t>Leifeld</a:t>
            </a:r>
            <a:r>
              <a:rPr dirty="0"/>
              <a:t> J., </a:t>
            </a:r>
            <a:r>
              <a:rPr dirty="0" err="1"/>
              <a:t>Kätterer</a:t>
            </a:r>
            <a:r>
              <a:rPr dirty="0"/>
              <a:t> T., Manuel M., Pellerin S., </a:t>
            </a:r>
            <a:r>
              <a:rPr dirty="0" err="1"/>
              <a:t>Emde</a:t>
            </a:r>
            <a:r>
              <a:rPr dirty="0"/>
              <a:t> D., Seitz D. &amp; </a:t>
            </a:r>
            <a:r>
              <a:rPr dirty="0" err="1"/>
              <a:t>Chenu</a:t>
            </a:r>
            <a:r>
              <a:rPr dirty="0"/>
              <a:t> C. </a:t>
            </a:r>
            <a:r>
              <a:rPr cap="none" dirty="0"/>
              <a:t>(2023). Carbon sequestration in soils and climate change mitigation - Definitions and pitfalls. </a:t>
            </a:r>
            <a:r>
              <a:rPr i="1" cap="none" dirty="0"/>
              <a:t>Global Change Biology</a:t>
            </a:r>
            <a:r>
              <a:rPr cap="none" dirty="0"/>
              <a:t> 30(1): e16983. </a:t>
            </a:r>
            <a:r>
              <a:rPr u="sng" cap="none" dirty="0">
                <a:solidFill>
                  <a:srgbClr val="2B7758"/>
                </a:solidFill>
                <a:uFill>
                  <a:solidFill>
                    <a:srgbClr val="2B7758"/>
                  </a:solidFill>
                </a:uFill>
                <a:hlinkClick r:id="rId8"/>
              </a:rPr>
              <a:t>https://doi.org/10.1111/gcb.16983</a:t>
            </a:r>
            <a:endParaRPr u="sng" dirty="0">
              <a:uFill>
                <a:solidFill>
                  <a:srgbClr val="2B7758"/>
                </a:solidFill>
              </a:uFill>
            </a:endParaRPr>
          </a:p>
          <a:p>
            <a:pPr marL="449262" indent="-449262">
              <a:spcBef>
                <a:spcPts val="600"/>
              </a:spcBef>
              <a:buSzPct val="150000"/>
              <a:buChar char=""/>
              <a:defRPr sz="2000" u="sng">
                <a:solidFill>
                  <a:srgbClr val="2B7758"/>
                </a:solidFill>
                <a:uFill>
                  <a:solidFill>
                    <a:srgbClr val="2B7758"/>
                  </a:solidFill>
                </a:uFill>
              </a:defRPr>
            </a:pPr>
            <a:r>
              <a:rPr dirty="0">
                <a:hlinkClick r:id="rId9"/>
              </a:rPr>
              <a:t>https://www.ipcc.ch/site/assets/uploads/2018/08/WGI_AR5_glossary_FR.pdf</a:t>
            </a:r>
          </a:p>
        </p:txBody>
      </p:sp>
      <p:sp>
        <p:nvSpPr>
          <p:cNvPr id="917" name="ZoneTexte 5"/>
          <p:cNvSpPr txBox="1"/>
          <p:nvPr/>
        </p:nvSpPr>
        <p:spPr>
          <a:xfrm>
            <a:off x="12598400" y="1826897"/>
            <a:ext cx="10548001" cy="32646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defRPr sz="2400" b="1">
                <a:uFill>
                  <a:solidFill>
                    <a:srgbClr val="0000FF"/>
                  </a:solidFill>
                </a:uFill>
              </a:defRPr>
            </a:pPr>
            <a:r>
              <a:rPr dirty="0"/>
              <a:t>Theoretical </a:t>
            </a:r>
            <a:r>
              <a:rPr lang="en-AU" dirty="0"/>
              <a:t>e</a:t>
            </a:r>
            <a:r>
              <a:rPr dirty="0" err="1"/>
              <a:t>xamples</a:t>
            </a:r>
            <a:r>
              <a:rPr dirty="0"/>
              <a:t> of </a:t>
            </a:r>
            <a:r>
              <a:rPr lang="en-AU" dirty="0"/>
              <a:t>s</a:t>
            </a:r>
            <a:r>
              <a:rPr dirty="0" err="1"/>
              <a:t>ite</a:t>
            </a:r>
            <a:r>
              <a:rPr dirty="0"/>
              <a:t>-</a:t>
            </a:r>
            <a:r>
              <a:rPr lang="en-AU" dirty="0"/>
              <a:t>s</a:t>
            </a:r>
            <a:r>
              <a:rPr dirty="0" err="1"/>
              <a:t>pecific</a:t>
            </a:r>
            <a:r>
              <a:rPr dirty="0"/>
              <a:t> </a:t>
            </a:r>
            <a:r>
              <a:rPr lang="en-AU" dirty="0"/>
              <a:t>i</a:t>
            </a:r>
            <a:r>
              <a:rPr dirty="0" err="1"/>
              <a:t>mpacts</a:t>
            </a:r>
            <a:r>
              <a:rPr dirty="0"/>
              <a:t> of </a:t>
            </a:r>
            <a:r>
              <a:rPr lang="en-AU" dirty="0"/>
              <a:t>p</a:t>
            </a:r>
            <a:r>
              <a:rPr dirty="0" err="1"/>
              <a:t>ractice</a:t>
            </a:r>
            <a:r>
              <a:rPr dirty="0"/>
              <a:t> </a:t>
            </a:r>
            <a:r>
              <a:rPr lang="en-AU" dirty="0"/>
              <a:t>c</a:t>
            </a:r>
            <a:r>
              <a:rPr dirty="0" err="1"/>
              <a:t>hanges</a:t>
            </a:r>
            <a:r>
              <a:rPr dirty="0"/>
              <a:t> on </a:t>
            </a:r>
            <a:r>
              <a:rPr lang="en-AU" dirty="0"/>
              <a:t>s</a:t>
            </a:r>
            <a:r>
              <a:rPr dirty="0"/>
              <a:t>oil and </a:t>
            </a:r>
            <a:r>
              <a:rPr lang="en-AU" dirty="0"/>
              <a:t>a</a:t>
            </a:r>
            <a:r>
              <a:rPr dirty="0" err="1"/>
              <a:t>tmospheric</a:t>
            </a:r>
            <a:r>
              <a:rPr dirty="0"/>
              <a:t> </a:t>
            </a:r>
            <a:r>
              <a:rPr lang="en-AU" dirty="0"/>
              <a:t>c</a:t>
            </a:r>
            <a:r>
              <a:rPr dirty="0" err="1"/>
              <a:t>arbon</a:t>
            </a:r>
            <a:r>
              <a:rPr dirty="0"/>
              <a:t> </a:t>
            </a:r>
            <a:r>
              <a:rPr lang="en-AU" dirty="0"/>
              <a:t>p</a:t>
            </a:r>
            <a:r>
              <a:rPr dirty="0" err="1"/>
              <a:t>ools</a:t>
            </a:r>
            <a:r>
              <a:rPr dirty="0"/>
              <a:t> and N₂O </a:t>
            </a:r>
            <a:r>
              <a:rPr lang="en-AU" dirty="0"/>
              <a:t>f</a:t>
            </a:r>
            <a:r>
              <a:rPr dirty="0" err="1"/>
              <a:t>luxes</a:t>
            </a:r>
            <a:endParaRPr dirty="0"/>
          </a:p>
          <a:p>
            <a:pPr marL="449262" indent="-449262">
              <a:spcBef>
                <a:spcPts val="600"/>
              </a:spcBef>
              <a:buSzPct val="150000"/>
              <a:buChar char=""/>
              <a:defRPr sz="2000" cap="small">
                <a:solidFill>
                  <a:srgbClr val="8D533E"/>
                </a:solidFill>
                <a:uFill>
                  <a:solidFill>
                    <a:srgbClr val="0000FF"/>
                  </a:solidFill>
                </a:uFill>
              </a:defRPr>
            </a:pPr>
            <a:r>
              <a:rPr dirty="0"/>
              <a:t>Don A., Seidel F., </a:t>
            </a:r>
            <a:r>
              <a:rPr dirty="0" err="1"/>
              <a:t>Leifeld</a:t>
            </a:r>
            <a:r>
              <a:rPr dirty="0"/>
              <a:t> J., </a:t>
            </a:r>
            <a:r>
              <a:rPr dirty="0" err="1"/>
              <a:t>Kätterer</a:t>
            </a:r>
            <a:r>
              <a:rPr dirty="0"/>
              <a:t> T., Manuel M., Pellerin S., </a:t>
            </a:r>
            <a:r>
              <a:rPr dirty="0" err="1"/>
              <a:t>Emde</a:t>
            </a:r>
            <a:r>
              <a:rPr dirty="0"/>
              <a:t> D., Seitz D. &amp; </a:t>
            </a:r>
            <a:r>
              <a:rPr dirty="0" err="1"/>
              <a:t>Chenu</a:t>
            </a:r>
            <a:r>
              <a:rPr dirty="0"/>
              <a:t> C. </a:t>
            </a:r>
            <a:r>
              <a:rPr cap="none" dirty="0"/>
              <a:t>(2023). Carbon sequestration in soils and climate change mitigation - Definitions and pitfalls. </a:t>
            </a:r>
            <a:r>
              <a:rPr i="1" cap="none" dirty="0"/>
              <a:t>Global Change Biology</a:t>
            </a:r>
            <a:r>
              <a:rPr cap="none" dirty="0"/>
              <a:t> 30(1): e16983. </a:t>
            </a:r>
            <a:r>
              <a:rPr u="sng" cap="none" dirty="0">
                <a:solidFill>
                  <a:srgbClr val="2B7758"/>
                </a:solidFill>
                <a:uFill>
                  <a:solidFill>
                    <a:srgbClr val="2B7758"/>
                  </a:solidFill>
                </a:uFill>
                <a:hlinkClick r:id="rId8"/>
              </a:rPr>
              <a:t>https://doi.org/10.1111/gcb.16983</a:t>
            </a:r>
            <a:endParaRPr u="sng" dirty="0">
              <a:uFill>
                <a:solidFill>
                  <a:srgbClr val="2B7758"/>
                </a:solidFill>
              </a:uFill>
            </a:endParaRPr>
          </a:p>
          <a:p>
            <a:pPr>
              <a:defRPr sz="2000"/>
            </a:pPr>
            <a:endParaRPr u="sng" dirty="0">
              <a:uFill>
                <a:solidFill>
                  <a:srgbClr val="2B7758"/>
                </a:solidFill>
              </a:uFill>
            </a:endParaRPr>
          </a:p>
          <a:p>
            <a:pPr>
              <a:defRPr sz="2400" b="1">
                <a:uFill>
                  <a:solidFill>
                    <a:srgbClr val="0000FF"/>
                  </a:solidFill>
                </a:uFill>
              </a:defRPr>
            </a:pPr>
            <a:r>
              <a:rPr dirty="0"/>
              <a:t>Some practices provide co-benefits associated with the protection or increase of organic carbon stocks in the ecosystem</a:t>
            </a:r>
          </a:p>
          <a:p>
            <a:pPr marL="449262" indent="-449262">
              <a:spcBef>
                <a:spcPts val="600"/>
              </a:spcBef>
              <a:buSzPct val="150000"/>
              <a:buChar char=""/>
              <a:defRPr sz="2000" u="sng">
                <a:solidFill>
                  <a:srgbClr val="2B7758"/>
                </a:solidFill>
                <a:uFill>
                  <a:solidFill>
                    <a:srgbClr val="2B7758"/>
                  </a:solidFill>
                </a:uFill>
              </a:defRPr>
            </a:pPr>
            <a:r>
              <a:rPr dirty="0">
                <a:hlinkClick r:id="rId3"/>
              </a:rPr>
              <a:t>https://www.inrae.fr/sites/default/files/pdf/etude-4-pour-1000-resume-en-francais-pdf-1_0.pdf</a:t>
            </a:r>
          </a:p>
        </p:txBody>
      </p:sp>
      <p:sp>
        <p:nvSpPr>
          <p:cNvPr id="918" name="Connecteur droit 6"/>
          <p:cNvSpPr/>
          <p:nvPr/>
        </p:nvSpPr>
        <p:spPr>
          <a:xfrm flipH="1">
            <a:off x="12192000" y="1728085"/>
            <a:ext cx="1" cy="11408230"/>
          </a:xfrm>
          <a:prstGeom prst="line">
            <a:avLst/>
          </a:prstGeom>
          <a:ln w="76200">
            <a:solidFill>
              <a:srgbClr val="2B7758"/>
            </a:solidFill>
          </a:ln>
        </p:spPr>
        <p:txBody>
          <a:bodyPr lIns="45719" rIns="45719"/>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ZoneTexte 3"/>
          <p:cNvSpPr txBox="1">
            <a:spLocks noGrp="1"/>
          </p:cNvSpPr>
          <p:nvPr>
            <p:ph type="sldNum" sz="quarter" idx="2"/>
          </p:nvPr>
        </p:nvSpPr>
        <p:spPr>
          <a:xfrm>
            <a:off x="23818819" y="101622"/>
            <a:ext cx="304069"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169" name="Titre 8"/>
          <p:cNvSpPr txBox="1">
            <a:spLocks noGrp="1"/>
          </p:cNvSpPr>
          <p:nvPr>
            <p:ph type="title"/>
          </p:nvPr>
        </p:nvSpPr>
        <p:spPr>
          <a:xfrm>
            <a:off x="6192770" y="6100695"/>
            <a:ext cx="12658729" cy="2052926"/>
          </a:xfrm>
          <a:prstGeom prst="rect">
            <a:avLst/>
          </a:prstGeom>
        </p:spPr>
        <p:txBody>
          <a:bodyPr/>
          <a:lstStyle/>
          <a:p>
            <a:r>
              <a:rPr dirty="0"/>
              <a:t>ECOSYSTEM OVERVIEW: DEFINITIONS AND KEY FIGURES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ZoneTexte 1"/>
          <p:cNvSpPr txBox="1">
            <a:spLocks noGrp="1"/>
          </p:cNvSpPr>
          <p:nvPr>
            <p:ph type="sldNum" sz="quarter" idx="2"/>
          </p:nvPr>
        </p:nvSpPr>
        <p:spPr>
          <a:xfrm>
            <a:off x="23818819" y="101622"/>
            <a:ext cx="304069"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grpSp>
        <p:nvGrpSpPr>
          <p:cNvPr id="174" name="Définition de zones agricoles :…"/>
          <p:cNvGrpSpPr/>
          <p:nvPr/>
        </p:nvGrpSpPr>
        <p:grpSpPr>
          <a:xfrm>
            <a:off x="3967542" y="1666650"/>
            <a:ext cx="16436417" cy="862649"/>
            <a:chOff x="0" y="0"/>
            <a:chExt cx="16436415" cy="862648"/>
          </a:xfrm>
        </p:grpSpPr>
        <p:sp>
          <p:nvSpPr>
            <p:cNvPr id="172" name="Rectangle aux angles arrondis"/>
            <p:cNvSpPr/>
            <p:nvPr/>
          </p:nvSpPr>
          <p:spPr>
            <a:xfrm>
              <a:off x="393233" y="0"/>
              <a:ext cx="15649949" cy="862649"/>
            </a:xfrm>
            <a:prstGeom prst="roundRect">
              <a:avLst>
                <a:gd name="adj" fmla="val 16667"/>
              </a:avLst>
            </a:prstGeom>
            <a:solidFill>
              <a:srgbClr val="8D533E">
                <a:alpha val="10000"/>
              </a:srgbClr>
            </a:solidFill>
            <a:ln w="12700" cap="flat">
              <a:noFill/>
              <a:miter lim="400000"/>
            </a:ln>
            <a:effectLst/>
          </p:spPr>
          <p:txBody>
            <a:bodyPr wrap="square" lIns="45719" tIns="45719" rIns="45719" bIns="45719" numCol="1" anchor="ctr">
              <a:noAutofit/>
            </a:bodyPr>
            <a:lstStyle/>
            <a:p>
              <a:pPr algn="ctr">
                <a:defRPr sz="4400" b="1" i="1">
                  <a:solidFill>
                    <a:srgbClr val="8D533E"/>
                  </a:solidFill>
                </a:defRPr>
              </a:pPr>
              <a:endParaRPr/>
            </a:p>
          </p:txBody>
        </p:sp>
        <p:sp>
          <p:nvSpPr>
            <p:cNvPr id="173" name="Cultivated land = Arable land + Land under permanent crops"/>
            <p:cNvSpPr/>
            <p:nvPr/>
          </p:nvSpPr>
          <p:spPr>
            <a:xfrm>
              <a:off x="0" y="431324"/>
              <a:ext cx="164364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lvl="1" indent="0" algn="ctr">
                <a:defRPr sz="4200" b="1" i="1">
                  <a:solidFill>
                    <a:srgbClr val="8D533E"/>
                  </a:solidFill>
                </a:defRPr>
              </a:pPr>
              <a:r>
                <a:t>Cultivated land = Arable land + Land under permanent crops</a:t>
              </a:r>
            </a:p>
          </p:txBody>
        </p:sp>
      </p:grpSp>
      <p:sp>
        <p:nvSpPr>
          <p:cNvPr id="175" name="Champ de sorgho…"/>
          <p:cNvSpPr txBox="1"/>
          <p:nvPr/>
        </p:nvSpPr>
        <p:spPr>
          <a:xfrm>
            <a:off x="8585750" y="12748895"/>
            <a:ext cx="4194251"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700" b="1">
                <a:solidFill>
                  <a:srgbClr val="8D533E"/>
                </a:solidFill>
                <a:latin typeface="Barlow"/>
                <a:ea typeface="Barlow"/>
                <a:cs typeface="Barlow"/>
                <a:sym typeface="Barlow"/>
              </a:defRPr>
            </a:lvl1pPr>
          </a:lstStyle>
          <a:p>
            <a:r>
              <a:t>Miscanthus field</a:t>
            </a:r>
          </a:p>
        </p:txBody>
      </p:sp>
      <p:pic>
        <p:nvPicPr>
          <p:cNvPr id="176" name="Image" descr="Image"/>
          <p:cNvPicPr>
            <a:picLocks noChangeAspect="1"/>
          </p:cNvPicPr>
          <p:nvPr/>
        </p:nvPicPr>
        <p:blipFill>
          <a:blip r:embed="rId2"/>
          <a:stretch>
            <a:fillRect/>
          </a:stretch>
        </p:blipFill>
        <p:spPr>
          <a:xfrm>
            <a:off x="846000" y="7922700"/>
            <a:ext cx="7200001" cy="4824002"/>
          </a:xfrm>
          <a:prstGeom prst="rect">
            <a:avLst/>
          </a:prstGeom>
          <a:ln w="12700">
            <a:miter lim="400000"/>
          </a:ln>
        </p:spPr>
      </p:pic>
      <p:pic>
        <p:nvPicPr>
          <p:cNvPr id="177" name="Image" descr="Image"/>
          <p:cNvPicPr>
            <a:picLocks noChangeAspect="1"/>
          </p:cNvPicPr>
          <p:nvPr/>
        </p:nvPicPr>
        <p:blipFill>
          <a:blip r:embed="rId3"/>
          <a:stretch>
            <a:fillRect/>
          </a:stretch>
        </p:blipFill>
        <p:spPr>
          <a:xfrm>
            <a:off x="8585750" y="7922700"/>
            <a:ext cx="7200001" cy="4824002"/>
          </a:xfrm>
          <a:prstGeom prst="rect">
            <a:avLst/>
          </a:prstGeom>
          <a:ln w="12700">
            <a:miter lim="400000"/>
          </a:ln>
        </p:spPr>
      </p:pic>
      <p:pic>
        <p:nvPicPr>
          <p:cNvPr id="178" name="Image" descr="Image"/>
          <p:cNvPicPr>
            <a:picLocks noChangeAspect="1"/>
          </p:cNvPicPr>
          <p:nvPr/>
        </p:nvPicPr>
        <p:blipFill>
          <a:blip r:embed="rId4"/>
          <a:stretch>
            <a:fillRect/>
          </a:stretch>
        </p:blipFill>
        <p:spPr>
          <a:xfrm>
            <a:off x="16326000" y="7917995"/>
            <a:ext cx="7200001" cy="4824001"/>
          </a:xfrm>
          <a:prstGeom prst="rect">
            <a:avLst/>
          </a:prstGeom>
          <a:ln w="12700">
            <a:miter lim="400000"/>
          </a:ln>
        </p:spPr>
      </p:pic>
      <p:sp>
        <p:nvSpPr>
          <p:cNvPr id="179" name="Champ de colza…"/>
          <p:cNvSpPr txBox="1"/>
          <p:nvPr/>
        </p:nvSpPr>
        <p:spPr>
          <a:xfrm>
            <a:off x="16326000" y="12748895"/>
            <a:ext cx="3442447"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700" b="1">
                <a:solidFill>
                  <a:srgbClr val="8D533E"/>
                </a:solidFill>
                <a:latin typeface="Barlow"/>
                <a:ea typeface="Barlow"/>
                <a:cs typeface="Barlow"/>
                <a:sym typeface="Barlow"/>
              </a:defRPr>
            </a:lvl1pPr>
          </a:lstStyle>
          <a:p>
            <a:r>
              <a:t>Rapeseed field</a:t>
            </a:r>
          </a:p>
        </p:txBody>
      </p:sp>
      <p:sp>
        <p:nvSpPr>
          <p:cNvPr id="180" name="Titre 16"/>
          <p:cNvSpPr txBox="1">
            <a:spLocks noGrp="1"/>
          </p:cNvSpPr>
          <p:nvPr>
            <p:ph type="title"/>
          </p:nvPr>
        </p:nvSpPr>
        <p:spPr>
          <a:prstGeom prst="rect">
            <a:avLst/>
          </a:prstGeom>
        </p:spPr>
        <p:txBody>
          <a:bodyPr/>
          <a:lstStyle>
            <a:lvl1pPr defTabSz="1700783">
              <a:defRPr sz="5115"/>
            </a:lvl1pPr>
          </a:lstStyle>
          <a:p>
            <a:r>
              <a:rPr dirty="0"/>
              <a:t>Definition of cultivated land according to the FAO</a:t>
            </a:r>
          </a:p>
        </p:txBody>
      </p:sp>
      <p:sp>
        <p:nvSpPr>
          <p:cNvPr id="181" name="ZoneTexte 10"/>
          <p:cNvSpPr txBox="1"/>
          <p:nvPr/>
        </p:nvSpPr>
        <p:spPr>
          <a:xfrm>
            <a:off x="845500" y="12743850"/>
            <a:ext cx="7200001" cy="50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defRPr sz="2700" b="1">
                <a:solidFill>
                  <a:srgbClr val="8D533E"/>
                </a:solidFill>
                <a:latin typeface="Barlow"/>
                <a:ea typeface="Barlow"/>
                <a:cs typeface="Barlow"/>
                <a:sym typeface="Barlow"/>
              </a:defRPr>
            </a:lvl1pPr>
          </a:lstStyle>
          <a:p>
            <a:r>
              <a:t>Polyculture landscape</a:t>
            </a:r>
          </a:p>
        </p:txBody>
      </p:sp>
      <p:sp>
        <p:nvSpPr>
          <p:cNvPr id="182" name="Rectangle 22"/>
          <p:cNvSpPr/>
          <p:nvPr/>
        </p:nvSpPr>
        <p:spPr>
          <a:xfrm>
            <a:off x="1260000" y="3034649"/>
            <a:ext cx="216001" cy="4392001"/>
          </a:xfrm>
          <a:prstGeom prst="rect">
            <a:avLst/>
          </a:prstGeom>
          <a:solidFill>
            <a:srgbClr val="8D533E"/>
          </a:solidFill>
          <a:ln w="12700">
            <a:miter lim="400000"/>
          </a:ln>
        </p:spPr>
        <p:txBody>
          <a:bodyPr lIns="45719" rIns="45719" anchor="ctr"/>
          <a:lstStyle/>
          <a:p>
            <a:pPr algn="ctr">
              <a:defRPr>
                <a:solidFill>
                  <a:srgbClr val="FFFFFF"/>
                </a:solidFill>
              </a:defRPr>
            </a:pPr>
            <a:endParaRPr/>
          </a:p>
        </p:txBody>
      </p:sp>
      <p:sp>
        <p:nvSpPr>
          <p:cNvPr id="183" name="Rectangle 23"/>
          <p:cNvSpPr/>
          <p:nvPr/>
        </p:nvSpPr>
        <p:spPr>
          <a:xfrm>
            <a:off x="12779999" y="3034649"/>
            <a:ext cx="216001" cy="4392001"/>
          </a:xfrm>
          <a:prstGeom prst="rect">
            <a:avLst/>
          </a:prstGeom>
          <a:solidFill>
            <a:srgbClr val="8D533E"/>
          </a:solidFill>
          <a:ln w="12700">
            <a:miter lim="400000"/>
          </a:ln>
        </p:spPr>
        <p:txBody>
          <a:bodyPr lIns="45719" rIns="45719" anchor="ctr"/>
          <a:lstStyle/>
          <a:p>
            <a:pPr algn="ctr">
              <a:defRPr>
                <a:solidFill>
                  <a:srgbClr val="FFFFFF"/>
                </a:solidFill>
              </a:defRPr>
            </a:pPr>
            <a:endParaRPr/>
          </a:p>
        </p:txBody>
      </p:sp>
      <p:sp>
        <p:nvSpPr>
          <p:cNvPr id="184" name="ZoneTexte 26"/>
          <p:cNvSpPr txBox="1"/>
          <p:nvPr/>
        </p:nvSpPr>
        <p:spPr>
          <a:xfrm>
            <a:off x="3588463" y="12743850"/>
            <a:ext cx="4457287" cy="34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BOUCHERY Yves</a:t>
            </a:r>
          </a:p>
        </p:txBody>
      </p:sp>
      <p:sp>
        <p:nvSpPr>
          <p:cNvPr id="185" name="ZoneTexte 27"/>
          <p:cNvSpPr txBox="1"/>
          <p:nvPr/>
        </p:nvSpPr>
        <p:spPr>
          <a:xfrm>
            <a:off x="11334922" y="12743850"/>
            <a:ext cx="4457287" cy="34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CHARTIER Michel</a:t>
            </a:r>
          </a:p>
        </p:txBody>
      </p:sp>
      <p:sp>
        <p:nvSpPr>
          <p:cNvPr id="186" name="ZoneTexte 29"/>
          <p:cNvSpPr txBox="1"/>
          <p:nvPr/>
        </p:nvSpPr>
        <p:spPr>
          <a:xfrm>
            <a:off x="19080712" y="12743850"/>
            <a:ext cx="4457288" cy="34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INRAE / SAVIN Alexandre</a:t>
            </a:r>
          </a:p>
        </p:txBody>
      </p:sp>
      <p:sp>
        <p:nvSpPr>
          <p:cNvPr id="187" name="ZoneTexte 3"/>
          <p:cNvSpPr txBox="1"/>
          <p:nvPr/>
        </p:nvSpPr>
        <p:spPr>
          <a:xfrm>
            <a:off x="13308000" y="3034649"/>
            <a:ext cx="9816001" cy="2985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600"/>
              </a:spcBef>
              <a:defRPr sz="4400" b="1" i="1">
                <a:solidFill>
                  <a:srgbClr val="8D533E"/>
                </a:solidFill>
              </a:defRPr>
            </a:pPr>
            <a:r>
              <a:rPr dirty="0"/>
              <a:t>Land under permanent crops</a:t>
            </a:r>
          </a:p>
          <a:p>
            <a:pPr>
              <a:defRPr sz="3000"/>
            </a:pPr>
            <a:r>
              <a:rPr dirty="0"/>
              <a:t>Land dedicated to crops that </a:t>
            </a:r>
            <a:r>
              <a:rPr lang="en-AU" b="1" dirty="0"/>
              <a:t>remain</a:t>
            </a:r>
            <a:r>
              <a:rPr b="1" dirty="0"/>
              <a:t> for long periods and do not require replanting after each harvest</a:t>
            </a:r>
            <a:r>
              <a:rPr dirty="0"/>
              <a:t>, such as cocoa, coffee, and rubber; this category includes land under hedgerow shrubs, fruit trees, nut trees, and vines, but </a:t>
            </a:r>
            <a:r>
              <a:rPr b="1" dirty="0"/>
              <a:t>excludes land planted with trees grown for firewood and timber</a:t>
            </a:r>
            <a:r>
              <a:rPr dirty="0"/>
              <a:t>.</a:t>
            </a:r>
          </a:p>
        </p:txBody>
      </p:sp>
      <p:sp>
        <p:nvSpPr>
          <p:cNvPr id="188" name="ZoneTexte 12"/>
          <p:cNvSpPr txBox="1"/>
          <p:nvPr/>
        </p:nvSpPr>
        <p:spPr>
          <a:xfrm>
            <a:off x="1799999" y="3034650"/>
            <a:ext cx="9983242" cy="3447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spcBef>
                <a:spcPts val="600"/>
              </a:spcBef>
              <a:defRPr sz="4400" b="1" i="1">
                <a:solidFill>
                  <a:srgbClr val="8D533E"/>
                </a:solidFill>
              </a:defRPr>
            </a:pPr>
            <a:r>
              <a:rPr dirty="0"/>
              <a:t>Arable land</a:t>
            </a:r>
          </a:p>
          <a:p>
            <a:pPr>
              <a:defRPr sz="3000"/>
            </a:pPr>
            <a:r>
              <a:rPr dirty="0"/>
              <a:t>Land under </a:t>
            </a:r>
            <a:r>
              <a:rPr b="1" dirty="0"/>
              <a:t>temporary crops, temporary meadows for mowing or pasture, land under market and kitchen gardens, and land temporarily fallow</a:t>
            </a:r>
            <a:r>
              <a:rPr dirty="0"/>
              <a:t> (less than five years). Land abandoned due to shifting cultivation is not included in this category. The data for arable land </a:t>
            </a:r>
            <a:r>
              <a:rPr lang="en-AU" dirty="0"/>
              <a:t>are</a:t>
            </a:r>
            <a:r>
              <a:rPr dirty="0"/>
              <a:t> not intended to indicate the amount of land that is potentially cultivable.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ZoneTexte 1"/>
          <p:cNvSpPr txBox="1">
            <a:spLocks noGrp="1"/>
          </p:cNvSpPr>
          <p:nvPr>
            <p:ph type="sldNum" sz="quarter" idx="2"/>
          </p:nvPr>
        </p:nvSpPr>
        <p:spPr>
          <a:xfrm>
            <a:off x="23818819" y="101622"/>
            <a:ext cx="304069"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91" name="Titre 1"/>
          <p:cNvSpPr txBox="1">
            <a:spLocks noGrp="1"/>
          </p:cNvSpPr>
          <p:nvPr>
            <p:ph type="title"/>
          </p:nvPr>
        </p:nvSpPr>
        <p:spPr>
          <a:prstGeom prst="rect">
            <a:avLst/>
          </a:prstGeom>
        </p:spPr>
        <p:txBody>
          <a:bodyPr/>
          <a:lstStyle>
            <a:lvl1pPr defTabSz="1700783">
              <a:defRPr sz="5115"/>
            </a:lvl1pPr>
          </a:lstStyle>
          <a:p>
            <a:r>
              <a:t>Cultivated land worldwide</a:t>
            </a:r>
          </a:p>
        </p:txBody>
      </p:sp>
      <p:sp>
        <p:nvSpPr>
          <p:cNvPr id="192" name="ZoneTexte 8"/>
          <p:cNvSpPr txBox="1"/>
          <p:nvPr/>
        </p:nvSpPr>
        <p:spPr>
          <a:xfrm>
            <a:off x="374033" y="9575207"/>
            <a:ext cx="12886161" cy="77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p>
            <a:pPr algn="ctr">
              <a:defRPr sz="4400" b="1">
                <a:solidFill>
                  <a:srgbClr val="8D533E"/>
                </a:solidFill>
                <a:latin typeface="Barlow"/>
                <a:ea typeface="Barlow"/>
                <a:cs typeface="Barlow"/>
                <a:sym typeface="Barlow"/>
              </a:defRPr>
            </a:pPr>
            <a:r>
              <a:t>Cultivated land areas by country</a:t>
            </a:r>
            <a:r>
              <a:rPr sz="3600"/>
              <a:t>  </a:t>
            </a:r>
            <a:r>
              <a:rPr sz="2400" b="0">
                <a:solidFill>
                  <a:srgbClr val="A6A6A6"/>
                </a:solidFill>
              </a:rPr>
              <a:t>(FAO, 2020)</a:t>
            </a:r>
          </a:p>
        </p:txBody>
      </p:sp>
      <p:grpSp>
        <p:nvGrpSpPr>
          <p:cNvPr id="196" name="Groupe 14"/>
          <p:cNvGrpSpPr/>
          <p:nvPr/>
        </p:nvGrpSpPr>
        <p:grpSpPr>
          <a:xfrm>
            <a:off x="170839" y="2002745"/>
            <a:ext cx="12750687" cy="7196410"/>
            <a:chOff x="0" y="0"/>
            <a:chExt cx="12750686" cy="7196408"/>
          </a:xfrm>
        </p:grpSpPr>
        <p:pic>
          <p:nvPicPr>
            <p:cNvPr id="193" name="Image" descr="Image"/>
            <p:cNvPicPr>
              <a:picLocks noChangeAspect="1"/>
            </p:cNvPicPr>
            <p:nvPr/>
          </p:nvPicPr>
          <p:blipFill>
            <a:blip r:embed="rId2"/>
            <a:stretch>
              <a:fillRect/>
            </a:stretch>
          </p:blipFill>
          <p:spPr>
            <a:xfrm>
              <a:off x="0" y="0"/>
              <a:ext cx="12750687" cy="7196409"/>
            </a:xfrm>
            <a:prstGeom prst="rect">
              <a:avLst/>
            </a:prstGeom>
            <a:ln w="12700" cap="flat">
              <a:noFill/>
              <a:miter lim="400000"/>
            </a:ln>
            <a:effectLst/>
          </p:spPr>
        </p:pic>
        <p:sp>
          <p:nvSpPr>
            <p:cNvPr id="194" name="ZoneTexte 9"/>
            <p:cNvSpPr txBox="1"/>
            <p:nvPr/>
          </p:nvSpPr>
          <p:spPr>
            <a:xfrm>
              <a:off x="677718" y="6326642"/>
              <a:ext cx="2300683" cy="469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400" tIns="50400" rIns="50400" bIns="50400" numCol="1" anchor="t">
              <a:spAutoFit/>
            </a:bodyPr>
            <a:lstStyle>
              <a:lvl1pPr>
                <a:defRPr sz="2400">
                  <a:latin typeface="Barlow"/>
                  <a:ea typeface="Barlow"/>
                  <a:cs typeface="Barlow"/>
                  <a:sym typeface="Barlow"/>
                </a:defRPr>
              </a:lvl1pPr>
            </a:lstStyle>
            <a:p>
              <a:r>
                <a:t>No data</a:t>
              </a:r>
            </a:p>
          </p:txBody>
        </p:sp>
        <p:sp>
          <p:nvSpPr>
            <p:cNvPr id="195" name="ZoneTexte 10"/>
            <p:cNvSpPr txBox="1"/>
            <p:nvPr/>
          </p:nvSpPr>
          <p:spPr>
            <a:xfrm>
              <a:off x="3340005" y="6326642"/>
              <a:ext cx="9397744" cy="469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400" tIns="50400" rIns="50400" bIns="50400" numCol="1" anchor="t">
              <a:spAutoFit/>
            </a:bodyPr>
            <a:lstStyle>
              <a:lvl1pPr defTabSz="1260000">
                <a:tabLst>
                  <a:tab pos="1282700" algn="r"/>
                  <a:tab pos="2476500" algn="r"/>
                  <a:tab pos="3683000" algn="r"/>
                  <a:tab pos="4889500" algn="r"/>
                  <a:tab pos="6083300" algn="r"/>
                  <a:tab pos="7048500" algn="l"/>
                </a:tabLst>
                <a:defRPr sz="2400">
                  <a:latin typeface="Barlow"/>
                  <a:ea typeface="Barlow"/>
                  <a:cs typeface="Barlow"/>
                  <a:sym typeface="Barlow"/>
                </a:defRPr>
              </a:lvl1pPr>
            </a:lstStyle>
            <a:p>
              <a:r>
                <a:rPr dirty="0"/>
                <a:t>0	1	5	10	50	100	500 million ha</a:t>
              </a:r>
            </a:p>
          </p:txBody>
        </p:sp>
      </p:grpSp>
      <p:sp>
        <p:nvSpPr>
          <p:cNvPr id="197" name="ZoneTexte 13"/>
          <p:cNvSpPr txBox="1"/>
          <p:nvPr/>
        </p:nvSpPr>
        <p:spPr>
          <a:xfrm>
            <a:off x="769096" y="10377779"/>
            <a:ext cx="857454" cy="284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defRPr sz="18000" b="1">
                <a:ln w="50800" cap="flat">
                  <a:solidFill>
                    <a:srgbClr val="FF0000"/>
                  </a:solidFill>
                  <a:prstDash val="solid"/>
                  <a:round/>
                </a:ln>
                <a:noFill/>
              </a:defRPr>
            </a:lvl1pPr>
          </a:lstStyle>
          <a:p>
            <a:r>
              <a:t>!</a:t>
            </a:r>
          </a:p>
        </p:txBody>
      </p:sp>
      <p:sp>
        <p:nvSpPr>
          <p:cNvPr id="198" name="ZoneTexte 15"/>
          <p:cNvSpPr txBox="1"/>
          <p:nvPr/>
        </p:nvSpPr>
        <p:spPr>
          <a:xfrm>
            <a:off x="13281715" y="1831550"/>
            <a:ext cx="10145795" cy="3582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p>
            <a:pPr>
              <a:spcBef>
                <a:spcPts val="600"/>
              </a:spcBef>
              <a:defRPr sz="4400" b="1">
                <a:solidFill>
                  <a:srgbClr val="8D533E"/>
                </a:solidFill>
                <a:latin typeface="Barlow"/>
                <a:ea typeface="Barlow"/>
                <a:cs typeface="Barlow"/>
                <a:sym typeface="Barlow"/>
              </a:defRPr>
            </a:pPr>
            <a:r>
              <a:rPr dirty="0"/>
              <a:t>Global area </a:t>
            </a:r>
            <a:r>
              <a:rPr sz="3600" b="0" dirty="0"/>
              <a:t>(land use)</a:t>
            </a:r>
          </a:p>
          <a:p>
            <a:pPr indent="541587">
              <a:lnSpc>
                <a:spcPct val="130000"/>
              </a:lnSpc>
              <a:defRPr sz="3600"/>
            </a:pPr>
            <a:r>
              <a:rPr dirty="0"/>
              <a:t>Agriculture: </a:t>
            </a:r>
            <a:r>
              <a:rPr sz="4800" b="1" dirty="0"/>
              <a:t>4 818</a:t>
            </a:r>
            <a:r>
              <a:rPr dirty="0"/>
              <a:t> million ha </a:t>
            </a:r>
          </a:p>
          <a:p>
            <a:pPr indent="541587">
              <a:lnSpc>
                <a:spcPct val="130000"/>
              </a:lnSpc>
              <a:defRPr sz="3600"/>
            </a:pPr>
            <a:r>
              <a:rPr dirty="0"/>
              <a:t>Cultivated land: </a:t>
            </a:r>
            <a:r>
              <a:rPr sz="4800" b="1" dirty="0"/>
              <a:t>1 580</a:t>
            </a:r>
            <a:r>
              <a:rPr dirty="0"/>
              <a:t> million ha </a:t>
            </a:r>
          </a:p>
          <a:p>
            <a:pPr indent="541587">
              <a:lnSpc>
                <a:spcPct val="130000"/>
              </a:lnSpc>
              <a:defRPr sz="3600"/>
            </a:pPr>
            <a:r>
              <a:rPr dirty="0"/>
              <a:t>Temporary meadows: </a:t>
            </a:r>
            <a:r>
              <a:rPr sz="4800" b="1" dirty="0"/>
              <a:t>144</a:t>
            </a:r>
            <a:r>
              <a:rPr dirty="0"/>
              <a:t> million ha</a:t>
            </a:r>
          </a:p>
        </p:txBody>
      </p:sp>
      <p:graphicFrame>
        <p:nvGraphicFramePr>
          <p:cNvPr id="199" name="Graphique 23"/>
          <p:cNvGraphicFramePr/>
          <p:nvPr>
            <p:extLst>
              <p:ext uri="{D42A27DB-BD31-4B8C-83A1-F6EECF244321}">
                <p14:modId xmlns:p14="http://schemas.microsoft.com/office/powerpoint/2010/main" val="3458685310"/>
              </p:ext>
            </p:extLst>
          </p:nvPr>
        </p:nvGraphicFramePr>
        <p:xfrm>
          <a:off x="13285645" y="7739732"/>
          <a:ext cx="3222881" cy="452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0" name="Graphique 25"/>
          <p:cNvGraphicFramePr/>
          <p:nvPr>
            <p:extLst>
              <p:ext uri="{D42A27DB-BD31-4B8C-83A1-F6EECF244321}">
                <p14:modId xmlns:p14="http://schemas.microsoft.com/office/powerpoint/2010/main" val="4193024759"/>
              </p:ext>
            </p:extLst>
          </p:nvPr>
        </p:nvGraphicFramePr>
        <p:xfrm>
          <a:off x="13770628" y="3000945"/>
          <a:ext cx="10933627" cy="2988503"/>
        </p:xfrm>
        <a:graphic>
          <a:graphicData uri="http://schemas.openxmlformats.org/drawingml/2006/chart">
            <c:chart xmlns:c="http://schemas.openxmlformats.org/drawingml/2006/chart" xmlns:r="http://schemas.openxmlformats.org/officeDocument/2006/relationships" r:id="rId4"/>
          </a:graphicData>
        </a:graphic>
      </p:graphicFrame>
      <p:sp>
        <p:nvSpPr>
          <p:cNvPr id="201" name="ZoneTexte 4"/>
          <p:cNvSpPr txBox="1"/>
          <p:nvPr/>
        </p:nvSpPr>
        <p:spPr>
          <a:xfrm>
            <a:off x="1744179" y="10839443"/>
            <a:ext cx="10421258" cy="192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p>
            <a:pPr>
              <a:defRPr sz="3000" b="1"/>
            </a:pPr>
            <a:r>
              <a:rPr dirty="0"/>
              <a:t>This map does not indicate the percentage of cultivated land by territory</a:t>
            </a:r>
            <a:r>
              <a:rPr b="0" dirty="0"/>
              <a:t>: a larger country will tend to have more cultivated land than a smaller country, even if the latter is more densely cultivated.</a:t>
            </a:r>
          </a:p>
        </p:txBody>
      </p:sp>
      <p:sp>
        <p:nvSpPr>
          <p:cNvPr id="202" name="Rectangle : coins arrondis 17"/>
          <p:cNvSpPr/>
          <p:nvPr/>
        </p:nvSpPr>
        <p:spPr>
          <a:xfrm>
            <a:off x="13001024" y="6188150"/>
            <a:ext cx="11008943" cy="6408001"/>
          </a:xfrm>
          <a:prstGeom prst="roundRect">
            <a:avLst>
              <a:gd name="adj" fmla="val 7335"/>
            </a:avLst>
          </a:prstGeom>
          <a:ln w="63500" cap="rnd">
            <a:solidFill>
              <a:srgbClr val="8D533E"/>
            </a:solidFill>
            <a:prstDash val="sysDot"/>
          </a:ln>
        </p:spPr>
        <p:txBody>
          <a:bodyPr lIns="45719" rIns="45719" anchor="ctr"/>
          <a:lstStyle/>
          <a:p>
            <a:pPr algn="ctr">
              <a:defRPr>
                <a:solidFill>
                  <a:srgbClr val="FFFFFF"/>
                </a:solidFill>
              </a:defRPr>
            </a:pPr>
            <a:endParaRPr/>
          </a:p>
        </p:txBody>
      </p:sp>
      <p:sp>
        <p:nvSpPr>
          <p:cNvPr id="203" name="ZoneTexte 19"/>
          <p:cNvSpPr txBox="1"/>
          <p:nvPr/>
        </p:nvSpPr>
        <p:spPr>
          <a:xfrm>
            <a:off x="19300940" y="12632118"/>
            <a:ext cx="3676490"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lgn="r">
              <a:defRPr sz="2400">
                <a:solidFill>
                  <a:srgbClr val="A6A6A6"/>
                </a:solidFill>
                <a:latin typeface="Barlow"/>
                <a:ea typeface="Barlow"/>
                <a:cs typeface="Barlow"/>
                <a:sym typeface="Barlow"/>
              </a:defRPr>
            </a:lvl1pPr>
          </a:lstStyle>
          <a:p>
            <a:r>
              <a:t>(FAOSTAT, 2021)</a:t>
            </a:r>
          </a:p>
        </p:txBody>
      </p:sp>
      <p:sp>
        <p:nvSpPr>
          <p:cNvPr id="204" name="ZoneTexte 16"/>
          <p:cNvSpPr txBox="1"/>
          <p:nvPr/>
        </p:nvSpPr>
        <p:spPr>
          <a:xfrm>
            <a:off x="13281715" y="6379486"/>
            <a:ext cx="10635912" cy="5151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p>
            <a:pPr>
              <a:spcBef>
                <a:spcPts val="1200"/>
              </a:spcBef>
              <a:defRPr sz="4400" b="1">
                <a:solidFill>
                  <a:srgbClr val="8D533E"/>
                </a:solidFill>
                <a:latin typeface="Barlow"/>
                <a:ea typeface="Barlow"/>
                <a:cs typeface="Barlow"/>
                <a:sym typeface="Barlow"/>
              </a:defRPr>
            </a:pPr>
            <a:r>
              <a:rPr dirty="0"/>
              <a:t>Global production of major crops </a:t>
            </a:r>
            <a:r>
              <a:rPr sz="3600" b="0" dirty="0"/>
              <a:t>(dry matter)</a:t>
            </a:r>
          </a:p>
          <a:p>
            <a:pPr lvl="1" indent="180975">
              <a:lnSpc>
                <a:spcPct val="120000"/>
              </a:lnSpc>
              <a:tabLst>
                <a:tab pos="3225800" algn="l"/>
              </a:tabLst>
              <a:defRPr sz="3600"/>
            </a:pPr>
            <a:r>
              <a:rPr dirty="0"/>
              <a:t>1</a:t>
            </a:r>
            <a:r>
              <a:rPr baseline="30000" dirty="0"/>
              <a:t>er</a:t>
            </a:r>
            <a:r>
              <a:rPr dirty="0"/>
              <a:t>	Sugar cane: </a:t>
            </a:r>
            <a:r>
              <a:rPr sz="4800" b="1" dirty="0"/>
              <a:t>1 900</a:t>
            </a:r>
            <a:r>
              <a:rPr dirty="0"/>
              <a:t> Mt.year</a:t>
            </a:r>
            <a:r>
              <a:rPr baseline="30000" dirty="0"/>
              <a:t>-1</a:t>
            </a:r>
            <a:r>
              <a:rPr dirty="0"/>
              <a:t> </a:t>
            </a:r>
          </a:p>
          <a:p>
            <a:pPr lvl="1" indent="180975">
              <a:lnSpc>
                <a:spcPct val="120000"/>
              </a:lnSpc>
              <a:tabLst>
                <a:tab pos="2057400" algn="l"/>
              </a:tabLst>
              <a:defRPr sz="3600"/>
            </a:pPr>
            <a:r>
              <a:rPr dirty="0"/>
              <a:t>2</a:t>
            </a:r>
            <a:r>
              <a:rPr baseline="30000" dirty="0"/>
              <a:t>e</a:t>
            </a:r>
            <a:r>
              <a:rPr dirty="0"/>
              <a:t>	Maize (corn): </a:t>
            </a:r>
            <a:r>
              <a:rPr sz="4800" b="1" dirty="0"/>
              <a:t>1 200</a:t>
            </a:r>
            <a:r>
              <a:rPr dirty="0"/>
              <a:t> Mt.year</a:t>
            </a:r>
            <a:r>
              <a:rPr baseline="30000" dirty="0"/>
              <a:t>-1</a:t>
            </a:r>
            <a:r>
              <a:rPr dirty="0"/>
              <a:t> </a:t>
            </a:r>
          </a:p>
          <a:p>
            <a:pPr lvl="1" indent="180975">
              <a:lnSpc>
                <a:spcPct val="120000"/>
              </a:lnSpc>
              <a:tabLst>
                <a:tab pos="1435100" algn="l"/>
              </a:tabLst>
              <a:defRPr sz="3600"/>
            </a:pPr>
            <a:r>
              <a:rPr dirty="0"/>
              <a:t>3</a:t>
            </a:r>
            <a:r>
              <a:rPr baseline="30000" dirty="0"/>
              <a:t>e</a:t>
            </a:r>
            <a:r>
              <a:rPr dirty="0"/>
              <a:t>	Rice: </a:t>
            </a:r>
            <a:r>
              <a:rPr sz="4800" b="1" dirty="0"/>
              <a:t>787</a:t>
            </a:r>
            <a:r>
              <a:rPr dirty="0"/>
              <a:t> Mt.year</a:t>
            </a:r>
            <a:r>
              <a:rPr baseline="30000" dirty="0"/>
              <a:t>-1</a:t>
            </a:r>
            <a:r>
              <a:rPr dirty="0"/>
              <a:t> </a:t>
            </a:r>
          </a:p>
          <a:p>
            <a:pPr lvl="1" indent="180975">
              <a:lnSpc>
                <a:spcPct val="120000"/>
              </a:lnSpc>
              <a:tabLst>
                <a:tab pos="1435100" algn="l"/>
              </a:tabLst>
              <a:defRPr sz="3600"/>
            </a:pPr>
            <a:r>
              <a:rPr dirty="0"/>
              <a:t>4</a:t>
            </a:r>
            <a:r>
              <a:rPr baseline="30000" dirty="0"/>
              <a:t>e</a:t>
            </a:r>
            <a:r>
              <a:rPr dirty="0"/>
              <a:t>	Wheat: </a:t>
            </a:r>
            <a:r>
              <a:rPr sz="4800" b="1" dirty="0"/>
              <a:t>771</a:t>
            </a:r>
            <a:r>
              <a:rPr dirty="0"/>
              <a:t> Mt.year</a:t>
            </a:r>
            <a:r>
              <a:rPr baseline="30000" dirty="0"/>
              <a:t>-1</a:t>
            </a:r>
            <a:r>
              <a:rPr dirty="0"/>
              <a:t> </a:t>
            </a:r>
          </a:p>
          <a:p>
            <a:pPr lvl="1" indent="180975">
              <a:lnSpc>
                <a:spcPct val="120000"/>
              </a:lnSpc>
              <a:tabLst>
                <a:tab pos="838200" algn="l"/>
              </a:tabLst>
              <a:defRPr sz="3600"/>
            </a:pPr>
            <a:r>
              <a:rPr dirty="0"/>
              <a:t>5</a:t>
            </a:r>
            <a:r>
              <a:rPr baseline="30000" dirty="0"/>
              <a:t>e</a:t>
            </a:r>
            <a:r>
              <a:rPr dirty="0"/>
              <a:t>	 Oil palm fruits: </a:t>
            </a:r>
            <a:r>
              <a:rPr sz="4800" b="1" dirty="0"/>
              <a:t>416</a:t>
            </a:r>
            <a:r>
              <a:rPr dirty="0"/>
              <a:t> Mt.year</a:t>
            </a:r>
            <a:r>
              <a:rPr baseline="30000" dirty="0"/>
              <a:t>-1</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ZoneTexte 3"/>
          <p:cNvSpPr txBox="1">
            <a:spLocks noGrp="1"/>
          </p:cNvSpPr>
          <p:nvPr>
            <p:ph type="sldNum" sz="quarter" idx="2"/>
          </p:nvPr>
        </p:nvSpPr>
        <p:spPr>
          <a:xfrm>
            <a:off x="23818819" y="101622"/>
            <a:ext cx="304069"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07" name="Titre 1"/>
          <p:cNvSpPr txBox="1">
            <a:spLocks noGrp="1"/>
          </p:cNvSpPr>
          <p:nvPr>
            <p:ph type="title"/>
          </p:nvPr>
        </p:nvSpPr>
        <p:spPr>
          <a:xfrm>
            <a:off x="6146832" y="6054547"/>
            <a:ext cx="16046244" cy="1207923"/>
          </a:xfrm>
          <a:prstGeom prst="rect">
            <a:avLst/>
          </a:prstGeom>
        </p:spPr>
        <p:txBody>
          <a:bodyPr/>
          <a:lstStyle>
            <a:lvl1pPr marL="776160" indent="-776160" defTabSz="1792223">
              <a:buAutoNum type="arabicPeriod" startAt="2"/>
              <a:defRPr sz="5390"/>
            </a:lvl1pPr>
          </a:lstStyle>
          <a:p>
            <a:r>
              <a:t>STOCKS AND FORMS OF ORGANIC CARBON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ZoneTexte 1"/>
          <p:cNvSpPr txBox="1">
            <a:spLocks noGrp="1"/>
          </p:cNvSpPr>
          <p:nvPr>
            <p:ph type="sldNum" sz="quarter" idx="2"/>
          </p:nvPr>
        </p:nvSpPr>
        <p:spPr>
          <a:xfrm>
            <a:off x="23818819" y="101622"/>
            <a:ext cx="304069"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210" name="Titre 1"/>
          <p:cNvSpPr txBox="1">
            <a:spLocks noGrp="1"/>
          </p:cNvSpPr>
          <p:nvPr>
            <p:ph type="title"/>
          </p:nvPr>
        </p:nvSpPr>
        <p:spPr>
          <a:prstGeom prst="rect">
            <a:avLst/>
          </a:prstGeom>
        </p:spPr>
        <p:txBody>
          <a:bodyPr/>
          <a:lstStyle>
            <a:lvl1pPr defTabSz="1700783">
              <a:defRPr sz="5115"/>
            </a:lvl1pPr>
          </a:lstStyle>
          <a:p>
            <a:r>
              <a:t>Soil organic carbon stocks of cultivated land</a:t>
            </a:r>
          </a:p>
        </p:txBody>
      </p:sp>
      <p:sp>
        <p:nvSpPr>
          <p:cNvPr id="211" name="Numéro de diapositive"/>
          <p:cNvSpPr txBox="1"/>
          <p:nvPr/>
        </p:nvSpPr>
        <p:spPr>
          <a:xfrm>
            <a:off x="45719" y="13881417"/>
            <a:ext cx="149862"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1200">
                <a:solidFill>
                  <a:srgbClr val="888888"/>
                </a:solidFill>
              </a:defRPr>
            </a:lvl1pPr>
          </a:lstStyle>
          <a:p>
            <a:r>
              <a:t>8</a:t>
            </a:r>
          </a:p>
        </p:txBody>
      </p:sp>
      <p:graphicFrame>
        <p:nvGraphicFramePr>
          <p:cNvPr id="212" name="Tableau 21"/>
          <p:cNvGraphicFramePr/>
          <p:nvPr>
            <p:extLst>
              <p:ext uri="{D42A27DB-BD31-4B8C-83A1-F6EECF244321}">
                <p14:modId xmlns:p14="http://schemas.microsoft.com/office/powerpoint/2010/main" val="2987205415"/>
              </p:ext>
            </p:extLst>
          </p:nvPr>
        </p:nvGraphicFramePr>
        <p:xfrm>
          <a:off x="2015750" y="2331377"/>
          <a:ext cx="20340000" cy="5040000"/>
        </p:xfrm>
        <a:graphic>
          <a:graphicData uri="http://schemas.openxmlformats.org/drawingml/2006/table">
            <a:tbl>
              <a:tblPr>
                <a:tableStyleId>{4C3C2611-4C71-4FC5-86AE-919BDF0F9419}</a:tableStyleId>
              </a:tblPr>
              <a:tblGrid>
                <a:gridCol w="8100000">
                  <a:extLst>
                    <a:ext uri="{9D8B030D-6E8A-4147-A177-3AD203B41FA5}">
                      <a16:colId xmlns:a16="http://schemas.microsoft.com/office/drawing/2014/main" val="20000"/>
                    </a:ext>
                  </a:extLst>
                </a:gridCol>
                <a:gridCol w="5040000">
                  <a:extLst>
                    <a:ext uri="{9D8B030D-6E8A-4147-A177-3AD203B41FA5}">
                      <a16:colId xmlns:a16="http://schemas.microsoft.com/office/drawing/2014/main" val="20001"/>
                    </a:ext>
                  </a:extLst>
                </a:gridCol>
                <a:gridCol w="7200000">
                  <a:extLst>
                    <a:ext uri="{9D8B030D-6E8A-4147-A177-3AD203B41FA5}">
                      <a16:colId xmlns:a16="http://schemas.microsoft.com/office/drawing/2014/main" val="20002"/>
                    </a:ext>
                  </a:extLst>
                </a:gridCol>
              </a:tblGrid>
              <a:tr h="936000">
                <a:tc>
                  <a:txBody>
                    <a:bodyPr/>
                    <a:lstStyle/>
                    <a:p>
                      <a:pPr algn="l" defTabSz="1828800">
                        <a:defRPr sz="3600">
                          <a:sym typeface="Marianne"/>
                        </a:defRPr>
                      </a:pPr>
                      <a:endParaRPr/>
                    </a:p>
                  </a:txBody>
                  <a:tcPr marL="15757" marR="15757" marT="15757" marB="15757" anchor="b" horzOverflow="overflow">
                    <a:lnL w="12700">
                      <a:miter lim="400000"/>
                    </a:lnL>
                    <a:lnR w="12700">
                      <a:miter lim="400000"/>
                    </a:lnR>
                    <a:lnT w="12700">
                      <a:miter lim="400000"/>
                    </a:lnT>
                    <a:lnB w="12700">
                      <a:miter lim="400000"/>
                    </a:lnB>
                  </a:tcPr>
                </a:tc>
                <a:tc>
                  <a:txBody>
                    <a:bodyPr/>
                    <a:lstStyle/>
                    <a:p>
                      <a:pPr defTabSz="1828800">
                        <a:defRPr sz="1800"/>
                      </a:pPr>
                      <a:r>
                        <a:rPr sz="4800">
                          <a:sym typeface="Marianne"/>
                        </a:rPr>
                        <a:t>Worldwide</a:t>
                      </a:r>
                    </a:p>
                  </a:txBody>
                  <a:tcPr marL="15757" marR="15757" marT="15757" marB="15757" horzOverflow="overflow">
                    <a:lnL w="12700">
                      <a:miter lim="400000"/>
                    </a:lnL>
                    <a:lnR w="12700">
                      <a:miter lim="400000"/>
                    </a:lnR>
                    <a:lnT w="12700">
                      <a:miter lim="400000"/>
                    </a:lnT>
                    <a:lnB w="12700">
                      <a:miter lim="400000"/>
                    </a:lnB>
                  </a:tcPr>
                </a:tc>
                <a:tc>
                  <a:txBody>
                    <a:bodyPr/>
                    <a:lstStyle/>
                    <a:p>
                      <a:pPr defTabSz="1828800">
                        <a:defRPr sz="1800"/>
                      </a:pPr>
                      <a:r>
                        <a:rPr sz="4800">
                          <a:sym typeface="Marianne"/>
                        </a:rPr>
                        <a:t>In France</a:t>
                      </a:r>
                    </a:p>
                  </a:txBody>
                  <a:tcPr marL="15757" marR="15757" marT="15757" marB="15757"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r h="1080000">
                <a:tc>
                  <a:txBody>
                    <a:bodyPr/>
                    <a:lstStyle/>
                    <a:p>
                      <a:pPr algn="l" defTabSz="1828800">
                        <a:defRPr sz="1800"/>
                      </a:pPr>
                      <a:r>
                        <a:rPr sz="4000" b="1">
                          <a:sym typeface="Marianne"/>
                        </a:rPr>
                        <a:t>Cultivated land area</a:t>
                      </a:r>
                    </a:p>
                  </a:txBody>
                  <a:tcPr marL="15757" marR="15757" marT="15757" marB="15757" anchor="ctr" horzOverflow="overflow">
                    <a:lnL w="12700">
                      <a:miter lim="400000"/>
                    </a:lnL>
                    <a:lnR w="38100">
                      <a:solidFill>
                        <a:srgbClr val="000000"/>
                      </a:solidFill>
                    </a:lnR>
                    <a:lnT w="12700">
                      <a:miter lim="400000"/>
                    </a:lnT>
                    <a:lnB w="12700">
                      <a:miter lim="400000"/>
                    </a:lnB>
                    <a:solidFill>
                      <a:srgbClr val="8D533E">
                        <a:alpha val="20000"/>
                      </a:srgbClr>
                    </a:solidFill>
                  </a:tcPr>
                </a:tc>
                <a:tc>
                  <a:txBody>
                    <a:bodyPr/>
                    <a:lstStyle/>
                    <a:p>
                      <a:pPr defTabSz="1828800">
                        <a:defRPr sz="4000" b="1">
                          <a:sym typeface="Marianne"/>
                        </a:defRPr>
                      </a:pPr>
                      <a:r>
                        <a:rPr dirty="0"/>
                        <a:t>1</a:t>
                      </a:r>
                      <a:r>
                        <a:rPr lang="en-AU" dirty="0"/>
                        <a:t>.</a:t>
                      </a:r>
                      <a:r>
                        <a:rPr dirty="0"/>
                        <a:t>60</a:t>
                      </a:r>
                      <a:r>
                        <a:rPr lang="en-AU" dirty="0"/>
                        <a:t> x </a:t>
                      </a:r>
                      <a:r>
                        <a:rPr dirty="0"/>
                        <a:t>10</a:t>
                      </a:r>
                      <a:r>
                        <a:rPr baseline="30000" dirty="0"/>
                        <a:t>9</a:t>
                      </a:r>
                      <a:r>
                        <a:rPr b="0" dirty="0"/>
                        <a:t> ha</a:t>
                      </a:r>
                    </a:p>
                  </a:txBody>
                  <a:tcPr marL="0" marR="0" marT="0" marB="0" anchor="ctr" horzOverflow="overflow">
                    <a:lnL w="38100">
                      <a:solidFill>
                        <a:srgbClr val="000000"/>
                      </a:solidFill>
                    </a:lnL>
                    <a:lnR w="38100">
                      <a:solidFill>
                        <a:srgbClr val="000000"/>
                      </a:solidFill>
                    </a:lnR>
                    <a:lnT w="12700">
                      <a:miter lim="400000"/>
                    </a:lnT>
                    <a:lnB w="12700">
                      <a:miter lim="400000"/>
                    </a:lnB>
                    <a:solidFill>
                      <a:srgbClr val="8D533E">
                        <a:alpha val="20000"/>
                      </a:srgbClr>
                    </a:solidFill>
                  </a:tcPr>
                </a:tc>
                <a:tc>
                  <a:txBody>
                    <a:bodyPr/>
                    <a:lstStyle/>
                    <a:p>
                      <a:pPr defTabSz="1828800">
                        <a:defRPr sz="4000" b="1">
                          <a:sym typeface="Marianne"/>
                        </a:defRPr>
                      </a:pPr>
                      <a:r>
                        <a:rPr dirty="0"/>
                        <a:t>18</a:t>
                      </a:r>
                      <a:r>
                        <a:rPr lang="en-AU" dirty="0"/>
                        <a:t>.</a:t>
                      </a:r>
                      <a:r>
                        <a:rPr dirty="0"/>
                        <a:t>4</a:t>
                      </a:r>
                      <a:r>
                        <a:rPr lang="en-AU" dirty="0"/>
                        <a:t> x </a:t>
                      </a:r>
                      <a:r>
                        <a:rPr dirty="0"/>
                        <a:t>10</a:t>
                      </a:r>
                      <a:r>
                        <a:rPr baseline="30000" dirty="0"/>
                        <a:t>6</a:t>
                      </a:r>
                      <a:r>
                        <a:rPr b="0" dirty="0"/>
                        <a:t> ha</a:t>
                      </a:r>
                    </a:p>
                  </a:txBody>
                  <a:tcPr marL="0" marR="0" marT="0" marB="0" anchor="ctr" horzOverflow="overflow">
                    <a:lnL w="38100">
                      <a:solidFill>
                        <a:srgbClr val="000000"/>
                      </a:solidFill>
                    </a:lnL>
                    <a:lnR w="12700">
                      <a:miter lim="400000"/>
                    </a:lnR>
                    <a:lnT w="12700">
                      <a:miter lim="400000"/>
                    </a:lnT>
                    <a:lnB w="12700">
                      <a:miter lim="400000"/>
                    </a:lnB>
                    <a:solidFill>
                      <a:srgbClr val="8D533E">
                        <a:alpha val="20000"/>
                      </a:srgbClr>
                    </a:solidFill>
                  </a:tcPr>
                </a:tc>
                <a:extLst>
                  <a:ext uri="{0D108BD9-81ED-4DB2-BD59-A6C34878D82A}">
                    <a16:rowId xmlns:a16="http://schemas.microsoft.com/office/drawing/2014/main" val="10001"/>
                  </a:ext>
                </a:extLst>
              </a:tr>
              <a:tr h="1080000">
                <a:tc>
                  <a:txBody>
                    <a:bodyPr/>
                    <a:lstStyle/>
                    <a:p>
                      <a:pPr algn="l" defTabSz="1828800">
                        <a:defRPr sz="1800"/>
                      </a:pPr>
                      <a:r>
                        <a:rPr sz="4000" b="1" dirty="0">
                          <a:sym typeface="Marianne"/>
                        </a:rPr>
                        <a:t>Carbon stock per </a:t>
                      </a:r>
                      <a:r>
                        <a:rPr sz="4000" b="1" dirty="0" err="1">
                          <a:sym typeface="Marianne"/>
                        </a:rPr>
                        <a:t>uni</a:t>
                      </a:r>
                      <a:r>
                        <a:rPr lang="en-AU" sz="4000" b="1" dirty="0">
                          <a:sym typeface="Marianne"/>
                        </a:rPr>
                        <a:t>t</a:t>
                      </a:r>
                      <a:r>
                        <a:rPr sz="4000" b="1" dirty="0">
                          <a:sym typeface="Marianne"/>
                        </a:rPr>
                        <a:t> area</a:t>
                      </a:r>
                    </a:p>
                  </a:txBody>
                  <a:tcPr marL="15757" marR="15757" marT="15757" marB="15757" anchor="ctr" horzOverflow="overflow">
                    <a:lnL w="12700">
                      <a:miter lim="400000"/>
                    </a:lnL>
                    <a:lnR w="38100">
                      <a:solidFill>
                        <a:srgbClr val="000000"/>
                      </a:solidFill>
                    </a:lnR>
                    <a:lnT w="12700">
                      <a:miter lim="400000"/>
                    </a:lnT>
                    <a:lnB w="12700">
                      <a:miter lim="400000"/>
                    </a:lnB>
                  </a:tcPr>
                </a:tc>
                <a:tc>
                  <a:txBody>
                    <a:bodyPr/>
                    <a:lstStyle/>
                    <a:p>
                      <a:pPr defTabSz="1828800">
                        <a:defRPr sz="4000" b="1">
                          <a:sym typeface="Marianne"/>
                        </a:defRPr>
                      </a:pPr>
                      <a:r>
                        <a:t>81</a:t>
                      </a:r>
                      <a:r>
                        <a:rPr b="0"/>
                        <a:t> t C.ha</a:t>
                      </a:r>
                      <a:r>
                        <a:rPr b="0" baseline="30000"/>
                        <a:t>-1</a:t>
                      </a:r>
                      <a:r>
                        <a:rPr b="0"/>
                        <a:t> </a:t>
                      </a:r>
                      <a:r>
                        <a:rPr sz="4800" b="0" baseline="-20000"/>
                        <a:t>(0 - 1 m) </a:t>
                      </a:r>
                    </a:p>
                  </a:txBody>
                  <a:tcPr marL="0" marR="0" marT="0" marB="0" anchor="ctr" horzOverflow="overflow">
                    <a:lnL w="38100">
                      <a:solidFill>
                        <a:srgbClr val="000000"/>
                      </a:solidFill>
                    </a:lnL>
                    <a:lnR w="38100">
                      <a:solidFill>
                        <a:srgbClr val="000000"/>
                      </a:solidFill>
                    </a:lnR>
                    <a:lnT w="12700">
                      <a:miter lim="400000"/>
                    </a:lnT>
                    <a:lnB w="12700">
                      <a:miter lim="400000"/>
                    </a:lnB>
                  </a:tcPr>
                </a:tc>
                <a:tc>
                  <a:txBody>
                    <a:bodyPr/>
                    <a:lstStyle/>
                    <a:p>
                      <a:pPr defTabSz="1828800">
                        <a:defRPr sz="4000" b="1">
                          <a:sym typeface="Marianne"/>
                        </a:defRPr>
                      </a:pPr>
                      <a:r>
                        <a:rPr dirty="0"/>
                        <a:t>51</a:t>
                      </a:r>
                      <a:r>
                        <a:rPr lang="en-AU" dirty="0"/>
                        <a:t>.</a:t>
                      </a:r>
                      <a:r>
                        <a:rPr dirty="0"/>
                        <a:t>6</a:t>
                      </a:r>
                      <a:r>
                        <a:rPr b="0" dirty="0"/>
                        <a:t> ± 16</a:t>
                      </a:r>
                      <a:r>
                        <a:rPr lang="en-AU" b="0" dirty="0"/>
                        <a:t>.</a:t>
                      </a:r>
                      <a:r>
                        <a:rPr b="0" dirty="0"/>
                        <a:t>2 t C.ha</a:t>
                      </a:r>
                      <a:r>
                        <a:rPr b="0" baseline="30000" dirty="0"/>
                        <a:t>-1</a:t>
                      </a:r>
                      <a:r>
                        <a:rPr b="0" dirty="0"/>
                        <a:t> </a:t>
                      </a:r>
                      <a:r>
                        <a:rPr sz="4800" b="0" baseline="-20000" dirty="0"/>
                        <a:t>(0 - 30 cm)</a:t>
                      </a:r>
                    </a:p>
                  </a:txBody>
                  <a:tcPr marL="0" marR="0" marT="0" marB="0" anchor="ctr" horzOverflow="overflow">
                    <a:lnL w="38100">
                      <a:solidFill>
                        <a:srgbClr val="000000"/>
                      </a:solidFill>
                    </a:lnL>
                    <a:lnR w="12700">
                      <a:miter lim="400000"/>
                    </a:lnR>
                    <a:lnT w="12700">
                      <a:miter lim="400000"/>
                    </a:lnT>
                    <a:lnB w="12700">
                      <a:miter lim="400000"/>
                    </a:lnB>
                  </a:tcPr>
                </a:tc>
                <a:extLst>
                  <a:ext uri="{0D108BD9-81ED-4DB2-BD59-A6C34878D82A}">
                    <a16:rowId xmlns:a16="http://schemas.microsoft.com/office/drawing/2014/main" val="10002"/>
                  </a:ext>
                </a:extLst>
              </a:tr>
              <a:tr h="1080000">
                <a:tc>
                  <a:txBody>
                    <a:bodyPr/>
                    <a:lstStyle/>
                    <a:p>
                      <a:pPr algn="l" defTabSz="1828800">
                        <a:defRPr sz="1800"/>
                      </a:pPr>
                      <a:r>
                        <a:rPr sz="4000" b="1">
                          <a:sym typeface="Marianne"/>
                        </a:rPr>
                        <a:t>Total carbon stock</a:t>
                      </a:r>
                    </a:p>
                  </a:txBody>
                  <a:tcPr marL="15757" marR="15757" marT="15757" marB="15757" anchor="ctr" horzOverflow="overflow">
                    <a:lnL w="12700">
                      <a:miter lim="400000"/>
                    </a:lnL>
                    <a:lnR w="38100">
                      <a:solidFill>
                        <a:srgbClr val="000000"/>
                      </a:solidFill>
                    </a:lnR>
                    <a:lnT w="12700">
                      <a:miter lim="400000"/>
                    </a:lnT>
                    <a:lnB w="12700">
                      <a:miter lim="400000"/>
                    </a:lnB>
                    <a:solidFill>
                      <a:srgbClr val="000000">
                        <a:alpha val="10000"/>
                      </a:srgbClr>
                    </a:solidFill>
                  </a:tcPr>
                </a:tc>
                <a:tc>
                  <a:txBody>
                    <a:bodyPr/>
                    <a:lstStyle/>
                    <a:p>
                      <a:pPr defTabSz="1828800">
                        <a:defRPr sz="4000" b="1">
                          <a:sym typeface="Marianne"/>
                        </a:defRPr>
                      </a:pPr>
                      <a:r>
                        <a:t>131</a:t>
                      </a:r>
                      <a:r>
                        <a:rPr b="0"/>
                        <a:t> Gt C </a:t>
                      </a:r>
                      <a:r>
                        <a:rPr sz="4800" b="0" baseline="-20000"/>
                        <a:t>(0 - 1 m)</a:t>
                      </a:r>
                    </a:p>
                  </a:txBody>
                  <a:tcPr marL="0" marR="0" marT="0" marB="0" anchor="ctr" horzOverflow="overflow">
                    <a:lnL w="38100">
                      <a:solidFill>
                        <a:srgbClr val="000000"/>
                      </a:solidFill>
                    </a:lnL>
                    <a:lnR w="38100">
                      <a:solidFill>
                        <a:srgbClr val="000000"/>
                      </a:solidFill>
                    </a:lnR>
                    <a:lnT w="12700">
                      <a:miter lim="400000"/>
                    </a:lnT>
                    <a:lnB w="12700">
                      <a:miter lim="400000"/>
                    </a:lnB>
                    <a:solidFill>
                      <a:srgbClr val="000000">
                        <a:alpha val="10000"/>
                      </a:srgbClr>
                    </a:solidFill>
                  </a:tcPr>
                </a:tc>
                <a:tc>
                  <a:txBody>
                    <a:bodyPr/>
                    <a:lstStyle/>
                    <a:p>
                      <a:pPr defTabSz="1828800">
                        <a:defRPr sz="4000" b="1">
                          <a:sym typeface="Marianne"/>
                        </a:defRPr>
                      </a:pPr>
                      <a:r>
                        <a:t>950</a:t>
                      </a:r>
                      <a:r>
                        <a:rPr b="0"/>
                        <a:t> Mt C </a:t>
                      </a:r>
                      <a:r>
                        <a:rPr sz="4800" b="0" baseline="-20000"/>
                        <a:t>(0 - 30 cm)</a:t>
                      </a:r>
                    </a:p>
                  </a:txBody>
                  <a:tcPr marL="0" marR="0" marT="0" marB="0" anchor="ctr" horzOverflow="overflow">
                    <a:lnL w="38100">
                      <a:solidFill>
                        <a:srgbClr val="000000"/>
                      </a:solidFill>
                    </a:lnL>
                    <a:lnR w="12700">
                      <a:miter lim="400000"/>
                    </a:lnR>
                    <a:lnT w="12700">
                      <a:miter lim="400000"/>
                    </a:lnT>
                    <a:lnB w="12700">
                      <a:miter lim="400000"/>
                    </a:lnB>
                    <a:solidFill>
                      <a:srgbClr val="000000">
                        <a:alpha val="10000"/>
                      </a:srgbClr>
                    </a:solidFill>
                  </a:tcPr>
                </a:tc>
                <a:extLst>
                  <a:ext uri="{0D108BD9-81ED-4DB2-BD59-A6C34878D82A}">
                    <a16:rowId xmlns:a16="http://schemas.microsoft.com/office/drawing/2014/main" val="10003"/>
                  </a:ext>
                </a:extLst>
              </a:tr>
              <a:tr h="864000">
                <a:tc>
                  <a:txBody>
                    <a:bodyPr/>
                    <a:lstStyle/>
                    <a:p>
                      <a:pPr algn="r" defTabSz="1828800">
                        <a:defRPr sz="1800"/>
                      </a:pPr>
                      <a:r>
                        <a:rPr sz="2400" b="1">
                          <a:sym typeface="Marianne"/>
                        </a:rPr>
                        <a:t>Data source</a:t>
                      </a:r>
                    </a:p>
                  </a:txBody>
                  <a:tcPr marL="15757" marR="15757" marT="15757" marB="15757" anchor="ctr" horzOverflow="overflow">
                    <a:lnL w="12700">
                      <a:miter lim="400000"/>
                    </a:lnL>
                    <a:lnR w="12700">
                      <a:miter lim="400000"/>
                    </a:lnR>
                    <a:lnT w="12700">
                      <a:miter lim="400000"/>
                    </a:lnT>
                    <a:lnB w="12700">
                      <a:miter lim="400000"/>
                    </a:lnB>
                  </a:tcPr>
                </a:tc>
                <a:tc>
                  <a:txBody>
                    <a:bodyPr/>
                    <a:lstStyle/>
                    <a:p>
                      <a:pPr defTabSz="1828800">
                        <a:defRPr sz="1800"/>
                      </a:pPr>
                      <a:r>
                        <a:rPr sz="2400">
                          <a:sym typeface="Marianne"/>
                        </a:rPr>
                        <a:t>IPCC SRES Land-Use 1998</a:t>
                      </a:r>
                    </a:p>
                  </a:txBody>
                  <a:tcPr marL="15757" marR="15757" marT="15757" marB="15757" anchor="ctr" horzOverflow="overflow">
                    <a:lnL w="12700">
                      <a:miter lim="400000"/>
                    </a:lnL>
                    <a:lnR w="12700">
                      <a:miter lim="400000"/>
                    </a:lnR>
                    <a:lnT w="12700">
                      <a:miter lim="400000"/>
                    </a:lnT>
                    <a:lnB w="12700">
                      <a:miter lim="400000"/>
                    </a:lnB>
                  </a:tcPr>
                </a:tc>
                <a:tc>
                  <a:txBody>
                    <a:bodyPr/>
                    <a:lstStyle/>
                    <a:p>
                      <a:pPr defTabSz="1828800">
                        <a:defRPr sz="1800"/>
                      </a:pPr>
                      <a:r>
                        <a:rPr sz="2400" dirty="0">
                          <a:sym typeface="Marianne"/>
                        </a:rPr>
                        <a:t>RMQS - GIS Sol 2020 </a:t>
                      </a:r>
                    </a:p>
                  </a:txBody>
                  <a:tcPr marL="15757" marR="15757" marT="15757" marB="15757"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4"/>
                  </a:ext>
                </a:extLst>
              </a:tr>
            </a:tbl>
          </a:graphicData>
        </a:graphic>
      </p:graphicFrame>
      <p:grpSp>
        <p:nvGrpSpPr>
          <p:cNvPr id="215" name="ZoneTexte 23"/>
          <p:cNvGrpSpPr/>
          <p:nvPr/>
        </p:nvGrpSpPr>
        <p:grpSpPr>
          <a:xfrm>
            <a:off x="1850400" y="8120015"/>
            <a:ext cx="5576175" cy="3060002"/>
            <a:chOff x="0" y="0"/>
            <a:chExt cx="5576173" cy="3060000"/>
          </a:xfrm>
        </p:grpSpPr>
        <p:sp>
          <p:nvSpPr>
            <p:cNvPr id="213" name="Rectangle aux angles arrondis"/>
            <p:cNvSpPr/>
            <p:nvPr/>
          </p:nvSpPr>
          <p:spPr>
            <a:xfrm>
              <a:off x="0" y="0"/>
              <a:ext cx="5576174" cy="3060001"/>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endParaRPr/>
            </a:p>
          </p:txBody>
        </p:sp>
        <p:sp>
          <p:nvSpPr>
            <p:cNvPr id="214" name="There is a high variability around the average values indicated."/>
            <p:cNvSpPr txBox="1"/>
            <p:nvPr/>
          </p:nvSpPr>
          <p:spPr>
            <a:xfrm>
              <a:off x="181126" y="181127"/>
              <a:ext cx="5213922" cy="2760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3600"/>
              </a:pPr>
              <a:r>
                <a:t>There is a </a:t>
              </a:r>
              <a:r>
                <a:rPr b="1"/>
                <a:t>high variability</a:t>
              </a:r>
              <a:r>
                <a:t> around the average values indicated.</a:t>
              </a:r>
            </a:p>
          </p:txBody>
        </p:sp>
      </p:grpSp>
      <p:grpSp>
        <p:nvGrpSpPr>
          <p:cNvPr id="218" name="ZoneTexte 10"/>
          <p:cNvGrpSpPr/>
          <p:nvPr/>
        </p:nvGrpSpPr>
        <p:grpSpPr>
          <a:xfrm>
            <a:off x="8147098" y="8120015"/>
            <a:ext cx="6915118" cy="3709129"/>
            <a:chOff x="0" y="0"/>
            <a:chExt cx="6915117" cy="3709128"/>
          </a:xfrm>
        </p:grpSpPr>
        <p:sp>
          <p:nvSpPr>
            <p:cNvPr id="216" name="Rectangle aux angles arrondis"/>
            <p:cNvSpPr/>
            <p:nvPr/>
          </p:nvSpPr>
          <p:spPr>
            <a:xfrm>
              <a:off x="0" y="0"/>
              <a:ext cx="6915117" cy="3709128"/>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217" name="When compared at the same depth, the SOC stocks in French cultivated soils are within the global average."/>
            <p:cNvSpPr txBox="1"/>
            <p:nvPr/>
          </p:nvSpPr>
          <p:spPr>
            <a:xfrm>
              <a:off x="212814" y="212815"/>
              <a:ext cx="6489488" cy="27976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lvl1pPr>
                <a:defRPr sz="3600"/>
              </a:lvl1pPr>
            </a:lstStyle>
            <a:p>
              <a:r>
                <a:rPr dirty="0"/>
                <a:t>When compared at the same depth, the SOC stocks in French cultivated soils are </a:t>
              </a:r>
              <a:r>
                <a:rPr lang="en-AU" dirty="0"/>
                <a:t>similar to</a:t>
              </a:r>
              <a:r>
                <a:rPr dirty="0"/>
                <a:t> the global average.</a:t>
              </a:r>
            </a:p>
          </p:txBody>
        </p:sp>
      </p:grpSp>
      <p:grpSp>
        <p:nvGrpSpPr>
          <p:cNvPr id="221" name="ZoneTexte 11"/>
          <p:cNvGrpSpPr/>
          <p:nvPr/>
        </p:nvGrpSpPr>
        <p:grpSpPr>
          <a:xfrm>
            <a:off x="15782399" y="8120015"/>
            <a:ext cx="6915602" cy="4302002"/>
            <a:chOff x="0" y="0"/>
            <a:chExt cx="6915601" cy="4302000"/>
          </a:xfrm>
        </p:grpSpPr>
        <p:sp>
          <p:nvSpPr>
            <p:cNvPr id="219" name="Rectangle aux angles arrondis"/>
            <p:cNvSpPr/>
            <p:nvPr/>
          </p:nvSpPr>
          <p:spPr>
            <a:xfrm>
              <a:off x="0" y="0"/>
              <a:ext cx="6915601" cy="4302000"/>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pPr>
                <a:defRPr sz="3600"/>
              </a:pPr>
              <a:endParaRPr/>
            </a:p>
          </p:txBody>
        </p:sp>
        <p:sp>
          <p:nvSpPr>
            <p:cNvPr id="220" name="In mainland France, cultivated soils cover about 45% of the land area and represent about 30% of the soil carbon stocks."/>
            <p:cNvSpPr txBox="1"/>
            <p:nvPr/>
          </p:nvSpPr>
          <p:spPr>
            <a:xfrm>
              <a:off x="241756" y="241756"/>
              <a:ext cx="6432089" cy="33516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defRPr sz="3600"/>
              </a:pPr>
              <a:r>
                <a:rPr dirty="0"/>
                <a:t>In </a:t>
              </a:r>
              <a:r>
                <a:rPr lang="en-AU" dirty="0"/>
                <a:t>continental</a:t>
              </a:r>
              <a:r>
                <a:rPr dirty="0"/>
                <a:t> France</a:t>
              </a:r>
              <a:r>
                <a:rPr lang="en-AU" dirty="0"/>
                <a:t> and Corsica</a:t>
              </a:r>
              <a:r>
                <a:rPr dirty="0"/>
                <a:t>, cultivated soils cover </a:t>
              </a:r>
              <a:r>
                <a:rPr b="1" dirty="0"/>
                <a:t>about 45% of the land area</a:t>
              </a:r>
              <a:r>
                <a:rPr dirty="0"/>
                <a:t> and represent </a:t>
              </a:r>
              <a:r>
                <a:rPr b="1" dirty="0"/>
                <a:t>about 30% of the soil carbon stocks</a:t>
              </a:r>
              <a:r>
                <a:rPr dirty="0"/>
                <a:t>.</a:t>
              </a:r>
            </a:p>
          </p:txBody>
        </p:sp>
      </p:grpSp>
      <p:sp>
        <p:nvSpPr>
          <p:cNvPr id="222" name="ZoneTexte 2"/>
          <p:cNvSpPr txBox="1"/>
          <p:nvPr/>
        </p:nvSpPr>
        <p:spPr>
          <a:xfrm>
            <a:off x="10533304" y="11870067"/>
            <a:ext cx="3946041" cy="46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p>
            <a:pPr algn="r">
              <a:defRPr sz="2400">
                <a:solidFill>
                  <a:srgbClr val="A6A6A6"/>
                </a:solidFill>
                <a:latin typeface="Barlow"/>
                <a:ea typeface="Barlow"/>
                <a:cs typeface="Barlow"/>
                <a:sym typeface="Barlow"/>
              </a:defRPr>
            </a:pPr>
            <a:r>
              <a:t>(</a:t>
            </a:r>
            <a:r>
              <a:rPr cap="small"/>
              <a:t>Jobbagy &amp; Jackson</a:t>
            </a:r>
            <a:r>
              <a:t>, 2000)</a:t>
            </a:r>
          </a:p>
        </p:txBody>
      </p:sp>
    </p:spTree>
  </p:cSld>
  <p:clrMapOvr>
    <a:masterClrMapping/>
  </p:clrMapOvr>
  <p:transition spd="med"/>
  <p:extLst>
    <p:ext uri="{6950BFC3-D8DA-4A85-94F7-54DA5524770B}">
      <p188:commentRel xmlns:p188="http://schemas.microsoft.com/office/powerpoint/2018/8/main" xmlns=""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ZoneTexte 1"/>
          <p:cNvSpPr txBox="1">
            <a:spLocks noGrp="1"/>
          </p:cNvSpPr>
          <p:nvPr>
            <p:ph type="sldNum" sz="quarter" idx="2"/>
          </p:nvPr>
        </p:nvSpPr>
        <p:spPr>
          <a:xfrm>
            <a:off x="23818819" y="101622"/>
            <a:ext cx="304069" cy="525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225" name="Titre 2"/>
          <p:cNvSpPr txBox="1">
            <a:spLocks noGrp="1"/>
          </p:cNvSpPr>
          <p:nvPr>
            <p:ph type="title"/>
          </p:nvPr>
        </p:nvSpPr>
        <p:spPr>
          <a:prstGeom prst="rect">
            <a:avLst/>
          </a:prstGeom>
        </p:spPr>
        <p:txBody>
          <a:bodyPr/>
          <a:lstStyle>
            <a:lvl1pPr defTabSz="1700783">
              <a:defRPr sz="5115"/>
            </a:lvl1pPr>
          </a:lstStyle>
          <a:p>
            <a:r>
              <a:t>Different forms of organic carbon in soils</a:t>
            </a:r>
          </a:p>
        </p:txBody>
      </p:sp>
      <p:sp>
        <p:nvSpPr>
          <p:cNvPr id="226" name="ZoneTexte 20"/>
          <p:cNvSpPr txBox="1"/>
          <p:nvPr/>
        </p:nvSpPr>
        <p:spPr>
          <a:xfrm>
            <a:off x="11545154" y="11559425"/>
            <a:ext cx="707629"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b="1">
                <a:solidFill>
                  <a:srgbClr val="8D533E"/>
                </a:solidFill>
              </a:defRPr>
            </a:lvl1pPr>
          </a:lstStyle>
          <a:p>
            <a:r>
              <a:t>+</a:t>
            </a:r>
          </a:p>
        </p:txBody>
      </p:sp>
      <p:grpSp>
        <p:nvGrpSpPr>
          <p:cNvPr id="229" name="ZoneTexte 1"/>
          <p:cNvGrpSpPr/>
          <p:nvPr/>
        </p:nvGrpSpPr>
        <p:grpSpPr>
          <a:xfrm>
            <a:off x="719999" y="2159999"/>
            <a:ext cx="6567079" cy="4208761"/>
            <a:chOff x="0" y="0"/>
            <a:chExt cx="6567077" cy="4208760"/>
          </a:xfrm>
        </p:grpSpPr>
        <p:sp>
          <p:nvSpPr>
            <p:cNvPr id="227" name="Rectangle aux angles arrondis"/>
            <p:cNvSpPr/>
            <p:nvPr/>
          </p:nvSpPr>
          <p:spPr>
            <a:xfrm>
              <a:off x="0" y="0"/>
              <a:ext cx="6567077" cy="3450164"/>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pPr>
                <a:lnSpc>
                  <a:spcPct val="180000"/>
                </a:lnSpc>
                <a:defRPr sz="3200" b="1"/>
              </a:pPr>
              <a:endParaRPr/>
            </a:p>
          </p:txBody>
        </p:sp>
        <p:sp>
          <p:nvSpPr>
            <p:cNvPr id="228" name="Organic molecules of plant or microbial origin associated with minerals, giving the dark color.…"/>
            <p:cNvSpPr/>
            <p:nvPr/>
          </p:nvSpPr>
          <p:spPr>
            <a:xfrm>
              <a:off x="200172" y="200172"/>
              <a:ext cx="5734732" cy="40085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spcBef>
                  <a:spcPts val="1900"/>
                </a:spcBef>
                <a:defRPr sz="3600" b="1"/>
              </a:pPr>
              <a:r>
                <a:rPr dirty="0"/>
                <a:t>Organic molecules of plant or microbial origin </a:t>
              </a:r>
              <a:r>
                <a:rPr b="0" dirty="0"/>
                <a:t>associated with minerals, giving </a:t>
              </a:r>
              <a:r>
                <a:rPr lang="en-AU" b="0" dirty="0"/>
                <a:t>a</a:t>
              </a:r>
              <a:r>
                <a:rPr b="0" dirty="0"/>
                <a:t> dark color.</a:t>
              </a:r>
            </a:p>
            <a:p>
              <a:pPr>
                <a:lnSpc>
                  <a:spcPct val="180000"/>
                </a:lnSpc>
                <a:spcBef>
                  <a:spcPts val="400"/>
                </a:spcBef>
                <a:defRPr sz="4800" b="1">
                  <a:solidFill>
                    <a:srgbClr val="8D533E"/>
                  </a:solidFill>
                </a:defRPr>
              </a:pPr>
              <a:r>
                <a:rPr dirty="0"/>
                <a:t>about 60</a:t>
              </a:r>
              <a:r>
                <a:rPr lang="en-AU" dirty="0"/>
                <a:t>–</a:t>
              </a:r>
              <a:r>
                <a:rPr dirty="0"/>
                <a:t>95%</a:t>
              </a:r>
            </a:p>
          </p:txBody>
        </p:sp>
      </p:grpSp>
      <p:grpSp>
        <p:nvGrpSpPr>
          <p:cNvPr id="232" name="ZoneTexte 3"/>
          <p:cNvGrpSpPr/>
          <p:nvPr/>
        </p:nvGrpSpPr>
        <p:grpSpPr>
          <a:xfrm>
            <a:off x="1245541" y="8198036"/>
            <a:ext cx="6158781" cy="2295299"/>
            <a:chOff x="0" y="0"/>
            <a:chExt cx="6158780" cy="2295295"/>
          </a:xfrm>
        </p:grpSpPr>
        <p:sp>
          <p:nvSpPr>
            <p:cNvPr id="230" name="Rectangle aux angles arrondis"/>
            <p:cNvSpPr/>
            <p:nvPr/>
          </p:nvSpPr>
          <p:spPr>
            <a:xfrm>
              <a:off x="0" y="101475"/>
              <a:ext cx="6158780" cy="980181"/>
            </a:xfrm>
            <a:prstGeom prst="roundRect">
              <a:avLst>
                <a:gd name="adj" fmla="val 30362"/>
              </a:avLst>
            </a:prstGeom>
            <a:noFill/>
            <a:ln w="63500" cap="rnd">
              <a:solidFill>
                <a:srgbClr val="8D533E"/>
              </a:solidFill>
              <a:prstDash val="sysDot"/>
              <a:round/>
            </a:ln>
            <a:effectLst/>
          </p:spPr>
          <p:txBody>
            <a:bodyPr wrap="square" lIns="45719" tIns="45719" rIns="45719" bIns="45719" numCol="1" anchor="t">
              <a:noAutofit/>
            </a:bodyPr>
            <a:lstStyle/>
            <a:p>
              <a:pPr>
                <a:lnSpc>
                  <a:spcPct val="180000"/>
                </a:lnSpc>
                <a:defRPr sz="3200" b="1"/>
              </a:pPr>
              <a:endParaRPr/>
            </a:p>
          </p:txBody>
        </p:sp>
        <p:sp>
          <p:nvSpPr>
            <p:cNvPr id="231" name="Living organic matter.…"/>
            <p:cNvSpPr/>
            <p:nvPr/>
          </p:nvSpPr>
          <p:spPr>
            <a:xfrm>
              <a:off x="118915" y="0"/>
              <a:ext cx="5488949" cy="229529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spcBef>
                  <a:spcPts val="1900"/>
                </a:spcBef>
                <a:defRPr sz="3600"/>
              </a:pPr>
              <a:r>
                <a:rPr dirty="0"/>
                <a:t>Living organic matter.</a:t>
              </a:r>
              <a:endParaRPr sz="3200" dirty="0"/>
            </a:p>
            <a:p>
              <a:pPr>
                <a:lnSpc>
                  <a:spcPct val="180000"/>
                </a:lnSpc>
                <a:defRPr sz="4800" b="1">
                  <a:solidFill>
                    <a:srgbClr val="8D533E"/>
                  </a:solidFill>
                </a:defRPr>
              </a:pPr>
              <a:r>
                <a:rPr dirty="0"/>
                <a:t>about 1</a:t>
              </a:r>
              <a:r>
                <a:rPr lang="en-AU" dirty="0"/>
                <a:t>–</a:t>
              </a:r>
              <a:r>
                <a:rPr dirty="0"/>
                <a:t>5% </a:t>
              </a:r>
            </a:p>
          </p:txBody>
        </p:sp>
      </p:grpSp>
      <p:sp>
        <p:nvSpPr>
          <p:cNvPr id="233" name="ZoneTexte 4"/>
          <p:cNvSpPr txBox="1"/>
          <p:nvPr/>
        </p:nvSpPr>
        <p:spPr>
          <a:xfrm>
            <a:off x="8556717" y="6497418"/>
            <a:ext cx="4457288" cy="34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DURAND Hermine</a:t>
            </a:r>
          </a:p>
        </p:txBody>
      </p:sp>
      <p:sp>
        <p:nvSpPr>
          <p:cNvPr id="234" name="ZoneTexte 5"/>
          <p:cNvSpPr txBox="1"/>
          <p:nvPr/>
        </p:nvSpPr>
        <p:spPr>
          <a:xfrm>
            <a:off x="6117775" y="12677133"/>
            <a:ext cx="4457287" cy="58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Atlas européen de la biodiversité des sols (2013)</a:t>
            </a:r>
          </a:p>
        </p:txBody>
      </p:sp>
      <p:sp>
        <p:nvSpPr>
          <p:cNvPr id="235" name="ZoneTexte 6"/>
          <p:cNvSpPr txBox="1"/>
          <p:nvPr/>
        </p:nvSpPr>
        <p:spPr>
          <a:xfrm>
            <a:off x="13580572" y="6497418"/>
            <a:ext cx="4457288" cy="34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DURAND Hermine</a:t>
            </a:r>
          </a:p>
        </p:txBody>
      </p:sp>
      <p:sp>
        <p:nvSpPr>
          <p:cNvPr id="236" name="ZoneTexte 7"/>
          <p:cNvSpPr txBox="1"/>
          <p:nvPr/>
        </p:nvSpPr>
        <p:spPr>
          <a:xfrm>
            <a:off x="12803033" y="10783599"/>
            <a:ext cx="4457288" cy="34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400" tIns="50400" rIns="50400" bIns="50400">
            <a:spAutoFit/>
          </a:bodyPr>
          <a:lstStyle>
            <a:lvl1pPr algn="r">
              <a:defRPr sz="1600">
                <a:solidFill>
                  <a:srgbClr val="A6A6A6"/>
                </a:solidFill>
                <a:latin typeface="Barlow"/>
                <a:ea typeface="Barlow"/>
                <a:cs typeface="Barlow"/>
                <a:sym typeface="Barlow"/>
              </a:defRPr>
            </a:lvl1pPr>
          </a:lstStyle>
          <a:p>
            <a:r>
              <a:t>© CHASSÉ Matthieu</a:t>
            </a:r>
          </a:p>
        </p:txBody>
      </p:sp>
      <p:grpSp>
        <p:nvGrpSpPr>
          <p:cNvPr id="239" name="ZoneTexte 8"/>
          <p:cNvGrpSpPr/>
          <p:nvPr/>
        </p:nvGrpSpPr>
        <p:grpSpPr>
          <a:xfrm>
            <a:off x="12491676" y="11441762"/>
            <a:ext cx="4816801" cy="1869369"/>
            <a:chOff x="0" y="0"/>
            <a:chExt cx="4816800" cy="1869368"/>
          </a:xfrm>
        </p:grpSpPr>
        <p:sp>
          <p:nvSpPr>
            <p:cNvPr id="237" name="Rectangle aux angles arrondis"/>
            <p:cNvSpPr/>
            <p:nvPr/>
          </p:nvSpPr>
          <p:spPr>
            <a:xfrm>
              <a:off x="0" y="0"/>
              <a:ext cx="4816801" cy="1869369"/>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pPr>
                <a:defRPr sz="3200"/>
              </a:pPr>
              <a:endParaRPr/>
            </a:p>
          </p:txBody>
        </p:sp>
        <p:sp>
          <p:nvSpPr>
            <p:cNvPr id="238" name="Dissolved organic carbon."/>
            <p:cNvSpPr txBox="1"/>
            <p:nvPr/>
          </p:nvSpPr>
          <p:spPr>
            <a:xfrm>
              <a:off x="123005" y="123004"/>
              <a:ext cx="4570791" cy="1668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lvl1pPr>
                <a:defRPr sz="3600"/>
              </a:lvl1pPr>
            </a:lstStyle>
            <a:p>
              <a:r>
                <a:t>Dissolved organic carbon.</a:t>
              </a:r>
            </a:p>
          </p:txBody>
        </p:sp>
      </p:grpSp>
      <p:sp>
        <p:nvSpPr>
          <p:cNvPr id="240" name="Rectangle aux angles arrondis"/>
          <p:cNvSpPr/>
          <p:nvPr/>
        </p:nvSpPr>
        <p:spPr>
          <a:xfrm>
            <a:off x="17188259" y="2655429"/>
            <a:ext cx="6677633" cy="2374586"/>
          </a:xfrm>
          <a:prstGeom prst="roundRect">
            <a:avLst>
              <a:gd name="adj" fmla="val 20486"/>
            </a:avLst>
          </a:prstGeom>
          <a:ln w="63500" cap="rnd">
            <a:solidFill>
              <a:srgbClr val="8D533E"/>
            </a:solidFill>
            <a:prstDash val="sysDot"/>
          </a:ln>
        </p:spPr>
        <p:txBody>
          <a:bodyPr lIns="45719" rIns="45719"/>
          <a:lstStyle/>
          <a:p>
            <a:pPr>
              <a:lnSpc>
                <a:spcPct val="180000"/>
              </a:lnSpc>
              <a:defRPr sz="3200" b="1"/>
            </a:pPr>
            <a:endParaRPr/>
          </a:p>
        </p:txBody>
      </p:sp>
      <p:sp>
        <p:nvSpPr>
          <p:cNvPr id="241" name="Decomposing plant debris (floating in water due to their density).…"/>
          <p:cNvSpPr txBox="1"/>
          <p:nvPr/>
        </p:nvSpPr>
        <p:spPr>
          <a:xfrm>
            <a:off x="18168596" y="2815953"/>
            <a:ext cx="5541921" cy="3239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8000" tIns="288000" rIns="288000" bIns="288000"/>
          <a:lstStyle/>
          <a:p>
            <a:pPr>
              <a:spcBef>
                <a:spcPts val="1900"/>
              </a:spcBef>
              <a:defRPr sz="3600" b="1"/>
            </a:pPr>
            <a:r>
              <a:rPr dirty="0"/>
              <a:t>Decomposing plant debris </a:t>
            </a:r>
            <a:r>
              <a:rPr b="0" dirty="0"/>
              <a:t>(floating in water due to </a:t>
            </a:r>
            <a:r>
              <a:rPr lang="en-AU" b="0" dirty="0"/>
              <a:t>its</a:t>
            </a:r>
            <a:r>
              <a:rPr b="0" dirty="0"/>
              <a:t> density).</a:t>
            </a:r>
            <a:endParaRPr sz="3200" b="0" dirty="0"/>
          </a:p>
          <a:p>
            <a:pPr>
              <a:lnSpc>
                <a:spcPct val="180000"/>
              </a:lnSpc>
              <a:defRPr sz="4800" b="1">
                <a:solidFill>
                  <a:srgbClr val="8D533E"/>
                </a:solidFill>
              </a:defRPr>
            </a:pPr>
            <a:r>
              <a:rPr dirty="0"/>
              <a:t>about 5</a:t>
            </a:r>
            <a:r>
              <a:rPr lang="en-AU" dirty="0"/>
              <a:t>–</a:t>
            </a:r>
            <a:r>
              <a:rPr dirty="0"/>
              <a:t>30%</a:t>
            </a:r>
          </a:p>
        </p:txBody>
      </p:sp>
      <p:grpSp>
        <p:nvGrpSpPr>
          <p:cNvPr id="244" name="ZoneTexte 11"/>
          <p:cNvGrpSpPr/>
          <p:nvPr/>
        </p:nvGrpSpPr>
        <p:grpSpPr>
          <a:xfrm>
            <a:off x="16446847" y="7683133"/>
            <a:ext cx="6276967" cy="2998006"/>
            <a:chOff x="0" y="0"/>
            <a:chExt cx="6276965" cy="2381795"/>
          </a:xfrm>
        </p:grpSpPr>
        <p:sp>
          <p:nvSpPr>
            <p:cNvPr id="242" name="Rectangle aux angles arrondis"/>
            <p:cNvSpPr/>
            <p:nvPr/>
          </p:nvSpPr>
          <p:spPr>
            <a:xfrm>
              <a:off x="0" y="0"/>
              <a:ext cx="6276965" cy="1769792"/>
            </a:xfrm>
            <a:prstGeom prst="roundRect">
              <a:avLst>
                <a:gd name="adj" fmla="val 16667"/>
              </a:avLst>
            </a:prstGeom>
            <a:noFill/>
            <a:ln w="63500" cap="rnd">
              <a:solidFill>
                <a:srgbClr val="8D533E"/>
              </a:solidFill>
              <a:prstDash val="sysDot"/>
              <a:round/>
            </a:ln>
            <a:effectLst/>
          </p:spPr>
          <p:txBody>
            <a:bodyPr wrap="square" lIns="45719" tIns="45719" rIns="45719" bIns="45719" numCol="1" anchor="t">
              <a:noAutofit/>
            </a:bodyPr>
            <a:lstStyle/>
            <a:p>
              <a:pPr>
                <a:lnSpc>
                  <a:spcPct val="180000"/>
                </a:lnSpc>
                <a:defRPr sz="3200" b="1"/>
              </a:pPr>
              <a:endParaRPr/>
            </a:p>
          </p:txBody>
        </p:sp>
        <p:sp>
          <p:nvSpPr>
            <p:cNvPr id="243" name="Pyrogenic organic matter.…"/>
            <p:cNvSpPr/>
            <p:nvPr/>
          </p:nvSpPr>
          <p:spPr>
            <a:xfrm>
              <a:off x="910143" y="118143"/>
              <a:ext cx="5248678" cy="22636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88000" tIns="288000" rIns="288000" bIns="288000" numCol="1" anchor="t">
              <a:spAutoFit/>
            </a:bodyPr>
            <a:lstStyle/>
            <a:p>
              <a:pPr>
                <a:spcBef>
                  <a:spcPts val="1900"/>
                </a:spcBef>
                <a:defRPr sz="3600"/>
              </a:pPr>
              <a:r>
                <a:rPr dirty="0"/>
                <a:t>Pyrogenic organic matter.</a:t>
              </a:r>
              <a:endParaRPr sz="3200" dirty="0"/>
            </a:p>
            <a:p>
              <a:pPr>
                <a:lnSpc>
                  <a:spcPct val="180000"/>
                </a:lnSpc>
                <a:defRPr sz="4800" b="1">
                  <a:solidFill>
                    <a:srgbClr val="8D533E"/>
                  </a:solidFill>
                </a:defRPr>
              </a:pPr>
              <a:r>
                <a:rPr dirty="0"/>
                <a:t>about 5</a:t>
              </a:r>
              <a:r>
                <a:rPr lang="en-AU" dirty="0"/>
                <a:t>–</a:t>
              </a:r>
              <a:r>
                <a:rPr dirty="0"/>
                <a:t>30%</a:t>
              </a:r>
            </a:p>
          </p:txBody>
        </p:sp>
      </p:grpSp>
      <p:sp>
        <p:nvSpPr>
          <p:cNvPr id="245" name="ZoneTexte 12"/>
          <p:cNvSpPr txBox="1"/>
          <p:nvPr/>
        </p:nvSpPr>
        <p:spPr>
          <a:xfrm>
            <a:off x="17633086" y="12239924"/>
            <a:ext cx="1964721" cy="83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799" tIns="46799" rIns="46799" bIns="46799">
            <a:spAutoFit/>
          </a:bodyPr>
          <a:lstStyle>
            <a:lvl1pPr>
              <a:defRPr sz="4800" b="1">
                <a:solidFill>
                  <a:srgbClr val="8D533E"/>
                </a:solidFill>
              </a:defRPr>
            </a:lvl1pPr>
          </a:lstStyle>
          <a:p>
            <a:r>
              <a:t>&lt; 1 %</a:t>
            </a:r>
          </a:p>
        </p:txBody>
      </p:sp>
      <p:pic>
        <p:nvPicPr>
          <p:cNvPr id="246" name="Image 14" descr="Image 14"/>
          <p:cNvPicPr>
            <a:picLocks noChangeAspect="1"/>
          </p:cNvPicPr>
          <p:nvPr/>
        </p:nvPicPr>
        <p:blipFill>
          <a:blip r:embed="rId2"/>
          <a:stretch>
            <a:fillRect/>
          </a:stretch>
        </p:blipFill>
        <p:spPr>
          <a:xfrm>
            <a:off x="6451851" y="9910799"/>
            <a:ext cx="3971471" cy="2760837"/>
          </a:xfrm>
          <a:prstGeom prst="rect">
            <a:avLst/>
          </a:prstGeom>
          <a:ln w="12700">
            <a:miter lim="400000"/>
          </a:ln>
        </p:spPr>
      </p:pic>
      <p:pic>
        <p:nvPicPr>
          <p:cNvPr id="247" name="Picture 4" descr="Picture 4"/>
          <p:cNvPicPr>
            <a:picLocks noChangeAspect="1"/>
          </p:cNvPicPr>
          <p:nvPr/>
        </p:nvPicPr>
        <p:blipFill>
          <a:blip r:embed="rId3"/>
          <a:stretch>
            <a:fillRect/>
          </a:stretch>
        </p:blipFill>
        <p:spPr>
          <a:xfrm>
            <a:off x="6451851" y="1800000"/>
            <a:ext cx="6567077" cy="4698254"/>
          </a:xfrm>
          <a:prstGeom prst="rect">
            <a:avLst/>
          </a:prstGeom>
          <a:ln w="12700">
            <a:miter lim="400000"/>
          </a:ln>
        </p:spPr>
      </p:pic>
      <p:pic>
        <p:nvPicPr>
          <p:cNvPr id="248" name="Image 9" descr="Image 9"/>
          <p:cNvPicPr>
            <a:picLocks noChangeAspect="1"/>
          </p:cNvPicPr>
          <p:nvPr/>
        </p:nvPicPr>
        <p:blipFill>
          <a:blip r:embed="rId4"/>
          <a:stretch>
            <a:fillRect/>
          </a:stretch>
        </p:blipFill>
        <p:spPr>
          <a:xfrm>
            <a:off x="6451851" y="6858000"/>
            <a:ext cx="3971471" cy="2873299"/>
          </a:xfrm>
          <a:prstGeom prst="rect">
            <a:avLst/>
          </a:prstGeom>
          <a:ln w="12700">
            <a:miter lim="400000"/>
          </a:ln>
        </p:spPr>
      </p:pic>
      <p:pic>
        <p:nvPicPr>
          <p:cNvPr id="249" name="Picture 6" descr="Picture 6"/>
          <p:cNvPicPr>
            <a:picLocks noChangeAspect="1"/>
          </p:cNvPicPr>
          <p:nvPr/>
        </p:nvPicPr>
        <p:blipFill>
          <a:blip r:embed="rId5"/>
          <a:stretch>
            <a:fillRect/>
          </a:stretch>
        </p:blipFill>
        <p:spPr>
          <a:xfrm>
            <a:off x="13381200" y="1800000"/>
            <a:ext cx="4656661" cy="4697418"/>
          </a:xfrm>
          <a:prstGeom prst="rect">
            <a:avLst/>
          </a:prstGeom>
          <a:ln w="12700">
            <a:miter lim="400000"/>
          </a:ln>
        </p:spPr>
      </p:pic>
      <p:pic>
        <p:nvPicPr>
          <p:cNvPr id="250" name="Picture 11" descr="Picture 11"/>
          <p:cNvPicPr>
            <a:picLocks noChangeAspect="1"/>
          </p:cNvPicPr>
          <p:nvPr/>
        </p:nvPicPr>
        <p:blipFill>
          <a:blip r:embed="rId6"/>
          <a:stretch>
            <a:fillRect/>
          </a:stretch>
        </p:blipFill>
        <p:spPr>
          <a:xfrm>
            <a:off x="10782000" y="6862078"/>
            <a:ext cx="6478321" cy="392152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Arial"/>
        <a:ea typeface="Arial"/>
        <a:cs typeface="Arial"/>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8000"/>
              </a:srgbClr>
            </a:outerShdw>
          </a:effectLst>
        </a:effectStyle>
        <a:effectStyle>
          <a:effectLst>
            <a:outerShdw blurRad="50800" dist="25400" dir="5400000" rotWithShape="0">
              <a:srgbClr val="000000">
                <a:alpha val="2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blurRad="50800" dist="25400" dir="5400000" rotWithShape="0">
            <a:srgbClr val="000000">
              <a:alpha val="28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6799" tIns="46799" rIns="46799" bIns="4679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Arial"/>
        <a:ea typeface="Arial"/>
        <a:cs typeface="Arial"/>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8000"/>
              </a:srgbClr>
            </a:outerShdw>
          </a:effectLst>
        </a:effectStyle>
        <a:effectStyle>
          <a:effectLst>
            <a:outerShdw blurRad="50800" dist="25400" dir="5400000" rotWithShape="0">
              <a:srgbClr val="000000">
                <a:alpha val="28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blurRad="50800" dist="25400" dir="5400000" rotWithShape="0">
            <a:srgbClr val="000000">
              <a:alpha val="28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6799" tIns="46799" rIns="46799" bIns="4679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arianne"/>
            <a:ea typeface="Marianne"/>
            <a:cs typeface="Marianne"/>
            <a:sym typeface="Mariann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135</TotalTime>
  <Words>5286</Words>
  <Application>Microsoft Office PowerPoint</Application>
  <PresentationFormat>Personnalisé</PresentationFormat>
  <Paragraphs>719</Paragraphs>
  <Slides>37</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37</vt:i4>
      </vt:variant>
    </vt:vector>
  </HeadingPairs>
  <TitlesOfParts>
    <vt:vector size="45" baseType="lpstr">
      <vt:lpstr>Arial</vt:lpstr>
      <vt:lpstr>Barlow</vt:lpstr>
      <vt:lpstr>Cambria Math</vt:lpstr>
      <vt:lpstr>Helvetica</vt:lpstr>
      <vt:lpstr>Marianne</vt:lpstr>
      <vt:lpstr>Marianne ExtraBold</vt:lpstr>
      <vt:lpstr>Times New Roman</vt:lpstr>
      <vt:lpstr>Thème Office</vt:lpstr>
      <vt:lpstr>CULTIVATED LAND</vt:lpstr>
      <vt:lpstr>SOMMAIRE</vt:lpstr>
      <vt:lpstr>GLOSSARY / CULTIVATED LAND</vt:lpstr>
      <vt:lpstr>ECOSYSTEM OVERVIEW: DEFINITIONS AND KEY FIGURES</vt:lpstr>
      <vt:lpstr>Definition of cultivated land according to the FAO</vt:lpstr>
      <vt:lpstr>Cultivated land worldwide</vt:lpstr>
      <vt:lpstr>STOCKS AND FORMS OF ORGANIC CARBON</vt:lpstr>
      <vt:lpstr>Soil organic carbon stocks of cultivated land</vt:lpstr>
      <vt:lpstr>Different forms of organic carbon in soils</vt:lpstr>
      <vt:lpstr>Vertical distribution of organic carbon in cultivated soils</vt:lpstr>
      <vt:lpstr>ORGANIC CARBON DYNAMICS</vt:lpstr>
      <vt:lpstr>General diagram of carbon dynamics in cultivated ecosystems</vt:lpstr>
      <vt:lpstr>General diagram of carbon dynamics in cultivated ecosystems</vt:lpstr>
      <vt:lpstr>Estimation of carbon inputs in cultivated lands</vt:lpstr>
      <vt:lpstr>Estimation of carbon inputs in cultivated lands</vt:lpstr>
      <vt:lpstr>Mechanisms of Organic Matter Stabilization in Soils</vt:lpstr>
      <vt:lpstr>Measurement of the Biogeochemical Stability of Soil Organic Carbon  – Isotopic Method –</vt:lpstr>
      <vt:lpstr>Measurement of the Biogeochemical Stability of Soil Organic Carbon  – Bare Fallow –</vt:lpstr>
      <vt:lpstr>Measurement of the Biogeochemical Stability of Soil Organic Carbon  – Contribution of Modeling –</vt:lpstr>
      <vt:lpstr>Synthesis of the Multi-Approach Assessment of the Biogeochemical Stability of Soil Organic Carbon (SOC)</vt:lpstr>
      <vt:lpstr>LEVERS FOR CARBON STORAGE</vt:lpstr>
      <vt:lpstr>Soil Cultivation Leads to Carbon Loss</vt:lpstr>
      <vt:lpstr>Soil Cultivation Leads to Carbon Loss</vt:lpstr>
      <vt:lpstr>Increasing Inputs or Reducing Carbon Losses to Maintain or Enhance Soil Carbon Stocks in Cultivated Soils</vt:lpstr>
      <vt:lpstr>Increasing Inputs or Reducing Carbon Losses to Maintain or Enhance Soil Carbon Stocks in Cultivated Soils</vt:lpstr>
      <vt:lpstr>How much carbon could be stored in cultivated soils in continental France in the coming decades?</vt:lpstr>
      <vt:lpstr>Carbon Storage in Agricultural Soils Is Not  Just a Biophysical Issue!</vt:lpstr>
      <vt:lpstr>Climate Benefits of Increasing Carbon Stocks in Cultivated Soils: An Integrated and Systemic Assessment</vt:lpstr>
      <vt:lpstr>Climate Benefits of Increasing Carbon Stocks in Cultivated Soils: An Integrated and Systemic Assessment</vt:lpstr>
      <vt:lpstr>Theoretical Examples of Site-Specific Impacts of Practice Changes on Soil and Atmospheric Carbon Pools and N₂O Fluxes</vt:lpstr>
      <vt:lpstr>Climate Benefits of Increasing Carbon Stocks in Cultivated Soils: An Integrated and Systemic Assessment</vt:lpstr>
      <vt:lpstr>Some practices provide co-benefits associated with the protection or increase of organic carbon stocks in the ecosystem</vt:lpstr>
      <vt:lpstr>Conclusions</vt:lpstr>
      <vt:lpstr>Key Points to Remember</vt:lpstr>
      <vt:lpstr>Key points to remember</vt:lpstr>
      <vt:lpstr>SOURCES / CULTIVATED LAND</vt:lpstr>
      <vt:lpstr>SOURCES / CULTIVATED 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CULTIVATED LAND</dc:title>
  <dc:creator>Perrine Franquet</dc:creator>
  <cp:lastModifiedBy>Perrine Franquet</cp:lastModifiedBy>
  <cp:revision>10</cp:revision>
  <dcterms:modified xsi:type="dcterms:W3CDTF">2025-07-23T13:21:23Z</dcterms:modified>
</cp:coreProperties>
</file>