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charts/chart5.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02_0.xml" ContentType="application/vnd.ms-powerpoint.comments+xml"/>
  <Override PartName="/ppt/comments/modernComment_106_0.xml" ContentType="application/vnd.ms-powerpoint.comments+xml"/>
  <Override PartName="/ppt/comments/modernComment_10C_0.xml" ContentType="application/vnd.ms-powerpoint.comments+xml"/>
  <Override PartName="/ppt/comments/modernComment_112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DEF5AA-069E-7351-C569-E594218D63DC}" name="Lindsay Higgins" initials="LH" userId="Lindsay Higgin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Marianne"/>
          <a:ea typeface="Marianne"/>
          <a:cs typeface="Mariann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
          <a:latin typeface="Marianne"/>
          <a:ea typeface="Marianne"/>
          <a:cs typeface="Mariann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Marianne"/>
          <a:ea typeface="Marianne"/>
          <a:cs typeface="Mariann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Marianne"/>
          <a:ea typeface="Marianne"/>
          <a:cs typeface="Mariann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
          <a:latin typeface="Marianne"/>
          <a:ea typeface="Marianne"/>
          <a:cs typeface="Mariann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Marianne"/>
          <a:ea typeface="Marianne"/>
          <a:cs typeface="Mariann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Marianne"/>
          <a:ea typeface="Marianne"/>
          <a:cs typeface="Mariann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Marianne"/>
          <a:ea typeface="Marianne"/>
          <a:cs typeface="Mariann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Marianne"/>
          <a:ea typeface="Marianne"/>
          <a:cs typeface="Mariann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Marianne"/>
          <a:ea typeface="Marianne"/>
          <a:cs typeface="Marianne"/>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Marianne"/>
          <a:ea typeface="Marianne"/>
          <a:cs typeface="Marianne"/>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Marianne"/>
          <a:ea typeface="Marianne"/>
          <a:cs typeface="Mariann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9"/>
    <p:restoredTop sz="94679"/>
  </p:normalViewPr>
  <p:slideViewPr>
    <p:cSldViewPr snapToGrid="0">
      <p:cViewPr varScale="1">
        <p:scale>
          <a:sx n="27" d="100"/>
          <a:sy n="27" d="100"/>
        </p:scale>
        <p:origin x="920" y="76"/>
      </p:cViewPr>
      <p:guideLst/>
    </p:cSldViewPr>
  </p:slideViewPr>
  <p:outlineViewPr>
    <p:cViewPr>
      <p:scale>
        <a:sx n="33" d="100"/>
        <a:sy n="33" d="100"/>
      </p:scale>
      <p:origin x="0" y="-30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plotArea>
      <c:layout>
        <c:manualLayout>
          <c:layoutTarget val="inner"/>
          <c:xMode val="edge"/>
          <c:yMode val="edge"/>
          <c:x val="0.168798"/>
          <c:y val="4.6535899999999998E-2"/>
          <c:w val="0.79815499999999995"/>
          <c:h val="0.73128400000000005"/>
        </c:manualLayout>
      </c:layout>
      <c:scatterChart>
        <c:scatterStyle val="lineMarker"/>
        <c:varyColors val="0"/>
        <c:ser>
          <c:idx val="0"/>
          <c:order val="0"/>
          <c:tx>
            <c:strRef>
              <c:f>Sheet1!$B$1</c:f>
              <c:strCache>
                <c:ptCount val="1"/>
                <c:pt idx="0">
                  <c:v>%</c:v>
                </c:pt>
              </c:strCache>
            </c:strRef>
          </c:tx>
          <c:spPr>
            <a:ln w="12700" cap="flat">
              <a:noFill/>
              <a:miter lim="400000"/>
            </a:ln>
            <a:effectLst/>
          </c:spPr>
          <c:marker>
            <c:symbol val="circle"/>
            <c:size val="2"/>
            <c:spPr>
              <a:solidFill>
                <a:srgbClr val="2B7758"/>
              </a:solidFill>
              <a:ln w="50800" cap="flat">
                <a:solidFill>
                  <a:srgbClr val="2B7758"/>
                </a:solidFill>
                <a:prstDash val="solid"/>
                <a:round/>
              </a:ln>
              <a:effectLst/>
            </c:spPr>
          </c:marker>
          <c:trendline>
            <c:spPr>
              <a:ln w="38100" cap="rnd">
                <a:solidFill>
                  <a:srgbClr val="2B7758"/>
                </a:solidFill>
                <a:prstDash val="solid"/>
                <a:round/>
              </a:ln>
              <a:effectLst/>
            </c:spPr>
            <c:trendlineType val="poly"/>
            <c:order val="2"/>
            <c:dispRSqr val="0"/>
            <c:dispEq val="0"/>
          </c:trendline>
          <c:xVal>
            <c:numRef>
              <c:f>Sheet1!$B$2:$B$30</c:f>
              <c:numCache>
                <c:formatCode>General</c:formatCode>
                <c:ptCount val="29"/>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numCache>
            </c:numRef>
          </c:xVal>
          <c:yVal>
            <c:numRef>
              <c:f>Sheet1!$C$2:$C$30</c:f>
              <c:numCache>
                <c:formatCode>General</c:formatCode>
                <c:ptCount val="29"/>
                <c:pt idx="0">
                  <c:v>32.515000000000001</c:v>
                </c:pt>
                <c:pt idx="1">
                  <c:v>32.454999999999998</c:v>
                </c:pt>
                <c:pt idx="2">
                  <c:v>32.396999999999998</c:v>
                </c:pt>
                <c:pt idx="3">
                  <c:v>32.338000000000001</c:v>
                </c:pt>
                <c:pt idx="4">
                  <c:v>32.277999999999999</c:v>
                </c:pt>
                <c:pt idx="5">
                  <c:v>32.201999999999998</c:v>
                </c:pt>
                <c:pt idx="6">
                  <c:v>32.14</c:v>
                </c:pt>
                <c:pt idx="7">
                  <c:v>32.08</c:v>
                </c:pt>
                <c:pt idx="8">
                  <c:v>32.005000000000003</c:v>
                </c:pt>
                <c:pt idx="9">
                  <c:v>31.965</c:v>
                </c:pt>
                <c:pt idx="10">
                  <c:v>31.925000000000001</c:v>
                </c:pt>
                <c:pt idx="11">
                  <c:v>31.885000000000002</c:v>
                </c:pt>
                <c:pt idx="12">
                  <c:v>31.805</c:v>
                </c:pt>
                <c:pt idx="13">
                  <c:v>31.766999999999999</c:v>
                </c:pt>
                <c:pt idx="14">
                  <c:v>31.725000000000001</c:v>
                </c:pt>
                <c:pt idx="15">
                  <c:v>31.686</c:v>
                </c:pt>
                <c:pt idx="16">
                  <c:v>31.652000000000001</c:v>
                </c:pt>
                <c:pt idx="17">
                  <c:v>31.61</c:v>
                </c:pt>
                <c:pt idx="18">
                  <c:v>31.57</c:v>
                </c:pt>
                <c:pt idx="19">
                  <c:v>31.534541000000001</c:v>
                </c:pt>
                <c:pt idx="20">
                  <c:v>31.471209000000002</c:v>
                </c:pt>
                <c:pt idx="21">
                  <c:v>31.437097000000001</c:v>
                </c:pt>
                <c:pt idx="22">
                  <c:v>31.402704</c:v>
                </c:pt>
                <c:pt idx="23">
                  <c:v>31.367284999999999</c:v>
                </c:pt>
                <c:pt idx="24">
                  <c:v>31.339815999999999</c:v>
                </c:pt>
                <c:pt idx="25">
                  <c:v>31.288899000000001</c:v>
                </c:pt>
                <c:pt idx="26">
                  <c:v>31.2515</c:v>
                </c:pt>
                <c:pt idx="27">
                  <c:v>31.212395999999998</c:v>
                </c:pt>
                <c:pt idx="28">
                  <c:v>31.175540999999999</c:v>
                </c:pt>
              </c:numCache>
            </c:numRef>
          </c:yVal>
          <c:smooth val="0"/>
          <c:extLst>
            <c:ext xmlns:c16="http://schemas.microsoft.com/office/drawing/2014/chart" uri="{C3380CC4-5D6E-409C-BE32-E72D297353CC}">
              <c16:uniqueId val="{00000001-AA57-1141-BEDF-962419E8DCDA}"/>
            </c:ext>
          </c:extLst>
        </c:ser>
        <c:dLbls>
          <c:showLegendKey val="0"/>
          <c:showVal val="0"/>
          <c:showCatName val="0"/>
          <c:showSerName val="0"/>
          <c:showPercent val="0"/>
          <c:showBubbleSize val="0"/>
        </c:dLbls>
        <c:axId val="2094734552"/>
        <c:axId val="2094734553"/>
      </c:scatterChart>
      <c:valAx>
        <c:axId val="2094734552"/>
        <c:scaling>
          <c:orientation val="minMax"/>
          <c:max val="2020"/>
          <c:min val="1990"/>
        </c:scaling>
        <c:delete val="0"/>
        <c:axPos val="b"/>
        <c:majorGridlines>
          <c:spPr>
            <a:ln w="25400" cap="flat">
              <a:solidFill>
                <a:srgbClr val="D9D9D9"/>
              </a:solidFill>
              <a:prstDash val="solid"/>
              <a:round/>
            </a:ln>
          </c:spPr>
        </c:majorGridlines>
        <c:title>
          <c:tx>
            <c:rich>
              <a:bodyPr rot="0"/>
              <a:lstStyle/>
              <a:p>
                <a:pPr>
                  <a:defRPr sz="2800" b="0" i="1" u="none" strike="noStrike">
                    <a:solidFill>
                      <a:srgbClr val="000000"/>
                    </a:solidFill>
                    <a:latin typeface="Marianne"/>
                  </a:defRPr>
                </a:pPr>
                <a:r>
                  <a:rPr lang="en-US" sz="2800" b="0" i="1" u="none" strike="noStrike">
                    <a:solidFill>
                      <a:srgbClr val="000000"/>
                    </a:solidFill>
                    <a:latin typeface="Marianne"/>
                  </a:rPr>
                  <a:t>Year</a:t>
                </a:r>
              </a:p>
            </c:rich>
          </c:tx>
          <c:overlay val="1"/>
        </c:title>
        <c:numFmt formatCode="0" sourceLinked="0"/>
        <c:majorTickMark val="out"/>
        <c:minorTickMark val="none"/>
        <c:tickLblPos val="nextTo"/>
        <c:spPr>
          <a:ln w="25400" cap="flat">
            <a:solidFill>
              <a:srgbClr val="D9D9D9"/>
            </a:solidFill>
            <a:prstDash val="solid"/>
            <a:round/>
          </a:ln>
        </c:spPr>
        <c:txPr>
          <a:bodyPr rot="-2700000"/>
          <a:lstStyle/>
          <a:p>
            <a:pPr>
              <a:defRPr sz="2000" b="0" i="0" u="none" strike="noStrike">
                <a:solidFill>
                  <a:srgbClr val="000000"/>
                </a:solidFill>
                <a:latin typeface="Marianne"/>
              </a:defRPr>
            </a:pPr>
            <a:endParaRPr lang="fr-FR"/>
          </a:p>
        </c:txPr>
        <c:crossAx val="2094734553"/>
        <c:crosses val="autoZero"/>
        <c:crossBetween val="between"/>
        <c:majorUnit val="7.5"/>
        <c:minorUnit val="3.75"/>
      </c:valAx>
      <c:valAx>
        <c:axId val="2094734553"/>
        <c:scaling>
          <c:orientation val="minMax"/>
          <c:max val="33"/>
          <c:min val="31"/>
        </c:scaling>
        <c:delete val="0"/>
        <c:axPos val="l"/>
        <c:majorGridlines>
          <c:spPr>
            <a:ln w="25400" cap="flat">
              <a:solidFill>
                <a:srgbClr val="D9D9D9"/>
              </a:solidFill>
              <a:prstDash val="solid"/>
              <a:round/>
            </a:ln>
          </c:spPr>
        </c:majorGridlines>
        <c:title>
          <c:tx>
            <c:rich>
              <a:bodyPr rot="-5400000"/>
              <a:lstStyle/>
              <a:p>
                <a:pPr>
                  <a:defRPr sz="2800" b="0" i="1" u="none" strike="noStrike">
                    <a:solidFill>
                      <a:srgbClr val="000000"/>
                    </a:solidFill>
                    <a:latin typeface="Marianne"/>
                  </a:defRPr>
                </a:pPr>
                <a:r>
                  <a:rPr lang="en-US" sz="2800" b="0" i="1" u="none" strike="noStrike">
                    <a:solidFill>
                      <a:srgbClr val="000000"/>
                    </a:solidFill>
                    <a:latin typeface="Marianne"/>
                  </a:rPr>
                  <a:t>Percentage</a:t>
                </a:r>
              </a:p>
            </c:rich>
          </c:tx>
          <c:overlay val="1"/>
        </c:title>
        <c:numFmt formatCode="0.####" sourceLinked="0"/>
        <c:majorTickMark val="none"/>
        <c:minorTickMark val="none"/>
        <c:tickLblPos val="nextTo"/>
        <c:spPr>
          <a:ln w="25400" cap="flat">
            <a:noFill/>
            <a:prstDash val="solid"/>
            <a:round/>
          </a:ln>
        </c:spPr>
        <c:txPr>
          <a:bodyPr rot="0"/>
          <a:lstStyle/>
          <a:p>
            <a:pPr>
              <a:defRPr sz="2800" b="0" i="0" u="none" strike="noStrike">
                <a:solidFill>
                  <a:srgbClr val="000000"/>
                </a:solidFill>
                <a:latin typeface="Marianne"/>
              </a:defRPr>
            </a:pPr>
            <a:endParaRPr lang="fr-FR"/>
          </a:p>
        </c:txPr>
        <c:crossAx val="2094734552"/>
        <c:crosses val="autoZero"/>
        <c:crossBetween val="between"/>
        <c:majorUnit val="0.5"/>
        <c:minorUnit val="0.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plotArea>
      <c:layout>
        <c:manualLayout>
          <c:layoutTarget val="inner"/>
          <c:xMode val="edge"/>
          <c:yMode val="edge"/>
          <c:x val="0.122018"/>
          <c:y val="7.3337399999999997E-2"/>
          <c:w val="0.86555499999999996"/>
          <c:h val="0.85290900000000003"/>
        </c:manualLayout>
      </c:layout>
      <c:barChart>
        <c:barDir val="col"/>
        <c:grouping val="clustered"/>
        <c:varyColors val="0"/>
        <c:ser>
          <c:idx val="0"/>
          <c:order val="0"/>
          <c:tx>
            <c:strRef>
              <c:f>Sheet1!$B$1</c:f>
              <c:strCache>
                <c:ptCount val="1"/>
                <c:pt idx="0">
                  <c:v>1990-2000</c:v>
                </c:pt>
              </c:strCache>
            </c:strRef>
          </c:tx>
          <c:spPr>
            <a:solidFill>
              <a:srgbClr val="2B7758">
                <a:alpha val="25000"/>
              </a:srgbClr>
            </a:solidFill>
            <a:ln w="12700" cap="flat">
              <a:noFill/>
              <a:miter lim="400000"/>
            </a:ln>
            <a:effectLst/>
          </c:spPr>
          <c:invertIfNegative val="0"/>
          <c:dLbls>
            <c:numFmt formatCode="0.#" sourceLinked="0"/>
            <c:spPr>
              <a:noFill/>
              <a:ln>
                <a:noFill/>
              </a:ln>
              <a:effectLst/>
            </c:spPr>
            <c:txPr>
              <a:bodyPr/>
              <a:lstStyle/>
              <a:p>
                <a:pPr>
                  <a:defRPr sz="1800" b="0" i="0" u="none" strike="noStrike">
                    <a:solidFill>
                      <a:srgbClr val="404040"/>
                    </a:solidFill>
                    <a:latin typeface="Marianne"/>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Asia</c:v>
                </c:pt>
                <c:pt idx="1">
                  <c:v>Océanie</c:v>
                </c:pt>
                <c:pt idx="2">
                  <c:v>Europe</c:v>
                </c:pt>
                <c:pt idx="3">
                  <c:v>Amérique du Nord et centrale</c:v>
                </c:pt>
                <c:pt idx="4">
                  <c:v>South America</c:v>
                </c:pt>
                <c:pt idx="5">
                  <c:v>Afrique</c:v>
                </c:pt>
              </c:strCache>
            </c:strRef>
          </c:cat>
          <c:val>
            <c:numRef>
              <c:f>Sheet1!$B$2:$B$7</c:f>
              <c:numCache>
                <c:formatCode>General</c:formatCode>
                <c:ptCount val="6"/>
                <c:pt idx="0">
                  <c:v>0.2</c:v>
                </c:pt>
                <c:pt idx="1">
                  <c:v>-0.2</c:v>
                </c:pt>
                <c:pt idx="2">
                  <c:v>0.8</c:v>
                </c:pt>
                <c:pt idx="3">
                  <c:v>-0.3</c:v>
                </c:pt>
                <c:pt idx="4">
                  <c:v>-5.0999999999999996</c:v>
                </c:pt>
                <c:pt idx="5">
                  <c:v>-3.3</c:v>
                </c:pt>
              </c:numCache>
            </c:numRef>
          </c:val>
          <c:extLst>
            <c:ext xmlns:c16="http://schemas.microsoft.com/office/drawing/2014/chart" uri="{C3380CC4-5D6E-409C-BE32-E72D297353CC}">
              <c16:uniqueId val="{00000000-A144-474D-9C91-1798B54411AA}"/>
            </c:ext>
          </c:extLst>
        </c:ser>
        <c:ser>
          <c:idx val="1"/>
          <c:order val="1"/>
          <c:tx>
            <c:strRef>
              <c:f>Sheet1!$C$1</c:f>
              <c:strCache>
                <c:ptCount val="1"/>
                <c:pt idx="0">
                  <c:v>2000-2010</c:v>
                </c:pt>
              </c:strCache>
            </c:strRef>
          </c:tx>
          <c:spPr>
            <a:solidFill>
              <a:srgbClr val="2B7758">
                <a:alpha val="60000"/>
              </a:srgbClr>
            </a:solidFill>
            <a:ln w="12700" cap="flat">
              <a:noFill/>
              <a:miter lim="400000"/>
            </a:ln>
            <a:effectLst/>
          </c:spPr>
          <c:invertIfNegative val="0"/>
          <c:dLbls>
            <c:numFmt formatCode="0.#" sourceLinked="0"/>
            <c:spPr>
              <a:noFill/>
              <a:ln>
                <a:noFill/>
              </a:ln>
              <a:effectLst/>
            </c:spPr>
            <c:txPr>
              <a:bodyPr/>
              <a:lstStyle/>
              <a:p>
                <a:pPr>
                  <a:defRPr sz="1800" b="0" i="0" u="none" strike="noStrike">
                    <a:solidFill>
                      <a:srgbClr val="404040"/>
                    </a:solidFill>
                    <a:latin typeface="Marianne"/>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Asia</c:v>
                </c:pt>
                <c:pt idx="1">
                  <c:v>Océanie</c:v>
                </c:pt>
                <c:pt idx="2">
                  <c:v>Europe</c:v>
                </c:pt>
                <c:pt idx="3">
                  <c:v>Amérique du Nord et centrale</c:v>
                </c:pt>
                <c:pt idx="4">
                  <c:v>South America</c:v>
                </c:pt>
                <c:pt idx="5">
                  <c:v>Afrique</c:v>
                </c:pt>
              </c:strCache>
            </c:strRef>
          </c:cat>
          <c:val>
            <c:numRef>
              <c:f>Sheet1!$C$2:$C$7</c:f>
              <c:numCache>
                <c:formatCode>General</c:formatCode>
                <c:ptCount val="6"/>
                <c:pt idx="0">
                  <c:v>2.4</c:v>
                </c:pt>
                <c:pt idx="1">
                  <c:v>-0.2</c:v>
                </c:pt>
                <c:pt idx="2">
                  <c:v>1.2</c:v>
                </c:pt>
                <c:pt idx="3">
                  <c:v>0.2</c:v>
                </c:pt>
                <c:pt idx="4">
                  <c:v>-5.2</c:v>
                </c:pt>
                <c:pt idx="5">
                  <c:v>-3.4</c:v>
                </c:pt>
              </c:numCache>
            </c:numRef>
          </c:val>
          <c:extLst>
            <c:ext xmlns:c16="http://schemas.microsoft.com/office/drawing/2014/chart" uri="{C3380CC4-5D6E-409C-BE32-E72D297353CC}">
              <c16:uniqueId val="{00000001-A144-474D-9C91-1798B54411AA}"/>
            </c:ext>
          </c:extLst>
        </c:ser>
        <c:ser>
          <c:idx val="2"/>
          <c:order val="2"/>
          <c:tx>
            <c:strRef>
              <c:f>Sheet1!$D$1</c:f>
              <c:strCache>
                <c:ptCount val="1"/>
                <c:pt idx="0">
                  <c:v>2010-2020</c:v>
                </c:pt>
              </c:strCache>
            </c:strRef>
          </c:tx>
          <c:spPr>
            <a:solidFill>
              <a:srgbClr val="2B7758"/>
            </a:solidFill>
            <a:ln w="12700" cap="flat">
              <a:noFill/>
              <a:miter lim="400000"/>
            </a:ln>
            <a:effectLst/>
          </c:spPr>
          <c:invertIfNegative val="0"/>
          <c:dLbls>
            <c:numFmt formatCode="0.#" sourceLinked="0"/>
            <c:spPr>
              <a:noFill/>
              <a:ln>
                <a:noFill/>
              </a:ln>
              <a:effectLst/>
            </c:spPr>
            <c:txPr>
              <a:bodyPr/>
              <a:lstStyle/>
              <a:p>
                <a:pPr>
                  <a:defRPr sz="1800" b="0" i="0" u="none" strike="noStrike">
                    <a:solidFill>
                      <a:srgbClr val="404040"/>
                    </a:solidFill>
                    <a:latin typeface="Marianne"/>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Asia</c:v>
                </c:pt>
                <c:pt idx="1">
                  <c:v>Océanie</c:v>
                </c:pt>
                <c:pt idx="2">
                  <c:v>Europe</c:v>
                </c:pt>
                <c:pt idx="3">
                  <c:v>Amérique du Nord et centrale</c:v>
                </c:pt>
                <c:pt idx="4">
                  <c:v>South America</c:v>
                </c:pt>
                <c:pt idx="5">
                  <c:v>Afrique</c:v>
                </c:pt>
              </c:strCache>
            </c:strRef>
          </c:cat>
          <c:val>
            <c:numRef>
              <c:f>Sheet1!$D$2:$D$7</c:f>
              <c:numCache>
                <c:formatCode>General</c:formatCode>
                <c:ptCount val="6"/>
                <c:pt idx="0">
                  <c:v>1.2</c:v>
                </c:pt>
                <c:pt idx="1">
                  <c:v>0.4</c:v>
                </c:pt>
                <c:pt idx="2">
                  <c:v>0.3</c:v>
                </c:pt>
                <c:pt idx="3">
                  <c:v>-0.1</c:v>
                </c:pt>
                <c:pt idx="4">
                  <c:v>-2.6</c:v>
                </c:pt>
                <c:pt idx="5">
                  <c:v>-3.9</c:v>
                </c:pt>
              </c:numCache>
            </c:numRef>
          </c:val>
          <c:extLst>
            <c:ext xmlns:c16="http://schemas.microsoft.com/office/drawing/2014/chart" uri="{C3380CC4-5D6E-409C-BE32-E72D297353CC}">
              <c16:uniqueId val="{00000002-A144-474D-9C91-1798B54411AA}"/>
            </c:ext>
          </c:extLst>
        </c:ser>
        <c:dLbls>
          <c:showLegendKey val="0"/>
          <c:showVal val="0"/>
          <c:showCatName val="0"/>
          <c:showSerName val="0"/>
          <c:showPercent val="0"/>
          <c:showBubbleSize val="0"/>
        </c:dLbls>
        <c:gapWidth val="100"/>
        <c:overlap val="-25"/>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2400" b="0" i="0" u="none" strike="noStrike">
                <a:solidFill>
                  <a:srgbClr val="000000"/>
                </a:solidFill>
                <a:latin typeface="Marianne"/>
              </a:defRPr>
            </a:pPr>
            <a:endParaRPr lang="fr-FR"/>
          </a:p>
        </c:txPr>
        <c:crossAx val="2094734553"/>
        <c:crosses val="autoZero"/>
        <c:auto val="1"/>
        <c:lblAlgn val="ctr"/>
        <c:lblOffset val="100"/>
        <c:noMultiLvlLbl val="1"/>
      </c:catAx>
      <c:valAx>
        <c:axId val="2094734553"/>
        <c:scaling>
          <c:orientation val="minMax"/>
        </c:scaling>
        <c:delete val="0"/>
        <c:axPos val="l"/>
        <c:majorGridlines>
          <c:spPr>
            <a:ln w="25400" cap="flat">
              <a:solidFill>
                <a:srgbClr val="F2F2F2"/>
              </a:solidFill>
              <a:prstDash val="solid"/>
              <a:round/>
            </a:ln>
          </c:spPr>
        </c:majorGridlines>
        <c:title>
          <c:tx>
            <c:rich>
              <a:bodyPr rot="-5400000"/>
              <a:lstStyle/>
              <a:p>
                <a:pPr>
                  <a:defRPr sz="2800" b="0" i="1" u="none" strike="noStrike">
                    <a:solidFill>
                      <a:srgbClr val="000000"/>
                    </a:solidFill>
                    <a:latin typeface="Marianne"/>
                  </a:defRPr>
                </a:pPr>
                <a:r>
                  <a:rPr lang="en-US" sz="2800" b="0" i="1" u="none" strike="noStrike">
                    <a:solidFill>
                      <a:srgbClr val="000000"/>
                    </a:solidFill>
                    <a:latin typeface="Marianne"/>
                  </a:rPr>
                  <a:t>Million ha per year</a:t>
                </a:r>
              </a:p>
            </c:rich>
          </c:tx>
          <c:overlay val="1"/>
        </c:title>
        <c:numFmt formatCode="0.#" sourceLinked="0"/>
        <c:majorTickMark val="none"/>
        <c:minorTickMark val="none"/>
        <c:tickLblPos val="nextTo"/>
        <c:spPr>
          <a:ln w="12700" cap="flat">
            <a:noFill/>
            <a:prstDash val="solid"/>
            <a:round/>
          </a:ln>
        </c:spPr>
        <c:txPr>
          <a:bodyPr rot="0"/>
          <a:lstStyle/>
          <a:p>
            <a:pPr>
              <a:defRPr sz="2800" b="0" i="0" u="none" strike="noStrike">
                <a:solidFill>
                  <a:srgbClr val="595959"/>
                </a:solidFill>
                <a:latin typeface="Marianne"/>
              </a:defRPr>
            </a:pPr>
            <a:endParaRPr lang="fr-FR"/>
          </a:p>
        </c:txPr>
        <c:crossAx val="2094734552"/>
        <c:crosses val="autoZero"/>
        <c:crossBetween val="between"/>
        <c:majorUnit val="2.25"/>
        <c:minorUnit val="1.125"/>
      </c:valAx>
      <c:spPr>
        <a:noFill/>
        <a:ln w="12700" cap="flat">
          <a:noFill/>
          <a:miter lim="400000"/>
        </a:ln>
        <a:effectLst/>
      </c:spPr>
    </c:plotArea>
    <c:legend>
      <c:legendPos val="t"/>
      <c:layout>
        <c:manualLayout>
          <c:xMode val="edge"/>
          <c:yMode val="edge"/>
          <c:x val="0.28883700000000001"/>
          <c:y val="0"/>
          <c:w val="0.71116299999999999"/>
          <c:h val="7.7724600000000005E-2"/>
        </c:manualLayout>
      </c:layout>
      <c:overlay val="1"/>
      <c:spPr>
        <a:noFill/>
        <a:ln w="12700" cap="flat">
          <a:noFill/>
          <a:miter lim="400000"/>
        </a:ln>
        <a:effectLst/>
      </c:spPr>
      <c:txPr>
        <a:bodyPr rot="0"/>
        <a:lstStyle/>
        <a:p>
          <a:pPr>
            <a:defRPr sz="2800" b="0" i="0" u="none" strike="noStrike">
              <a:solidFill>
                <a:srgbClr val="595959"/>
              </a:solidFill>
              <a:latin typeface="Marianne"/>
            </a:defRPr>
          </a:pPr>
          <a:endParaRPr lang="fr-FR"/>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plotArea>
      <c:layout>
        <c:manualLayout>
          <c:layoutTarget val="inner"/>
          <c:xMode val="edge"/>
          <c:yMode val="edge"/>
          <c:x val="0.124496"/>
          <c:y val="0.100036"/>
          <c:w val="0.87050400000000006"/>
          <c:h val="0.83133599999999996"/>
        </c:manualLayout>
      </c:layout>
      <c:barChart>
        <c:barDir val="col"/>
        <c:grouping val="clustered"/>
        <c:varyColors val="0"/>
        <c:ser>
          <c:idx val="0"/>
          <c:order val="0"/>
          <c:tx>
            <c:strRef>
              <c:f>Sheet1!$B$1</c:f>
              <c:strCache>
                <c:ptCount val="1"/>
                <c:pt idx="0">
                  <c:v>1990</c:v>
                </c:pt>
              </c:strCache>
            </c:strRef>
          </c:tx>
          <c:spPr>
            <a:solidFill>
              <a:srgbClr val="D9D9D9"/>
            </a:solidFill>
            <a:ln w="12700" cap="flat">
              <a:noFill/>
              <a:miter lim="400000"/>
            </a:ln>
            <a:effectLst/>
          </c:spPr>
          <c:invertIfNegative val="0"/>
          <c:errBars>
            <c:errBarType val="both"/>
            <c:errValType val="cust"/>
            <c:noEndCap val="0"/>
            <c:plus>
              <c:numLit>
                <c:formatCode>General</c:formatCode>
                <c:ptCount val="5"/>
                <c:pt idx="0">
                  <c:v>60.7</c:v>
                </c:pt>
                <c:pt idx="1">
                  <c:v>10.7</c:v>
                </c:pt>
                <c:pt idx="2">
                  <c:v>9.6999999999999993</c:v>
                </c:pt>
                <c:pt idx="3">
                  <c:v>58.9</c:v>
                </c:pt>
                <c:pt idx="4">
                  <c:v>3.9</c:v>
                </c:pt>
              </c:numLit>
            </c:plus>
            <c:minus>
              <c:numLit>
                <c:formatCode>General</c:formatCode>
                <c:ptCount val="5"/>
                <c:pt idx="0">
                  <c:v>60.7</c:v>
                </c:pt>
                <c:pt idx="1">
                  <c:v>10.7</c:v>
                </c:pt>
                <c:pt idx="2">
                  <c:v>9.6999999999999993</c:v>
                </c:pt>
                <c:pt idx="3">
                  <c:v>58.9</c:v>
                </c:pt>
                <c:pt idx="4">
                  <c:v>3.9</c:v>
                </c:pt>
              </c:numLit>
            </c:minus>
            <c:spPr>
              <a:noFill/>
              <a:ln w="50800" cap="flat">
                <a:solidFill>
                  <a:srgbClr val="595959"/>
                </a:solidFill>
                <a:prstDash val="solid"/>
                <a:round/>
              </a:ln>
              <a:effectLst/>
            </c:spPr>
          </c:errBars>
          <c:cat>
            <c:strRef>
              <c:f>Sheet1!$A$2:$A$6</c:f>
              <c:strCache>
                <c:ptCount val="5"/>
                <c:pt idx="0">
                  <c:v>Global  </c:v>
                </c:pt>
                <c:pt idx="1">
                  <c:v>Boreal</c:v>
                </c:pt>
                <c:pt idx="2">
                  <c:v>Temperate</c:v>
                </c:pt>
                <c:pt idx="3">
                  <c:v>Tropical intact</c:v>
                </c:pt>
                <c:pt idx="4">
                  <c:v>Tropical regrowth</c:v>
                </c:pt>
              </c:strCache>
            </c:strRef>
          </c:cat>
          <c:val>
            <c:numRef>
              <c:f>Sheet1!$B$2:$B$6</c:f>
              <c:numCache>
                <c:formatCode>General</c:formatCode>
                <c:ptCount val="5"/>
                <c:pt idx="0">
                  <c:v>913.2</c:v>
                </c:pt>
                <c:pt idx="1">
                  <c:v>252.4</c:v>
                </c:pt>
                <c:pt idx="2">
                  <c:v>116.5</c:v>
                </c:pt>
                <c:pt idx="3">
                  <c:v>510.7</c:v>
                </c:pt>
                <c:pt idx="4">
                  <c:v>33.6</c:v>
                </c:pt>
              </c:numCache>
            </c:numRef>
          </c:val>
          <c:extLst>
            <c:ext xmlns:c16="http://schemas.microsoft.com/office/drawing/2014/chart" uri="{C3380CC4-5D6E-409C-BE32-E72D297353CC}">
              <c16:uniqueId val="{00000000-92EF-064D-8E6F-F082AC836D55}"/>
            </c:ext>
          </c:extLst>
        </c:ser>
        <c:ser>
          <c:idx val="1"/>
          <c:order val="1"/>
          <c:tx>
            <c:strRef>
              <c:f>Sheet1!$C$1</c:f>
              <c:strCache>
                <c:ptCount val="1"/>
                <c:pt idx="0">
                  <c:v>2000</c:v>
                </c:pt>
              </c:strCache>
            </c:strRef>
          </c:tx>
          <c:spPr>
            <a:solidFill>
              <a:srgbClr val="AFABAB"/>
            </a:solidFill>
            <a:ln w="12700" cap="flat">
              <a:noFill/>
              <a:miter lim="400000"/>
            </a:ln>
            <a:effectLst/>
          </c:spPr>
          <c:invertIfNegative val="0"/>
          <c:errBars>
            <c:errBarType val="both"/>
            <c:errValType val="cust"/>
            <c:noEndCap val="0"/>
            <c:plus>
              <c:numLit>
                <c:formatCode>General</c:formatCode>
                <c:ptCount val="5"/>
                <c:pt idx="0">
                  <c:v>56.6</c:v>
                </c:pt>
                <c:pt idx="1">
                  <c:v>10.6</c:v>
                </c:pt>
                <c:pt idx="2">
                  <c:v>9.8000000000000007</c:v>
                </c:pt>
                <c:pt idx="3">
                  <c:v>54.5</c:v>
                </c:pt>
                <c:pt idx="4">
                  <c:v>5.6</c:v>
                </c:pt>
              </c:numLit>
            </c:plus>
            <c:minus>
              <c:numLit>
                <c:formatCode>General</c:formatCode>
                <c:ptCount val="5"/>
                <c:pt idx="0">
                  <c:v>56.6</c:v>
                </c:pt>
                <c:pt idx="1">
                  <c:v>10.6</c:v>
                </c:pt>
                <c:pt idx="2">
                  <c:v>9.8000000000000007</c:v>
                </c:pt>
                <c:pt idx="3">
                  <c:v>54.5</c:v>
                </c:pt>
                <c:pt idx="4">
                  <c:v>5.6</c:v>
                </c:pt>
              </c:numLit>
            </c:minus>
            <c:spPr>
              <a:noFill/>
              <a:ln w="50800" cap="flat">
                <a:solidFill>
                  <a:srgbClr val="595959"/>
                </a:solidFill>
                <a:prstDash val="solid"/>
                <a:round/>
              </a:ln>
              <a:effectLst/>
            </c:spPr>
          </c:errBars>
          <c:cat>
            <c:strRef>
              <c:f>Sheet1!$A$2:$A$6</c:f>
              <c:strCache>
                <c:ptCount val="5"/>
                <c:pt idx="0">
                  <c:v>Global  </c:v>
                </c:pt>
                <c:pt idx="1">
                  <c:v>Boreal</c:v>
                </c:pt>
                <c:pt idx="2">
                  <c:v>Temperate</c:v>
                </c:pt>
                <c:pt idx="3">
                  <c:v>Tropical intact</c:v>
                </c:pt>
                <c:pt idx="4">
                  <c:v>Tropical regrowth</c:v>
                </c:pt>
              </c:strCache>
            </c:strRef>
          </c:cat>
          <c:val>
            <c:numRef>
              <c:f>Sheet1!$C$2:$C$6</c:f>
              <c:numCache>
                <c:formatCode>General</c:formatCode>
                <c:ptCount val="5"/>
                <c:pt idx="0">
                  <c:v>885.9</c:v>
                </c:pt>
                <c:pt idx="1">
                  <c:v>257.3</c:v>
                </c:pt>
                <c:pt idx="2">
                  <c:v>120.3</c:v>
                </c:pt>
                <c:pt idx="3">
                  <c:v>462.4</c:v>
                </c:pt>
                <c:pt idx="4">
                  <c:v>45.9</c:v>
                </c:pt>
              </c:numCache>
            </c:numRef>
          </c:val>
          <c:extLst>
            <c:ext xmlns:c16="http://schemas.microsoft.com/office/drawing/2014/chart" uri="{C3380CC4-5D6E-409C-BE32-E72D297353CC}">
              <c16:uniqueId val="{00000001-92EF-064D-8E6F-F082AC836D55}"/>
            </c:ext>
          </c:extLst>
        </c:ser>
        <c:ser>
          <c:idx val="2"/>
          <c:order val="2"/>
          <c:tx>
            <c:strRef>
              <c:f>Sheet1!$D$1</c:f>
              <c:strCache>
                <c:ptCount val="1"/>
                <c:pt idx="0">
                  <c:v>2010</c:v>
                </c:pt>
              </c:strCache>
            </c:strRef>
          </c:tx>
          <c:spPr>
            <a:solidFill>
              <a:srgbClr val="767171"/>
            </a:solidFill>
            <a:ln w="12700" cap="flat">
              <a:noFill/>
              <a:miter lim="400000"/>
            </a:ln>
            <a:effectLst/>
          </c:spPr>
          <c:invertIfNegative val="0"/>
          <c:errBars>
            <c:errBarType val="both"/>
            <c:errValType val="cust"/>
            <c:noEndCap val="0"/>
            <c:plus>
              <c:numLit>
                <c:formatCode>General</c:formatCode>
                <c:ptCount val="5"/>
                <c:pt idx="0">
                  <c:v>64.099999999999994</c:v>
                </c:pt>
                <c:pt idx="1">
                  <c:v>10.3</c:v>
                </c:pt>
                <c:pt idx="2">
                  <c:v>10.199999999999999</c:v>
                </c:pt>
                <c:pt idx="3">
                  <c:v>62</c:v>
                </c:pt>
                <c:pt idx="4">
                  <c:v>7.4</c:v>
                </c:pt>
              </c:numLit>
            </c:plus>
            <c:minus>
              <c:numLit>
                <c:formatCode>General</c:formatCode>
                <c:ptCount val="5"/>
                <c:pt idx="0">
                  <c:v>64.099999999999994</c:v>
                </c:pt>
                <c:pt idx="1">
                  <c:v>10.3</c:v>
                </c:pt>
                <c:pt idx="2">
                  <c:v>10.199999999999999</c:v>
                </c:pt>
                <c:pt idx="3">
                  <c:v>62</c:v>
                </c:pt>
                <c:pt idx="4">
                  <c:v>7.4</c:v>
                </c:pt>
              </c:numLit>
            </c:minus>
            <c:spPr>
              <a:noFill/>
              <a:ln w="50800" cap="flat">
                <a:solidFill>
                  <a:srgbClr val="595959"/>
                </a:solidFill>
                <a:prstDash val="solid"/>
                <a:round/>
              </a:ln>
              <a:effectLst/>
            </c:spPr>
          </c:errBars>
          <c:cat>
            <c:strRef>
              <c:f>Sheet1!$A$2:$A$6</c:f>
              <c:strCache>
                <c:ptCount val="5"/>
                <c:pt idx="0">
                  <c:v>Global  </c:v>
                </c:pt>
                <c:pt idx="1">
                  <c:v>Boreal</c:v>
                </c:pt>
                <c:pt idx="2">
                  <c:v>Temperate</c:v>
                </c:pt>
                <c:pt idx="3">
                  <c:v>Tropical intact</c:v>
                </c:pt>
                <c:pt idx="4">
                  <c:v>Tropical regrowth</c:v>
                </c:pt>
              </c:strCache>
            </c:strRef>
          </c:cat>
          <c:val>
            <c:numRef>
              <c:f>Sheet1!$D$2:$D$6</c:f>
              <c:numCache>
                <c:formatCode>General</c:formatCode>
                <c:ptCount val="5"/>
                <c:pt idx="0">
                  <c:v>882.1</c:v>
                </c:pt>
                <c:pt idx="1">
                  <c:v>261.8</c:v>
                </c:pt>
                <c:pt idx="2">
                  <c:v>130</c:v>
                </c:pt>
                <c:pt idx="3">
                  <c:v>430.3</c:v>
                </c:pt>
                <c:pt idx="4">
                  <c:v>59.9</c:v>
                </c:pt>
              </c:numCache>
            </c:numRef>
          </c:val>
          <c:extLst>
            <c:ext xmlns:c16="http://schemas.microsoft.com/office/drawing/2014/chart" uri="{C3380CC4-5D6E-409C-BE32-E72D297353CC}">
              <c16:uniqueId val="{00000002-92EF-064D-8E6F-F082AC836D55}"/>
            </c:ext>
          </c:extLst>
        </c:ser>
        <c:ser>
          <c:idx val="3"/>
          <c:order val="3"/>
          <c:tx>
            <c:strRef>
              <c:f>Sheet1!$E$1</c:f>
              <c:strCache>
                <c:ptCount val="1"/>
                <c:pt idx="0">
                  <c:v>2020</c:v>
                </c:pt>
              </c:strCache>
            </c:strRef>
          </c:tx>
          <c:spPr>
            <a:solidFill>
              <a:srgbClr val="000000"/>
            </a:solidFill>
            <a:ln w="12700" cap="flat">
              <a:noFill/>
              <a:miter lim="400000"/>
            </a:ln>
            <a:effectLst/>
          </c:spPr>
          <c:invertIfNegative val="0"/>
          <c:errBars>
            <c:errBarType val="both"/>
            <c:errValType val="cust"/>
            <c:noEndCap val="0"/>
            <c:plus>
              <c:numLit>
                <c:formatCode>General</c:formatCode>
                <c:ptCount val="5"/>
                <c:pt idx="0">
                  <c:v>61.1</c:v>
                </c:pt>
                <c:pt idx="1">
                  <c:v>10.5</c:v>
                </c:pt>
                <c:pt idx="2">
                  <c:v>10.1</c:v>
                </c:pt>
                <c:pt idx="3">
                  <c:v>58.7</c:v>
                </c:pt>
                <c:pt idx="4">
                  <c:v>8.8000000000000007</c:v>
                </c:pt>
              </c:numLit>
            </c:plus>
            <c:minus>
              <c:numLit>
                <c:formatCode>General</c:formatCode>
                <c:ptCount val="5"/>
                <c:pt idx="0">
                  <c:v>61.1</c:v>
                </c:pt>
                <c:pt idx="1">
                  <c:v>10.5</c:v>
                </c:pt>
                <c:pt idx="2">
                  <c:v>10.1</c:v>
                </c:pt>
                <c:pt idx="3">
                  <c:v>58.7</c:v>
                </c:pt>
                <c:pt idx="4">
                  <c:v>8.8000000000000007</c:v>
                </c:pt>
              </c:numLit>
            </c:minus>
            <c:spPr>
              <a:noFill/>
              <a:ln w="50800" cap="flat">
                <a:solidFill>
                  <a:srgbClr val="595959"/>
                </a:solidFill>
                <a:prstDash val="solid"/>
                <a:round/>
              </a:ln>
              <a:effectLst/>
            </c:spPr>
          </c:errBars>
          <c:cat>
            <c:strRef>
              <c:f>Sheet1!$A$2:$A$6</c:f>
              <c:strCache>
                <c:ptCount val="5"/>
                <c:pt idx="0">
                  <c:v>Global  </c:v>
                </c:pt>
                <c:pt idx="1">
                  <c:v>Boreal</c:v>
                </c:pt>
                <c:pt idx="2">
                  <c:v>Temperate</c:v>
                </c:pt>
                <c:pt idx="3">
                  <c:v>Tropical intact</c:v>
                </c:pt>
                <c:pt idx="4">
                  <c:v>Tropical regrowth</c:v>
                </c:pt>
              </c:strCache>
            </c:strRef>
          </c:cat>
          <c:val>
            <c:numRef>
              <c:f>Sheet1!$E$2:$E$6</c:f>
              <c:numCache>
                <c:formatCode>General</c:formatCode>
                <c:ptCount val="5"/>
                <c:pt idx="0">
                  <c:v>869.5</c:v>
                </c:pt>
                <c:pt idx="1">
                  <c:v>264.89999999999998</c:v>
                </c:pt>
                <c:pt idx="2">
                  <c:v>135.80000000000001</c:v>
                </c:pt>
                <c:pt idx="3">
                  <c:v>393.2</c:v>
                </c:pt>
                <c:pt idx="4">
                  <c:v>75.599999999999994</c:v>
                </c:pt>
              </c:numCache>
            </c:numRef>
          </c:val>
          <c:extLst>
            <c:ext xmlns:c16="http://schemas.microsoft.com/office/drawing/2014/chart" uri="{C3380CC4-5D6E-409C-BE32-E72D297353CC}">
              <c16:uniqueId val="{00000003-92EF-064D-8E6F-F082AC836D55}"/>
            </c:ext>
          </c:extLst>
        </c:ser>
        <c:dLbls>
          <c:showLegendKey val="0"/>
          <c:showVal val="0"/>
          <c:showCatName val="0"/>
          <c:showSerName val="0"/>
          <c:showPercent val="0"/>
          <c:showBubbleSize val="0"/>
        </c:dLbls>
        <c:gapWidth val="10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2400" b="0" i="0" u="none" strike="noStrike">
                <a:solidFill>
                  <a:srgbClr val="000000"/>
                </a:solidFill>
                <a:latin typeface="Marianne"/>
              </a:defRPr>
            </a:pPr>
            <a:endParaRPr lang="fr-FR"/>
          </a:p>
        </c:txPr>
        <c:crossAx val="2094734553"/>
        <c:crosses val="autoZero"/>
        <c:auto val="1"/>
        <c:lblAlgn val="ctr"/>
        <c:lblOffset val="100"/>
        <c:noMultiLvlLbl val="1"/>
      </c:catAx>
      <c:valAx>
        <c:axId val="2094734553"/>
        <c:scaling>
          <c:orientation val="minMax"/>
          <c:max val="1000"/>
        </c:scaling>
        <c:delete val="0"/>
        <c:axPos val="l"/>
        <c:majorGridlines>
          <c:spPr>
            <a:ln w="25400" cap="flat">
              <a:solidFill>
                <a:srgbClr val="F2F2F2"/>
              </a:solidFill>
              <a:prstDash val="solid"/>
              <a:round/>
            </a:ln>
          </c:spPr>
        </c:majorGridlines>
        <c:title>
          <c:tx>
            <c:rich>
              <a:bodyPr rot="-5400000"/>
              <a:lstStyle/>
              <a:p>
                <a:pPr>
                  <a:defRPr sz="2800" b="0" i="1" u="none" strike="noStrike">
                    <a:solidFill>
                      <a:srgbClr val="000000"/>
                    </a:solidFill>
                    <a:latin typeface="Marianne"/>
                  </a:defRPr>
                </a:pPr>
                <a:r>
                  <a:rPr lang="en-US" sz="2800" b="0" i="1" u="none" strike="noStrike">
                    <a:solidFill>
                      <a:srgbClr val="000000"/>
                    </a:solidFill>
                    <a:latin typeface="Marianne"/>
                  </a:rPr>
                  <a:t>Pg C</a:t>
                </a:r>
              </a:p>
            </c:rich>
          </c:tx>
          <c:overlay val="1"/>
        </c:title>
        <c:numFmt formatCode="0.####" sourceLinked="0"/>
        <c:majorTickMark val="none"/>
        <c:minorTickMark val="none"/>
        <c:tickLblPos val="nextTo"/>
        <c:spPr>
          <a:ln w="12700" cap="flat">
            <a:noFill/>
            <a:prstDash val="solid"/>
            <a:round/>
          </a:ln>
        </c:spPr>
        <c:txPr>
          <a:bodyPr rot="0"/>
          <a:lstStyle/>
          <a:p>
            <a:pPr>
              <a:defRPr sz="2800" b="0" i="0" u="none" strike="noStrike">
                <a:solidFill>
                  <a:srgbClr val="595959"/>
                </a:solidFill>
                <a:latin typeface="Marianne"/>
              </a:defRPr>
            </a:pPr>
            <a:endParaRPr lang="fr-FR"/>
          </a:p>
        </c:txPr>
        <c:crossAx val="2094734552"/>
        <c:crosses val="autoZero"/>
        <c:crossBetween val="between"/>
        <c:majorUnit val="250"/>
        <c:minorUnit val="125"/>
      </c:valAx>
      <c:spPr>
        <a:noFill/>
        <a:ln w="12700" cap="flat">
          <a:noFill/>
          <a:miter lim="400000"/>
        </a:ln>
        <a:effectLst/>
      </c:spPr>
    </c:plotArea>
    <c:legend>
      <c:legendPos val="t"/>
      <c:layout>
        <c:manualLayout>
          <c:xMode val="edge"/>
          <c:yMode val="edge"/>
          <c:x val="0.26953300000000002"/>
          <c:y val="0"/>
          <c:w val="0.46535599999999999"/>
          <c:h val="7.3312799999999997E-2"/>
        </c:manualLayout>
      </c:layout>
      <c:overlay val="1"/>
      <c:spPr>
        <a:noFill/>
        <a:ln w="12700" cap="flat">
          <a:noFill/>
          <a:miter lim="400000"/>
        </a:ln>
        <a:effectLst/>
      </c:spPr>
      <c:txPr>
        <a:bodyPr rot="0"/>
        <a:lstStyle/>
        <a:p>
          <a:pPr>
            <a:defRPr sz="2800" b="0" i="0" u="none" strike="noStrike">
              <a:solidFill>
                <a:srgbClr val="595959"/>
              </a:solidFill>
              <a:latin typeface="Marianne"/>
            </a:defRPr>
          </a:pPr>
          <a:endParaRPr lang="fr-FR"/>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title>
      <c:tx>
        <c:rich>
          <a:bodyPr rot="0"/>
          <a:lstStyle/>
          <a:p>
            <a:pPr>
              <a:defRPr sz="1000" b="0" i="0" u="none" strike="noStrike">
                <a:solidFill>
                  <a:srgbClr val="000000"/>
                </a:solidFill>
                <a:latin typeface="Marianne"/>
              </a:defRPr>
            </a:pPr>
            <a:r>
              <a:rPr lang="en-US" sz="1000" b="0" i="0" u="none" strike="noStrike">
                <a:solidFill>
                  <a:srgbClr val="000000"/>
                </a:solidFill>
                <a:latin typeface="Marianne"/>
              </a:rPr>
              <a:t>Série 1</a:t>
            </a:r>
          </a:p>
        </c:rich>
      </c:tx>
      <c:layout>
        <c:manualLayout>
          <c:xMode val="edge"/>
          <c:yMode val="edge"/>
          <c:x val="0.47204800000000002"/>
          <c:y val="0"/>
          <c:w val="5.5904500000000003E-2"/>
          <c:h val="6.9057099999999996E-2"/>
        </c:manualLayout>
      </c:layout>
      <c:overlay val="1"/>
      <c:spPr>
        <a:noFill/>
        <a:effectLst/>
      </c:spPr>
    </c:title>
    <c:autoTitleDeleted val="0"/>
    <c:plotArea>
      <c:layout>
        <c:manualLayout>
          <c:layoutTarget val="inner"/>
          <c:xMode val="edge"/>
          <c:yMode val="edge"/>
          <c:x val="0.329517"/>
          <c:y val="6.9057099999999996E-2"/>
          <c:w val="0.63526199999999999"/>
          <c:h val="0.825013"/>
        </c:manualLayout>
      </c:layout>
      <c:barChart>
        <c:barDir val="bar"/>
        <c:grouping val="clustered"/>
        <c:varyColors val="0"/>
        <c:ser>
          <c:idx val="0"/>
          <c:order val="0"/>
          <c:tx>
            <c:v>Série 1</c:v>
          </c:tx>
          <c:spPr>
            <a:solidFill>
              <a:srgbClr val="8D533E"/>
            </a:solidFill>
            <a:ln w="12700" cap="flat">
              <a:noFill/>
              <a:miter lim="400000"/>
            </a:ln>
            <a:effectLst/>
          </c:spPr>
          <c:invertIfNegative val="0"/>
          <c:dPt>
            <c:idx val="0"/>
            <c:invertIfNegative val="1"/>
            <c:bubble3D val="0"/>
            <c:extLst>
              <c:ext xmlns:c16="http://schemas.microsoft.com/office/drawing/2014/chart" uri="{C3380CC4-5D6E-409C-BE32-E72D297353CC}">
                <c16:uniqueId val="{00000001-7EEC-594A-B28C-7E52B2A3D689}"/>
              </c:ext>
            </c:extLst>
          </c:dPt>
          <c:dPt>
            <c:idx val="1"/>
            <c:invertIfNegative val="1"/>
            <c:bubble3D val="0"/>
            <c:extLst>
              <c:ext xmlns:c16="http://schemas.microsoft.com/office/drawing/2014/chart" uri="{C3380CC4-5D6E-409C-BE32-E72D297353CC}">
                <c16:uniqueId val="{00000003-7EEC-594A-B28C-7E52B2A3D689}"/>
              </c:ext>
            </c:extLst>
          </c:dPt>
          <c:dPt>
            <c:idx val="2"/>
            <c:invertIfNegative val="1"/>
            <c:bubble3D val="0"/>
            <c:extLst>
              <c:ext xmlns:c16="http://schemas.microsoft.com/office/drawing/2014/chart" uri="{C3380CC4-5D6E-409C-BE32-E72D297353CC}">
                <c16:uniqueId val="{00000005-7EEC-594A-B28C-7E52B2A3D689}"/>
              </c:ext>
            </c:extLst>
          </c:dPt>
          <c:dPt>
            <c:idx val="3"/>
            <c:invertIfNegative val="1"/>
            <c:bubble3D val="0"/>
            <c:extLst>
              <c:ext xmlns:c16="http://schemas.microsoft.com/office/drawing/2014/chart" uri="{C3380CC4-5D6E-409C-BE32-E72D297353CC}">
                <c16:uniqueId val="{00000007-7EEC-594A-B28C-7E52B2A3D689}"/>
              </c:ext>
            </c:extLst>
          </c:dPt>
          <c:dPt>
            <c:idx val="4"/>
            <c:invertIfNegative val="1"/>
            <c:bubble3D val="0"/>
            <c:extLst>
              <c:ext xmlns:c16="http://schemas.microsoft.com/office/drawing/2014/chart" uri="{C3380CC4-5D6E-409C-BE32-E72D297353CC}">
                <c16:uniqueId val="{00000009-7EEC-594A-B28C-7E52B2A3D689}"/>
              </c:ext>
            </c:extLst>
          </c:dPt>
          <c:dPt>
            <c:idx val="5"/>
            <c:invertIfNegative val="1"/>
            <c:bubble3D val="0"/>
            <c:spPr>
              <a:solidFill>
                <a:srgbClr val="D9D9D9"/>
              </a:solidFill>
              <a:ln w="12700" cap="flat">
                <a:noFill/>
                <a:miter lim="400000"/>
              </a:ln>
              <a:effectLst/>
            </c:spPr>
            <c:extLst>
              <c:ext xmlns:c16="http://schemas.microsoft.com/office/drawing/2014/chart" uri="{C3380CC4-5D6E-409C-BE32-E72D297353CC}">
                <c16:uniqueId val="{0000000B-7EEC-594A-B28C-7E52B2A3D689}"/>
              </c:ext>
            </c:extLst>
          </c:dPt>
          <c:dPt>
            <c:idx val="6"/>
            <c:invertIfNegative val="1"/>
            <c:bubble3D val="0"/>
            <c:spPr>
              <a:solidFill>
                <a:srgbClr val="D9D9D9"/>
              </a:solidFill>
              <a:ln w="12700" cap="flat">
                <a:noFill/>
                <a:miter lim="400000"/>
              </a:ln>
              <a:effectLst/>
            </c:spPr>
            <c:extLst>
              <c:ext xmlns:c16="http://schemas.microsoft.com/office/drawing/2014/chart" uri="{C3380CC4-5D6E-409C-BE32-E72D297353CC}">
                <c16:uniqueId val="{0000000D-7EEC-594A-B28C-7E52B2A3D689}"/>
              </c:ext>
            </c:extLst>
          </c:dPt>
          <c:cat>
            <c:strLit>
              <c:ptCount val="7"/>
              <c:pt idx="0">
                <c:v>0-20</c:v>
              </c:pt>
              <c:pt idx="1">
                <c:v>20-40</c:v>
              </c:pt>
              <c:pt idx="2">
                <c:v>40-60</c:v>
              </c:pt>
              <c:pt idx="3">
                <c:v>60-80</c:v>
              </c:pt>
              <c:pt idx="4">
                <c:v>80-100</c:v>
              </c:pt>
              <c:pt idx="5">
                <c:v>100-200</c:v>
              </c:pt>
              <c:pt idx="6">
                <c:v>200-300</c:v>
              </c:pt>
            </c:strLit>
          </c:cat>
          <c:val>
            <c:numLit>
              <c:formatCode>General</c:formatCode>
              <c:ptCount val="7"/>
              <c:pt idx="0">
                <c:v>0.47</c:v>
              </c:pt>
              <c:pt idx="1">
                <c:v>0.23</c:v>
              </c:pt>
              <c:pt idx="2">
                <c:v>0.13</c:v>
              </c:pt>
              <c:pt idx="3">
                <c:v>0.09</c:v>
              </c:pt>
              <c:pt idx="4">
                <c:v>7.0000000000000007E-2</c:v>
              </c:pt>
              <c:pt idx="5">
                <c:v>0.248276</c:v>
              </c:pt>
              <c:pt idx="6">
                <c:v>0.15862100000000001</c:v>
              </c:pt>
            </c:numLit>
          </c:val>
          <c:extLst>
            <c:ext xmlns:c16="http://schemas.microsoft.com/office/drawing/2014/chart" uri="{C3380CC4-5D6E-409C-BE32-E72D297353CC}">
              <c16:uniqueId val="{0000000E-7EEC-594A-B28C-7E52B2A3D689}"/>
            </c:ext>
          </c:extLst>
        </c:ser>
        <c:dLbls>
          <c:showLegendKey val="0"/>
          <c:showVal val="0"/>
          <c:showCatName val="0"/>
          <c:showSerName val="0"/>
          <c:showPercent val="0"/>
          <c:showBubbleSize val="0"/>
        </c:dLbls>
        <c:gapWidth val="15"/>
        <c:axId val="2094734552"/>
        <c:axId val="2094734553"/>
      </c:barChart>
      <c:catAx>
        <c:axId val="2094734552"/>
        <c:scaling>
          <c:orientation val="maxMin"/>
        </c:scaling>
        <c:delete val="0"/>
        <c:axPos val="l"/>
        <c:title>
          <c:tx>
            <c:rich>
              <a:bodyPr rot="-5400000"/>
              <a:lstStyle/>
              <a:p>
                <a:pPr>
                  <a:defRPr sz="2800" b="0" i="1" u="none" strike="noStrike">
                    <a:solidFill>
                      <a:srgbClr val="595959"/>
                    </a:solidFill>
                    <a:latin typeface="Marianne"/>
                  </a:defRPr>
                </a:pPr>
                <a:r>
                  <a:rPr lang="en-US" sz="2800" b="0" i="1" u="none" strike="noStrike">
                    <a:solidFill>
                      <a:srgbClr val="595959"/>
                    </a:solidFill>
                    <a:latin typeface="Marianne"/>
                  </a:rPr>
                  <a:t>Soil depth (cm)</a:t>
                </a:r>
              </a:p>
            </c:rich>
          </c:tx>
          <c:overlay val="1"/>
        </c:title>
        <c:numFmt formatCode="General" sourceLinked="0"/>
        <c:majorTickMark val="none"/>
        <c:minorTickMark val="none"/>
        <c:tickLblPos val="nextTo"/>
        <c:spPr>
          <a:ln w="25400" cap="flat">
            <a:solidFill>
              <a:srgbClr val="D9D9D9"/>
            </a:solidFill>
            <a:prstDash val="solid"/>
            <a:round/>
          </a:ln>
        </c:spPr>
        <c:txPr>
          <a:bodyPr rot="0"/>
          <a:lstStyle/>
          <a:p>
            <a:pPr>
              <a:defRPr sz="2800" b="0" i="0" u="none" strike="noStrike">
                <a:solidFill>
                  <a:srgbClr val="595959"/>
                </a:solidFill>
                <a:latin typeface="Marianne"/>
              </a:defRPr>
            </a:pPr>
            <a:endParaRPr lang="fr-FR"/>
          </a:p>
        </c:txPr>
        <c:crossAx val="2094734553"/>
        <c:crosses val="autoZero"/>
        <c:auto val="1"/>
        <c:lblAlgn val="ctr"/>
        <c:lblOffset val="100"/>
        <c:noMultiLvlLbl val="1"/>
      </c:catAx>
      <c:valAx>
        <c:axId val="2094734553"/>
        <c:scaling>
          <c:orientation val="minMax"/>
        </c:scaling>
        <c:delete val="0"/>
        <c:axPos val="t"/>
        <c:majorGridlines>
          <c:spPr>
            <a:ln w="25400" cap="flat">
              <a:solidFill>
                <a:srgbClr val="D9D9D9"/>
              </a:solidFill>
              <a:prstDash val="solid"/>
              <a:round/>
            </a:ln>
          </c:spPr>
        </c:majorGridlines>
        <c:numFmt formatCode="0.####" sourceLinked="0"/>
        <c:majorTickMark val="none"/>
        <c:minorTickMark val="none"/>
        <c:tickLblPos val="high"/>
        <c:spPr>
          <a:ln w="25400" cap="flat">
            <a:noFill/>
            <a:prstDash val="solid"/>
            <a:round/>
          </a:ln>
        </c:spPr>
        <c:txPr>
          <a:bodyPr rot="0"/>
          <a:lstStyle/>
          <a:p>
            <a:pPr>
              <a:defRPr sz="2800" b="0" i="0" u="none" strike="noStrike">
                <a:solidFill>
                  <a:srgbClr val="595959"/>
                </a:solidFill>
                <a:latin typeface="Marianne"/>
              </a:defRPr>
            </a:pPr>
            <a:endParaRPr lang="fr-FR"/>
          </a:p>
        </c:txPr>
        <c:crossAx val="2094734552"/>
        <c:crosses val="autoZero"/>
        <c:crossBetween val="between"/>
        <c:majorUnit val="0.125"/>
        <c:minorUnit val="6.25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Surface terrestre</c:v>
                </c:pt>
              </c:strCache>
            </c:strRef>
          </c:tx>
          <c:spPr>
            <a:solidFill>
              <a:srgbClr val="2B7758"/>
            </a:solidFill>
            <a:ln w="12700" cap="flat">
              <a:noFill/>
              <a:miter lim="400000"/>
            </a:ln>
            <a:effectLst/>
          </c:spPr>
          <c:explosion val="18"/>
          <c:dPt>
            <c:idx val="0"/>
            <c:bubble3D val="0"/>
            <c:extLst>
              <c:ext xmlns:c16="http://schemas.microsoft.com/office/drawing/2014/chart" uri="{C3380CC4-5D6E-409C-BE32-E72D297353CC}">
                <c16:uniqueId val="{00000001-1629-8D43-BBF6-F8AC145DA716}"/>
              </c:ext>
            </c:extLst>
          </c:dPt>
          <c:dPt>
            <c:idx val="1"/>
            <c:bubble3D val="0"/>
            <c:explosion val="5"/>
            <c:spPr>
              <a:solidFill>
                <a:srgbClr val="AF8678"/>
              </a:solidFill>
              <a:ln w="12700" cap="flat">
                <a:noFill/>
                <a:miter lim="400000"/>
              </a:ln>
              <a:effectLst/>
            </c:spPr>
            <c:extLst>
              <c:ext xmlns:c16="http://schemas.microsoft.com/office/drawing/2014/chart" uri="{C3380CC4-5D6E-409C-BE32-E72D297353CC}">
                <c16:uniqueId val="{00000003-1629-8D43-BBF6-F8AC145DA716}"/>
              </c:ext>
            </c:extLst>
          </c:dPt>
          <c:cat>
            <c:strRef>
              <c:f>Sheet1!$B$1:$C$1</c:f>
              <c:strCache>
                <c:ptCount val="2"/>
                <c:pt idx="0">
                  <c:v>forêts</c:v>
                </c:pt>
                <c:pt idx="1">
                  <c:v>autres</c:v>
                </c:pt>
              </c:strCache>
            </c:strRef>
          </c:cat>
          <c:val>
            <c:numRef>
              <c:f>Sheet1!$B$2:$C$2</c:f>
              <c:numCache>
                <c:formatCode>General</c:formatCode>
                <c:ptCount val="2"/>
                <c:pt idx="0">
                  <c:v>0.33333299999999999</c:v>
                </c:pt>
                <c:pt idx="1">
                  <c:v>0.66666700000000001</c:v>
                </c:pt>
              </c:numCache>
            </c:numRef>
          </c:val>
          <c:extLst>
            <c:ext xmlns:c16="http://schemas.microsoft.com/office/drawing/2014/chart" uri="{C3380CC4-5D6E-409C-BE32-E72D297353CC}">
              <c16:uniqueId val="{00000004-1629-8D43-BBF6-F8AC145DA716}"/>
            </c:ext>
          </c:extLst>
        </c:ser>
        <c:dLbls>
          <c:showLegendKey val="0"/>
          <c:showVal val="0"/>
          <c:showCatName val="0"/>
          <c:showSerName val="0"/>
          <c:showPercent val="0"/>
          <c:showBubbleSize val="0"/>
          <c:showLeaderLines val="1"/>
        </c:dLbls>
        <c:firstSliceAng val="261"/>
        <c:holeSize val="1"/>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omments/modernComment_102_0.xml><?xml version="1.0" encoding="utf-8"?>
<p188:cmLst xmlns:a="http://schemas.openxmlformats.org/drawingml/2006/main" xmlns:r="http://schemas.openxmlformats.org/officeDocument/2006/relationships" xmlns:p188="http://schemas.microsoft.com/office/powerpoint/2018/8/main">
  <p188:cm id="{02F65136-AB0B-A141-B511-DE2A3A38555C}" authorId="{1ADEF5AA-069E-7351-C569-E594218D63DC}" created="2025-07-22T10:24:09.420">
    <ac:txMkLst xmlns:ac="http://schemas.microsoft.com/office/drawing/2013/main/command">
      <pc:docMk xmlns:pc="http://schemas.microsoft.com/office/powerpoint/2013/main/command"/>
      <pc:sldMk xmlns:pc="http://schemas.microsoft.com/office/powerpoint/2013/main/command" cId="0" sldId="258"/>
      <ac:spMk id="182" creationId="{00000000-0000-0000-0000-000000000000}"/>
      <ac:txMk cp="0" len="18">
        <ac:context len="19" hash="2261070294"/>
      </ac:txMk>
    </ac:txMkLst>
    <p188:pos x="5978025" y="1069876"/>
    <p188:txBody>
      <a:bodyPr/>
      <a:lstStyle/>
      <a:p>
        <a:r>
          <a:rPr lang="en-US"/>
          <a:t>The font/size of the text on this slide is inconsistent</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3DC8B3C7-02EE-9347-B36F-355D727CAB94}" authorId="{1ADEF5AA-069E-7351-C569-E594218D63DC}" created="2025-07-22T10:31:05.272">
    <ac:deMkLst xmlns:ac="http://schemas.microsoft.com/office/drawing/2013/main/command">
      <pc:docMk xmlns:pc="http://schemas.microsoft.com/office/powerpoint/2013/main/command"/>
      <pc:sldMk xmlns:pc="http://schemas.microsoft.com/office/powerpoint/2013/main/command" cId="0" sldId="262"/>
      <ac:graphicFrameMk id="232" creationId="{00000000-0000-0000-0000-000000000000}"/>
    </ac:deMkLst>
    <p188:txBody>
      <a:bodyPr/>
      <a:lstStyle/>
      <a:p>
        <a:r>
          <a:rPr lang="en-US"/>
          <a:t>Some of the names of the continents in the figure legend are still in French</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3766E43B-53F9-154A-B613-AC3B38977E40}" authorId="{1ADEF5AA-069E-7351-C569-E594218D63DC}" created="2025-07-22T10:36:37.970">
    <ac:txMkLst xmlns:ac="http://schemas.microsoft.com/office/drawing/2013/main/command">
      <pc:docMk xmlns:pc="http://schemas.microsoft.com/office/powerpoint/2013/main/command"/>
      <pc:sldMk xmlns:pc="http://schemas.microsoft.com/office/powerpoint/2013/main/command" cId="0" sldId="268"/>
      <ac:graphicFrameMk id="372" creationId="{00000000-0000-0000-0000-000000000000}"/>
      <ac:tblMk/>
      <ac:tcMk rowId="10000" colId="20002"/>
      <ac:txMk cp="0" len="11">
        <ac:context len="19" hash="2912609627"/>
      </ac:txMk>
    </ac:txMkLst>
    <p188:pos x="17352905" y="747429"/>
    <p188:txBody>
      <a:bodyPr/>
      <a:lstStyle/>
      <a:p>
        <a:r>
          <a:rPr lang="en-US"/>
          <a:t>The problem with “Metropolitan France” is that “metropolitan” means “urban” in English. Unless you are giving this presentation to only French people who understand the French meaning of “metropolitan”, it would be better to avoid it. Some alternatives could be “continental/mainland France (“and Corsica”, to be more precise”) or “France’s European territory”.</a:t>
        </a:r>
      </a:p>
    </p188:txBody>
  </p188:cm>
</p188:cmLst>
</file>

<file path=ppt/comments/modernComment_112_0.xml><?xml version="1.0" encoding="utf-8"?>
<p188:cmLst xmlns:a="http://schemas.openxmlformats.org/drawingml/2006/main" xmlns:r="http://schemas.openxmlformats.org/officeDocument/2006/relationships" xmlns:p188="http://schemas.microsoft.com/office/powerpoint/2018/8/main">
  <p188:cm id="{3C2AC513-D339-D542-B74B-414951115B45}" authorId="{1ADEF5AA-069E-7351-C569-E594218D63DC}" created="2025-07-22T10:42:44.411">
    <ac:txMkLst xmlns:ac="http://schemas.microsoft.com/office/drawing/2013/main/command">
      <pc:docMk xmlns:pc="http://schemas.microsoft.com/office/powerpoint/2013/main/command"/>
      <pc:sldMk xmlns:pc="http://schemas.microsoft.com/office/powerpoint/2013/main/command" cId="0" sldId="274"/>
      <ac:spMk id="516" creationId="{00000000-0000-0000-0000-000000000000}"/>
      <ac:txMk cp="286" len="13">
        <ac:context len="403" hash="1982183390"/>
      </ac:txMk>
    </ac:txMkLst>
    <p188:pos x="6671864" y="4453047"/>
    <p188:txBody>
      <a:bodyPr/>
      <a:lstStyle/>
      <a:p>
        <a:r>
          <a:rPr lang="en-US"/>
          <a:t>I think something is missing after “Carbon exits soils primarily as”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Arial"/>
      </a:defRPr>
    </a:lvl1pPr>
    <a:lvl2pPr indent="228600" defTabSz="457200" latinLnBrk="0">
      <a:lnSpc>
        <a:spcPct val="117999"/>
      </a:lnSpc>
      <a:defRPr sz="2200">
        <a:latin typeface="+mn-lt"/>
        <a:ea typeface="+mn-ea"/>
        <a:cs typeface="+mn-cs"/>
        <a:sym typeface="Arial"/>
      </a:defRPr>
    </a:lvl2pPr>
    <a:lvl3pPr indent="457200" defTabSz="457200" latinLnBrk="0">
      <a:lnSpc>
        <a:spcPct val="117999"/>
      </a:lnSpc>
      <a:defRPr sz="2200">
        <a:latin typeface="+mn-lt"/>
        <a:ea typeface="+mn-ea"/>
        <a:cs typeface="+mn-cs"/>
        <a:sym typeface="Arial"/>
      </a:defRPr>
    </a:lvl3pPr>
    <a:lvl4pPr indent="685800" defTabSz="457200" latinLnBrk="0">
      <a:lnSpc>
        <a:spcPct val="117999"/>
      </a:lnSpc>
      <a:defRPr sz="2200">
        <a:latin typeface="+mn-lt"/>
        <a:ea typeface="+mn-ea"/>
        <a:cs typeface="+mn-cs"/>
        <a:sym typeface="Arial"/>
      </a:defRPr>
    </a:lvl4pPr>
    <a:lvl5pPr indent="914400" defTabSz="457200" latinLnBrk="0">
      <a:lnSpc>
        <a:spcPct val="117999"/>
      </a:lnSpc>
      <a:defRPr sz="2200">
        <a:latin typeface="+mn-lt"/>
        <a:ea typeface="+mn-ea"/>
        <a:cs typeface="+mn-cs"/>
        <a:sym typeface="Arial"/>
      </a:defRPr>
    </a:lvl5pPr>
    <a:lvl6pPr indent="1143000" defTabSz="457200" latinLnBrk="0">
      <a:lnSpc>
        <a:spcPct val="117999"/>
      </a:lnSpc>
      <a:defRPr sz="2200">
        <a:latin typeface="+mn-lt"/>
        <a:ea typeface="+mn-ea"/>
        <a:cs typeface="+mn-cs"/>
        <a:sym typeface="Arial"/>
      </a:defRPr>
    </a:lvl6pPr>
    <a:lvl7pPr indent="1371600" defTabSz="457200" latinLnBrk="0">
      <a:lnSpc>
        <a:spcPct val="117999"/>
      </a:lnSpc>
      <a:defRPr sz="2200">
        <a:latin typeface="+mn-lt"/>
        <a:ea typeface="+mn-ea"/>
        <a:cs typeface="+mn-cs"/>
        <a:sym typeface="Arial"/>
      </a:defRPr>
    </a:lvl7pPr>
    <a:lvl8pPr indent="1600200" defTabSz="457200" latinLnBrk="0">
      <a:lnSpc>
        <a:spcPct val="117999"/>
      </a:lnSpc>
      <a:defRPr sz="2200">
        <a:latin typeface="+mn-lt"/>
        <a:ea typeface="+mn-ea"/>
        <a:cs typeface="+mn-cs"/>
        <a:sym typeface="Arial"/>
      </a:defRPr>
    </a:lvl8pPr>
    <a:lvl9pPr indent="1828800" defTabSz="457200" latinLnBrk="0">
      <a:lnSpc>
        <a:spcPct val="117999"/>
      </a:lnSpc>
      <a:defRPr sz="2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endParaRPr lang="en-US"/>
          </a:p>
        </p:txBody>
      </p:sp>
    </p:spTree>
    <p:extLst>
      <p:ext uri="{BB962C8B-B14F-4D97-AF65-F5344CB8AC3E}">
        <p14:creationId xmlns:p14="http://schemas.microsoft.com/office/powerpoint/2010/main" val="413386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endParaRPr lang="en-US"/>
          </a:p>
        </p:txBody>
      </p:sp>
    </p:spTree>
    <p:extLst>
      <p:ext uri="{BB962C8B-B14F-4D97-AF65-F5344CB8AC3E}">
        <p14:creationId xmlns:p14="http://schemas.microsoft.com/office/powerpoint/2010/main" val="1943913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slide" Target="../slides/sl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4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 name="Rectangle : coins arrondis"/>
          <p:cNvSpPr/>
          <p:nvPr/>
        </p:nvSpPr>
        <p:spPr>
          <a:xfrm>
            <a:off x="19391346" y="9708206"/>
            <a:ext cx="5004296" cy="2500083"/>
          </a:xfrm>
          <a:custGeom>
            <a:avLst/>
            <a:gdLst/>
            <a:ahLst/>
            <a:cxnLst>
              <a:cxn ang="0">
                <a:pos x="wd2" y="hd2"/>
              </a:cxn>
              <a:cxn ang="5400000">
                <a:pos x="wd2" y="hd2"/>
              </a:cxn>
              <a:cxn ang="10800000">
                <a:pos x="wd2" y="hd2"/>
              </a:cxn>
              <a:cxn ang="16200000">
                <a:pos x="wd2" y="hd2"/>
              </a:cxn>
            </a:cxnLst>
            <a:rect l="0" t="0" r="r" b="b"/>
            <a:pathLst>
              <a:path w="21590" h="21600" extrusionOk="0">
                <a:moveTo>
                  <a:pt x="0" y="3600"/>
                </a:moveTo>
                <a:cubicBezTo>
                  <a:pt x="0" y="1612"/>
                  <a:pt x="805" y="0"/>
                  <a:pt x="1798" y="0"/>
                </a:cubicBezTo>
                <a:lnTo>
                  <a:pt x="21587" y="0"/>
                </a:lnTo>
                <a:cubicBezTo>
                  <a:pt x="21559" y="9415"/>
                  <a:pt x="21600" y="12349"/>
                  <a:pt x="21587" y="21600"/>
                </a:cubicBezTo>
                <a:lnTo>
                  <a:pt x="1798" y="21600"/>
                </a:lnTo>
                <a:cubicBezTo>
                  <a:pt x="805" y="21600"/>
                  <a:pt x="0" y="19988"/>
                  <a:pt x="0" y="18000"/>
                </a:cubicBezTo>
                <a:lnTo>
                  <a:pt x="0" y="3600"/>
                </a:lnTo>
                <a:close/>
              </a:path>
            </a:pathLst>
          </a:custGeom>
          <a:solidFill>
            <a:srgbClr val="FFFFFF">
              <a:alpha val="75000"/>
            </a:srgbClr>
          </a:solidFill>
          <a:ln w="12700">
            <a:miter lim="400000"/>
          </a:ln>
        </p:spPr>
        <p:txBody>
          <a:bodyPr lIns="45719" rIns="45719" anchor="ctr"/>
          <a:lstStyle/>
          <a:p>
            <a:pPr algn="ctr" defTabSz="2438337">
              <a:defRPr sz="2400">
                <a:solidFill>
                  <a:srgbClr val="5E5E5E"/>
                </a:solidFill>
              </a:defRPr>
            </a:pPr>
            <a:endParaRPr/>
          </a:p>
        </p:txBody>
      </p:sp>
      <p:sp>
        <p:nvSpPr>
          <p:cNvPr id="20" name="Adresse internet"/>
          <p:cNvSpPr txBox="1"/>
          <p:nvPr/>
        </p:nvSpPr>
        <p:spPr>
          <a:xfrm>
            <a:off x="19432680" y="12257197"/>
            <a:ext cx="4721093" cy="571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2438337">
              <a:defRPr sz="3100" b="1">
                <a:solidFill>
                  <a:srgbClr val="2B7758"/>
                </a:solidFill>
                <a:latin typeface="Barlow"/>
                <a:ea typeface="Barlow"/>
                <a:cs typeface="Barlow"/>
                <a:sym typeface="Barlow"/>
              </a:defRPr>
            </a:lvl1pPr>
          </a:lstStyle>
          <a:p>
            <a:r>
              <a:t>www.pepr-faircarbon.fr</a:t>
            </a:r>
          </a:p>
        </p:txBody>
      </p:sp>
      <p:pic>
        <p:nvPicPr>
          <p:cNvPr id="21" name="Logo C" descr="Logo C"/>
          <p:cNvPicPr>
            <a:picLocks noChangeAspect="1"/>
          </p:cNvPicPr>
          <p:nvPr/>
        </p:nvPicPr>
        <p:blipFill>
          <a:blip r:embed="rId3"/>
          <a:stretch>
            <a:fillRect/>
          </a:stretch>
        </p:blipFill>
        <p:spPr>
          <a:xfrm>
            <a:off x="1003177" y="1181596"/>
            <a:ext cx="4807864" cy="7305456"/>
          </a:xfrm>
          <a:prstGeom prst="rect">
            <a:avLst/>
          </a:prstGeom>
          <a:ln w="12700">
            <a:miter lim="400000"/>
          </a:ln>
        </p:spPr>
      </p:pic>
      <p:pic>
        <p:nvPicPr>
          <p:cNvPr id="22" name="Logo France 2030" descr="Logo France 2030"/>
          <p:cNvPicPr>
            <a:picLocks noChangeAspect="1"/>
          </p:cNvPicPr>
          <p:nvPr/>
        </p:nvPicPr>
        <p:blipFill>
          <a:blip r:embed="rId4"/>
          <a:stretch>
            <a:fillRect/>
          </a:stretch>
        </p:blipFill>
        <p:spPr>
          <a:xfrm>
            <a:off x="19716253" y="10017372"/>
            <a:ext cx="4133722" cy="1896746"/>
          </a:xfrm>
          <a:prstGeom prst="rect">
            <a:avLst/>
          </a:prstGeom>
          <a:ln w="12700">
            <a:miter lim="400000"/>
          </a:ln>
        </p:spPr>
      </p:pic>
      <p:sp>
        <p:nvSpPr>
          <p:cNvPr id="23" name="Texte niveau 1…"/>
          <p:cNvSpPr txBox="1">
            <a:spLocks noGrp="1"/>
          </p:cNvSpPr>
          <p:nvPr>
            <p:ph type="body" sz="quarter" idx="1" hasCustomPrompt="1"/>
          </p:nvPr>
        </p:nvSpPr>
        <p:spPr>
          <a:xfrm>
            <a:off x="6350399" y="6206399"/>
            <a:ext cx="17500567" cy="863532"/>
          </a:xfrm>
          <a:prstGeom prst="rect">
            <a:avLst/>
          </a:prstGeom>
        </p:spPr>
        <p:txBody>
          <a:bodyPr lIns="50400" tIns="50400" rIns="50400" bIns="50400"/>
          <a:lstStyle>
            <a:lvl1pPr marL="0" indent="0">
              <a:buSzTx/>
              <a:buFontTx/>
              <a:buNone/>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1pPr>
            <a:lvl2pPr marL="1438275" indent="-523875">
              <a:buFontTx/>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2pPr>
            <a:lvl3pPr marL="2457450" indent="-628650">
              <a:buFontTx/>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3pPr>
            <a:lvl4pPr marL="3441700" indent="-698500">
              <a:buFontTx/>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4pPr>
            <a:lvl5pPr marL="4356100" indent="-698500">
              <a:buFontTx/>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5pPr>
          </a:lstStyle>
          <a:p>
            <a:r>
              <a:t>SOUS-TITRE</a:t>
            </a:r>
          </a:p>
          <a:p>
            <a:pPr lvl="1"/>
            <a:endParaRPr/>
          </a:p>
          <a:p>
            <a:pPr lvl="2"/>
            <a:endParaRPr/>
          </a:p>
          <a:p>
            <a:pPr lvl="3"/>
            <a:endParaRPr/>
          </a:p>
          <a:p>
            <a:pPr lvl="4"/>
            <a:endParaRPr/>
          </a:p>
        </p:txBody>
      </p:sp>
      <p:sp>
        <p:nvSpPr>
          <p:cNvPr id="24" name="Espace réservé du texte 19"/>
          <p:cNvSpPr>
            <a:spLocks noGrp="1"/>
          </p:cNvSpPr>
          <p:nvPr>
            <p:ph type="body" sz="quarter" idx="21" hasCustomPrompt="1"/>
          </p:nvPr>
        </p:nvSpPr>
        <p:spPr>
          <a:xfrm>
            <a:off x="6407999" y="7668000"/>
            <a:ext cx="12312651" cy="600383"/>
          </a:xfrm>
          <a:prstGeom prst="rect">
            <a:avLst/>
          </a:prstGeom>
        </p:spPr>
        <p:txBody>
          <a:bodyPr lIns="50400" tIns="50400" rIns="50400" bIns="50400"/>
          <a:lstStyle>
            <a:lvl1pPr marL="0" indent="0" defTabSz="1664208">
              <a:spcBef>
                <a:spcPts val="1800"/>
              </a:spcBef>
              <a:buSzTx/>
              <a:buFontTx/>
              <a:buNone/>
              <a:defRPr sz="3276"/>
            </a:lvl1pPr>
          </a:lstStyle>
          <a:p>
            <a:r>
              <a:t>Auteur</a:t>
            </a:r>
          </a:p>
        </p:txBody>
      </p:sp>
      <p:sp>
        <p:nvSpPr>
          <p:cNvPr id="25" name="TITRE"/>
          <p:cNvSpPr txBox="1">
            <a:spLocks noGrp="1"/>
          </p:cNvSpPr>
          <p:nvPr>
            <p:ph type="title" hasCustomPrompt="1"/>
          </p:nvPr>
        </p:nvSpPr>
        <p:spPr>
          <a:xfrm>
            <a:off x="4932000" y="4032000"/>
            <a:ext cx="18911843" cy="2031326"/>
          </a:xfrm>
          <a:prstGeom prst="rect">
            <a:avLst/>
          </a:prstGeom>
        </p:spPr>
        <p:txBody>
          <a:bodyPr lIns="45719" tIns="45719" rIns="45719" bIns="45719" anchor="ctr"/>
          <a:lstStyle>
            <a:lvl1pPr algn="l">
              <a:defRPr sz="14000" cap="all">
                <a:ln w="38100" cap="rnd">
                  <a:solidFill>
                    <a:srgbClr val="FFFFFF"/>
                  </a:solidFill>
                  <a:prstDash val="solid"/>
                  <a:bevel/>
                </a:ln>
                <a:effectLst>
                  <a:outerShdw blurRad="38100" dist="38100" dir="2700000" rotWithShape="0">
                    <a:srgbClr val="000000">
                      <a:alpha val="43137"/>
                    </a:srgbClr>
                  </a:outerShdw>
                </a:effectLst>
                <a:latin typeface="Marianne ExtraBold"/>
                <a:ea typeface="Marianne ExtraBold"/>
                <a:cs typeface="Marianne ExtraBold"/>
                <a:sym typeface="Marianne ExtraBold"/>
              </a:defRPr>
            </a:lvl1pPr>
          </a:lstStyle>
          <a:p>
            <a:r>
              <a:t>TITRE</a:t>
            </a:r>
          </a:p>
        </p:txBody>
      </p:sp>
      <p:sp>
        <p:nvSpPr>
          <p:cNvPr id="26" name="Crédit photo"/>
          <p:cNvSpPr txBox="1"/>
          <p:nvPr/>
        </p:nvSpPr>
        <p:spPr>
          <a:xfrm>
            <a:off x="21315024" y="13174550"/>
            <a:ext cx="2838749"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1200"/>
              </a:spcBef>
              <a:defRPr sz="1600">
                <a:solidFill>
                  <a:srgbClr val="FFFFFF"/>
                </a:solidFill>
              </a:defRPr>
            </a:lvl1pPr>
          </a:lstStyle>
          <a:p>
            <a:r>
              <a:t>© INRAE / NICOLAS Bertrand</a:t>
            </a:r>
          </a:p>
        </p:txBody>
      </p:sp>
      <p:sp>
        <p:nvSpPr>
          <p:cNvPr id="27" name="Mois Année"/>
          <p:cNvSpPr txBox="1"/>
          <p:nvPr/>
        </p:nvSpPr>
        <p:spPr>
          <a:xfrm>
            <a:off x="20320542" y="12787653"/>
            <a:ext cx="3833232"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2438337">
              <a:defRPr sz="2000">
                <a:solidFill>
                  <a:srgbClr val="FFFFFF"/>
                </a:solidFill>
                <a:latin typeface="Barlow"/>
                <a:ea typeface="Barlow"/>
                <a:cs typeface="Barlow"/>
                <a:sym typeface="Barlow"/>
              </a:defRPr>
            </a:lvl1pPr>
          </a:lstStyle>
          <a:p>
            <a:r>
              <a:t>Avril 2025</a:t>
            </a:r>
          </a:p>
        </p:txBody>
      </p:sp>
      <p:sp>
        <p:nvSpPr>
          <p:cNvPr id="28" name="Numéro de diapositive"/>
          <p:cNvSpPr txBox="1">
            <a:spLocks noGrp="1"/>
          </p:cNvSpPr>
          <p:nvPr>
            <p:ph type="sldNum" sz="quarter" idx="2"/>
          </p:nvPr>
        </p:nvSpPr>
        <p:spPr>
          <a:xfrm>
            <a:off x="11785600" y="12344400"/>
            <a:ext cx="5689600" cy="736601"/>
          </a:xfrm>
          <a:prstGeom prst="rect">
            <a:avLst/>
          </a:prstGeom>
        </p:spPr>
        <p:txBody>
          <a:bodyPr lIns="45719" tIns="45719" rIns="45719" bIns="45719" anchor="ctr"/>
          <a:lstStyle>
            <a:lvl1pPr algn="r">
              <a:defRPr sz="1200" b="0">
                <a:solidFill>
                  <a:srgbClr val="888888"/>
                </a:solidFill>
                <a:latin typeface="Marianne"/>
                <a:ea typeface="Marianne"/>
                <a:cs typeface="Marianne"/>
                <a:sym typeface="Marianne"/>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ommaire">
    <p:spTree>
      <p:nvGrpSpPr>
        <p:cNvPr id="1" name=""/>
        <p:cNvGrpSpPr/>
        <p:nvPr/>
      </p:nvGrpSpPr>
      <p:grpSpPr>
        <a:xfrm>
          <a:off x="0" y="0"/>
          <a:ext cx="0" cy="0"/>
          <a:chOff x="0" y="0"/>
          <a:chExt cx="0" cy="0"/>
        </a:xfrm>
      </p:grpSpPr>
      <p:sp>
        <p:nvSpPr>
          <p:cNvPr id="35" name="Rectangle 4"/>
          <p:cNvSpPr/>
          <p:nvPr/>
        </p:nvSpPr>
        <p:spPr>
          <a:xfrm>
            <a:off x="0" y="0"/>
            <a:ext cx="24384000" cy="2227634"/>
          </a:xfrm>
          <a:prstGeom prst="rect">
            <a:avLst/>
          </a:prstGeom>
          <a:solidFill>
            <a:srgbClr val="2B7758"/>
          </a:solidFill>
          <a:ln w="12700">
            <a:miter lim="400000"/>
          </a:ln>
        </p:spPr>
        <p:txBody>
          <a:bodyPr lIns="45719" rIns="45719" anchor="ctr"/>
          <a:lstStyle/>
          <a:p>
            <a:pPr algn="ctr" defTabSz="2438337">
              <a:defRPr sz="2400">
                <a:solidFill>
                  <a:srgbClr val="5E5E5E"/>
                </a:solidFill>
              </a:defRPr>
            </a:pPr>
            <a:endParaRPr/>
          </a:p>
        </p:txBody>
      </p:sp>
      <p:sp>
        <p:nvSpPr>
          <p:cNvPr id="36" name="Rectangle 6"/>
          <p:cNvSpPr/>
          <p:nvPr/>
        </p:nvSpPr>
        <p:spPr>
          <a:xfrm>
            <a:off x="20851693" y="0"/>
            <a:ext cx="3532307" cy="2227634"/>
          </a:xfrm>
          <a:prstGeom prst="rect">
            <a:avLst/>
          </a:prstGeom>
          <a:solidFill>
            <a:srgbClr val="FFFFFF">
              <a:alpha val="85000"/>
            </a:srgbClr>
          </a:solidFill>
          <a:ln w="12700">
            <a:miter lim="400000"/>
          </a:ln>
        </p:spPr>
        <p:txBody>
          <a:bodyPr lIns="45719" rIns="45719" anchor="ctr"/>
          <a:lstStyle/>
          <a:p>
            <a:pPr algn="ctr" defTabSz="2438337">
              <a:defRPr sz="2400">
                <a:solidFill>
                  <a:srgbClr val="5E5E5E"/>
                </a:solidFill>
              </a:defRPr>
            </a:pPr>
            <a:endParaRPr/>
          </a:p>
        </p:txBody>
      </p:sp>
      <p:sp>
        <p:nvSpPr>
          <p:cNvPr id="37" name="TITRE DE LA DIAPOSITIVE"/>
          <p:cNvSpPr txBox="1">
            <a:spLocks noGrp="1"/>
          </p:cNvSpPr>
          <p:nvPr>
            <p:ph type="title" hasCustomPrompt="1"/>
          </p:nvPr>
        </p:nvSpPr>
        <p:spPr>
          <a:xfrm>
            <a:off x="1079999" y="-909054"/>
            <a:ext cx="17933837" cy="871227"/>
          </a:xfrm>
          <a:prstGeom prst="rect">
            <a:avLst/>
          </a:prstGeom>
        </p:spPr>
        <p:txBody>
          <a:bodyPr/>
          <a:lstStyle>
            <a:lvl1pPr algn="l">
              <a:lnSpc>
                <a:spcPct val="100000"/>
              </a:lnSpc>
              <a:defRPr sz="5000" cap="all"/>
            </a:lvl1pPr>
          </a:lstStyle>
          <a:p>
            <a:r>
              <a:t>TITRE DE LA DIAPOSITIVE</a:t>
            </a:r>
          </a:p>
        </p:txBody>
      </p:sp>
      <p:sp>
        <p:nvSpPr>
          <p:cNvPr id="38" name="Texte niveau 1…"/>
          <p:cNvSpPr txBox="1">
            <a:spLocks noGrp="1"/>
          </p:cNvSpPr>
          <p:nvPr>
            <p:ph type="body" sz="quarter" idx="1" hasCustomPrompt="1"/>
          </p:nvPr>
        </p:nvSpPr>
        <p:spPr>
          <a:xfrm>
            <a:off x="1079999" y="316799"/>
            <a:ext cx="17933837" cy="1025115"/>
          </a:xfrm>
          <a:prstGeom prst="rect">
            <a:avLst/>
          </a:prstGeom>
        </p:spPr>
        <p:txBody>
          <a:bodyPr lIns="50400" tIns="50400" rIns="50400" bIns="50400"/>
          <a:lstStyle>
            <a:lvl1pPr marL="0" indent="0">
              <a:lnSpc>
                <a:spcPct val="100000"/>
              </a:lnSpc>
              <a:buSzTx/>
              <a:buFontTx/>
              <a:buNone/>
              <a:defRPr sz="6000" b="1" cap="all">
                <a:ln w="25400" cap="flat">
                  <a:solidFill>
                    <a:srgbClr val="FFFFFF"/>
                  </a:solidFill>
                  <a:prstDash val="solid"/>
                  <a:round/>
                </a:ln>
                <a:noFill/>
                <a:latin typeface="Marianne ExtraBold"/>
                <a:ea typeface="Marianne ExtraBold"/>
                <a:cs typeface="Marianne ExtraBold"/>
                <a:sym typeface="Marianne ExtraBold"/>
              </a:defRPr>
            </a:lvl1pPr>
            <a:lvl2pPr marL="1485900" indent="-571500">
              <a:lnSpc>
                <a:spcPct val="100000"/>
              </a:lnSpc>
              <a:buFontTx/>
              <a:defRPr sz="6000" b="1" cap="all">
                <a:ln w="25400" cap="flat">
                  <a:solidFill>
                    <a:srgbClr val="FFFFFF"/>
                  </a:solidFill>
                  <a:prstDash val="solid"/>
                  <a:round/>
                </a:ln>
                <a:noFill/>
                <a:latin typeface="Marianne ExtraBold"/>
                <a:ea typeface="Marianne ExtraBold"/>
                <a:cs typeface="Marianne ExtraBold"/>
                <a:sym typeface="Marianne ExtraBold"/>
              </a:defRPr>
            </a:lvl2pPr>
            <a:lvl3pPr marL="2514600" indent="-685800">
              <a:lnSpc>
                <a:spcPct val="100000"/>
              </a:lnSpc>
              <a:buFontTx/>
              <a:defRPr sz="6000" b="1" cap="all">
                <a:ln w="25400" cap="flat">
                  <a:solidFill>
                    <a:srgbClr val="FFFFFF"/>
                  </a:solidFill>
                  <a:prstDash val="solid"/>
                  <a:round/>
                </a:ln>
                <a:noFill/>
                <a:latin typeface="Marianne ExtraBold"/>
                <a:ea typeface="Marianne ExtraBold"/>
                <a:cs typeface="Marianne ExtraBold"/>
                <a:sym typeface="Marianne ExtraBold"/>
              </a:defRPr>
            </a:lvl3pPr>
            <a:lvl4pPr marL="3505200" indent="-762000">
              <a:lnSpc>
                <a:spcPct val="100000"/>
              </a:lnSpc>
              <a:buFontTx/>
              <a:defRPr sz="6000" b="1" cap="all">
                <a:ln w="25400" cap="flat">
                  <a:solidFill>
                    <a:srgbClr val="FFFFFF"/>
                  </a:solidFill>
                  <a:prstDash val="solid"/>
                  <a:round/>
                </a:ln>
                <a:noFill/>
                <a:latin typeface="Marianne ExtraBold"/>
                <a:ea typeface="Marianne ExtraBold"/>
                <a:cs typeface="Marianne ExtraBold"/>
                <a:sym typeface="Marianne ExtraBold"/>
              </a:defRPr>
            </a:lvl4pPr>
            <a:lvl5pPr marL="4419600" indent="-762000">
              <a:lnSpc>
                <a:spcPct val="100000"/>
              </a:lnSpc>
              <a:buFontTx/>
              <a:defRPr sz="6000" b="1" cap="all">
                <a:ln w="25400" cap="flat">
                  <a:solidFill>
                    <a:srgbClr val="FFFFFF"/>
                  </a:solidFill>
                  <a:prstDash val="solid"/>
                  <a:round/>
                </a:ln>
                <a:noFill/>
                <a:latin typeface="Marianne ExtraBold"/>
                <a:ea typeface="Marianne ExtraBold"/>
                <a:cs typeface="Marianne ExtraBold"/>
                <a:sym typeface="Marianne ExtraBold"/>
              </a:defRPr>
            </a:lvl5pPr>
          </a:lstStyle>
          <a:p>
            <a:r>
              <a:t>TITRE</a:t>
            </a:r>
          </a:p>
          <a:p>
            <a:pPr lvl="1"/>
            <a:endParaRPr/>
          </a:p>
          <a:p>
            <a:pPr lvl="2"/>
            <a:endParaRPr/>
          </a:p>
          <a:p>
            <a:pPr lvl="3"/>
            <a:endParaRPr/>
          </a:p>
          <a:p>
            <a:pPr lvl="4"/>
            <a:endParaRPr/>
          </a:p>
        </p:txBody>
      </p:sp>
      <p:sp>
        <p:nvSpPr>
          <p:cNvPr id="39" name="Sous-titre"/>
          <p:cNvSpPr>
            <a:spLocks noGrp="1"/>
          </p:cNvSpPr>
          <p:nvPr>
            <p:ph type="body" sz="quarter" idx="21" hasCustomPrompt="1"/>
          </p:nvPr>
        </p:nvSpPr>
        <p:spPr>
          <a:xfrm>
            <a:off x="1080000" y="1223999"/>
            <a:ext cx="17933836" cy="717339"/>
          </a:xfrm>
          <a:prstGeom prst="rect">
            <a:avLst/>
          </a:prstGeom>
        </p:spPr>
        <p:txBody>
          <a:bodyPr lIns="50400" tIns="50400" rIns="50400" bIns="50400"/>
          <a:lstStyle>
            <a:lvl1pPr marL="0" indent="0">
              <a:lnSpc>
                <a:spcPct val="100000"/>
              </a:lnSpc>
              <a:buSzTx/>
              <a:buFontTx/>
              <a:buNone/>
              <a:defRPr sz="4000" b="1" cap="all">
                <a:solidFill>
                  <a:srgbClr val="DFEBE6"/>
                </a:solidFill>
                <a:latin typeface="Barlow"/>
                <a:ea typeface="Barlow"/>
                <a:cs typeface="Barlow"/>
                <a:sym typeface="Barlow"/>
              </a:defRPr>
            </a:lvl1pPr>
          </a:lstStyle>
          <a:p>
            <a:r>
              <a:t>SOUS-TITRE</a:t>
            </a:r>
          </a:p>
        </p:txBody>
      </p:sp>
      <p:sp>
        <p:nvSpPr>
          <p:cNvPr id="40" name="Titre 1"/>
          <p:cNvSpPr>
            <a:spLocks noGrp="1"/>
          </p:cNvSpPr>
          <p:nvPr>
            <p:ph type="body" sz="quarter" idx="22" hasCustomPrompt="1"/>
          </p:nvPr>
        </p:nvSpPr>
        <p:spPr>
          <a:xfrm>
            <a:off x="2699999" y="3600000"/>
            <a:ext cx="20769602"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1</a:t>
            </a:r>
          </a:p>
        </p:txBody>
      </p:sp>
      <p:sp>
        <p:nvSpPr>
          <p:cNvPr id="41" name="Titre 2"/>
          <p:cNvSpPr>
            <a:spLocks noGrp="1"/>
          </p:cNvSpPr>
          <p:nvPr>
            <p:ph type="body" sz="quarter" idx="23" hasCustomPrompt="1"/>
          </p:nvPr>
        </p:nvSpPr>
        <p:spPr>
          <a:xfrm>
            <a:off x="2699998" y="5256000"/>
            <a:ext cx="20769600"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2</a:t>
            </a:r>
          </a:p>
        </p:txBody>
      </p:sp>
      <p:sp>
        <p:nvSpPr>
          <p:cNvPr id="42" name="Titre 3"/>
          <p:cNvSpPr>
            <a:spLocks noGrp="1"/>
          </p:cNvSpPr>
          <p:nvPr>
            <p:ph type="body" sz="quarter" idx="24" hasCustomPrompt="1"/>
          </p:nvPr>
        </p:nvSpPr>
        <p:spPr>
          <a:xfrm>
            <a:off x="2699999" y="6911999"/>
            <a:ext cx="20769600"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3</a:t>
            </a:r>
          </a:p>
        </p:txBody>
      </p:sp>
      <p:sp>
        <p:nvSpPr>
          <p:cNvPr id="43" name="Titre 4"/>
          <p:cNvSpPr>
            <a:spLocks noGrp="1"/>
          </p:cNvSpPr>
          <p:nvPr>
            <p:ph type="body" sz="quarter" idx="25" hasCustomPrompt="1"/>
          </p:nvPr>
        </p:nvSpPr>
        <p:spPr>
          <a:xfrm>
            <a:off x="2699998" y="8568000"/>
            <a:ext cx="20769600"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4</a:t>
            </a:r>
          </a:p>
        </p:txBody>
      </p:sp>
      <p:sp>
        <p:nvSpPr>
          <p:cNvPr id="44" name="Titre 5"/>
          <p:cNvSpPr>
            <a:spLocks noGrp="1"/>
          </p:cNvSpPr>
          <p:nvPr>
            <p:ph type="body" sz="quarter" idx="26" hasCustomPrompt="1"/>
          </p:nvPr>
        </p:nvSpPr>
        <p:spPr>
          <a:xfrm>
            <a:off x="2699999" y="11879999"/>
            <a:ext cx="20769597"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6</a:t>
            </a:r>
          </a:p>
        </p:txBody>
      </p:sp>
      <p:sp>
        <p:nvSpPr>
          <p:cNvPr id="45" name="ZoneTexte 1"/>
          <p:cNvSpPr txBox="1"/>
          <p:nvPr/>
        </p:nvSpPr>
        <p:spPr>
          <a:xfrm>
            <a:off x="21894689" y="13233350"/>
            <a:ext cx="2314163"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pic>
        <p:nvPicPr>
          <p:cNvPr id="46" name="Logo France 2030" descr="Logo France 2030"/>
          <p:cNvPicPr>
            <a:picLocks noChangeAspect="1"/>
          </p:cNvPicPr>
          <p:nvPr/>
        </p:nvPicPr>
        <p:blipFill>
          <a:blip r:embed="rId2"/>
          <a:stretch>
            <a:fillRect/>
          </a:stretch>
        </p:blipFill>
        <p:spPr>
          <a:xfrm>
            <a:off x="21268632" y="508617"/>
            <a:ext cx="2637908" cy="1210397"/>
          </a:xfrm>
          <a:prstGeom prst="rect">
            <a:avLst/>
          </a:prstGeom>
          <a:ln w="12700">
            <a:miter lim="400000"/>
          </a:ln>
        </p:spPr>
      </p:pic>
      <p:sp>
        <p:nvSpPr>
          <p:cNvPr id="47" name="Titre 5"/>
          <p:cNvSpPr>
            <a:spLocks noGrp="1"/>
          </p:cNvSpPr>
          <p:nvPr>
            <p:ph type="body" sz="quarter" idx="27" hasCustomPrompt="1"/>
          </p:nvPr>
        </p:nvSpPr>
        <p:spPr>
          <a:xfrm>
            <a:off x="2699999" y="10223999"/>
            <a:ext cx="20769597"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5</a:t>
            </a:r>
          </a:p>
        </p:txBody>
      </p:sp>
      <p:sp>
        <p:nvSpPr>
          <p:cNvPr id="48" name="Numéro de diapositive"/>
          <p:cNvSpPr txBox="1">
            <a:spLocks noGrp="1"/>
          </p:cNvSpPr>
          <p:nvPr>
            <p:ph type="sldNum" sz="quarter" idx="2"/>
          </p:nvPr>
        </p:nvSpPr>
        <p:spPr>
          <a:xfrm>
            <a:off x="11785600" y="12344400"/>
            <a:ext cx="5689600" cy="736601"/>
          </a:xfrm>
          <a:prstGeom prst="rect">
            <a:avLst/>
          </a:prstGeom>
        </p:spPr>
        <p:txBody>
          <a:bodyPr lIns="45719" tIns="45719" rIns="45719" bIns="45719" anchor="ctr"/>
          <a:lstStyle>
            <a:lvl1pPr algn="r">
              <a:defRPr sz="1200" b="0">
                <a:solidFill>
                  <a:srgbClr val="888888"/>
                </a:solidFill>
                <a:latin typeface="Marianne"/>
                <a:ea typeface="Marianne"/>
                <a:cs typeface="Marianne"/>
                <a:sym typeface="Marianne"/>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andeau">
    <p:spTree>
      <p:nvGrpSpPr>
        <p:cNvPr id="1" name=""/>
        <p:cNvGrpSpPr/>
        <p:nvPr/>
      </p:nvGrpSpPr>
      <p:grpSpPr>
        <a:xfrm>
          <a:off x="0" y="0"/>
          <a:ext cx="0" cy="0"/>
          <a:chOff x="0" y="0"/>
          <a:chExt cx="0" cy="0"/>
        </a:xfrm>
      </p:grpSpPr>
      <p:sp>
        <p:nvSpPr>
          <p:cNvPr id="55" name="Rectangle 1"/>
          <p:cNvSpPr/>
          <p:nvPr/>
        </p:nvSpPr>
        <p:spPr>
          <a:xfrm>
            <a:off x="0" y="-1"/>
            <a:ext cx="24384000" cy="1188028"/>
          </a:xfrm>
          <a:prstGeom prst="rect">
            <a:avLst/>
          </a:prstGeom>
          <a:solidFill>
            <a:srgbClr val="2B7758"/>
          </a:solidFill>
          <a:ln w="12700">
            <a:miter lim="400000"/>
          </a:ln>
        </p:spPr>
        <p:txBody>
          <a:bodyPr lIns="45719" rIns="45719" anchor="ctr"/>
          <a:lstStyle/>
          <a:p>
            <a:pPr algn="ctr">
              <a:defRPr>
                <a:solidFill>
                  <a:srgbClr val="FFFFFF"/>
                </a:solidFill>
              </a:defRPr>
            </a:pPr>
            <a:endParaRPr/>
          </a:p>
        </p:txBody>
      </p:sp>
      <p:sp>
        <p:nvSpPr>
          <p:cNvPr id="56" name="TITRE DE LA DIAPOSITIVE"/>
          <p:cNvSpPr txBox="1">
            <a:spLocks noGrp="1"/>
          </p:cNvSpPr>
          <p:nvPr>
            <p:ph type="title" hasCustomPrompt="1"/>
          </p:nvPr>
        </p:nvSpPr>
        <p:spPr>
          <a:xfrm>
            <a:off x="1079999" y="215999"/>
            <a:ext cx="17933837" cy="871227"/>
          </a:xfrm>
          <a:prstGeom prst="rect">
            <a:avLst/>
          </a:prstGeom>
        </p:spPr>
        <p:txBody>
          <a:bodyPr/>
          <a:lstStyle>
            <a:lvl1pPr algn="l">
              <a:lnSpc>
                <a:spcPct val="100000"/>
              </a:lnSpc>
              <a:spcBef>
                <a:spcPts val="2000"/>
              </a:spcBef>
              <a:defRPr sz="5000" cap="all">
                <a:solidFill>
                  <a:srgbClr val="FFFFFF"/>
                </a:solidFill>
              </a:defRPr>
            </a:lvl1pPr>
          </a:lstStyle>
          <a:p>
            <a:r>
              <a:t>TITRE DE LA DIAPOSITIVE</a:t>
            </a:r>
          </a:p>
        </p:txBody>
      </p:sp>
      <p:grpSp>
        <p:nvGrpSpPr>
          <p:cNvPr id="61" name="Bouton d’action : accueil 8">
            <a:hlinkClick r:id="rId2" action="ppaction://hlinksldjump"/>
          </p:cNvPr>
          <p:cNvGrpSpPr/>
          <p:nvPr/>
        </p:nvGrpSpPr>
        <p:grpSpPr>
          <a:xfrm>
            <a:off x="23759999" y="612000"/>
            <a:ext cx="432001" cy="432000"/>
            <a:chOff x="0" y="0"/>
            <a:chExt cx="431999" cy="431999"/>
          </a:xfrm>
        </p:grpSpPr>
        <p:sp>
          <p:nvSpPr>
            <p:cNvPr id="57"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8"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9"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0"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FFFFFF">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62"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
        <p:nvSpPr>
          <p:cNvPr id="63" name="ZoneTexte 3"/>
          <p:cNvSpPr txBox="1"/>
          <p:nvPr/>
        </p:nvSpPr>
        <p:spPr>
          <a:xfrm>
            <a:off x="21894689" y="13233350"/>
            <a:ext cx="2314163"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rres cultivées_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 name="Rectangle : coins arrondis"/>
          <p:cNvSpPr/>
          <p:nvPr/>
        </p:nvSpPr>
        <p:spPr>
          <a:xfrm>
            <a:off x="19391346" y="9708206"/>
            <a:ext cx="5004296" cy="2500083"/>
          </a:xfrm>
          <a:custGeom>
            <a:avLst/>
            <a:gdLst/>
            <a:ahLst/>
            <a:cxnLst>
              <a:cxn ang="0">
                <a:pos x="wd2" y="hd2"/>
              </a:cxn>
              <a:cxn ang="5400000">
                <a:pos x="wd2" y="hd2"/>
              </a:cxn>
              <a:cxn ang="10800000">
                <a:pos x="wd2" y="hd2"/>
              </a:cxn>
              <a:cxn ang="16200000">
                <a:pos x="wd2" y="hd2"/>
              </a:cxn>
            </a:cxnLst>
            <a:rect l="0" t="0" r="r" b="b"/>
            <a:pathLst>
              <a:path w="21590" h="21600" extrusionOk="0">
                <a:moveTo>
                  <a:pt x="0" y="3600"/>
                </a:moveTo>
                <a:cubicBezTo>
                  <a:pt x="0" y="1612"/>
                  <a:pt x="805" y="0"/>
                  <a:pt x="1798" y="0"/>
                </a:cubicBezTo>
                <a:lnTo>
                  <a:pt x="21587" y="0"/>
                </a:lnTo>
                <a:cubicBezTo>
                  <a:pt x="21559" y="9415"/>
                  <a:pt x="21600" y="12349"/>
                  <a:pt x="21587" y="21600"/>
                </a:cubicBezTo>
                <a:lnTo>
                  <a:pt x="1798" y="21600"/>
                </a:lnTo>
                <a:cubicBezTo>
                  <a:pt x="805" y="21600"/>
                  <a:pt x="0" y="19988"/>
                  <a:pt x="0" y="18000"/>
                </a:cubicBezTo>
                <a:lnTo>
                  <a:pt x="0" y="3600"/>
                </a:lnTo>
                <a:close/>
              </a:path>
            </a:pathLst>
          </a:custGeom>
          <a:solidFill>
            <a:srgbClr val="FFFFFF">
              <a:alpha val="75000"/>
            </a:srgbClr>
          </a:solidFill>
          <a:ln w="12700">
            <a:miter lim="400000"/>
          </a:ln>
        </p:spPr>
        <p:txBody>
          <a:bodyPr lIns="45719" rIns="45719" anchor="ctr"/>
          <a:lstStyle/>
          <a:p>
            <a:pPr algn="ctr" defTabSz="2438337">
              <a:defRPr sz="2400">
                <a:solidFill>
                  <a:srgbClr val="5E5E5E"/>
                </a:solidFill>
              </a:defRPr>
            </a:pPr>
            <a:endParaRPr/>
          </a:p>
        </p:txBody>
      </p:sp>
      <p:sp>
        <p:nvSpPr>
          <p:cNvPr id="71" name="Adresse internet"/>
          <p:cNvSpPr txBox="1"/>
          <p:nvPr/>
        </p:nvSpPr>
        <p:spPr>
          <a:xfrm>
            <a:off x="19432680" y="12257197"/>
            <a:ext cx="4721093" cy="571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2438337">
              <a:defRPr sz="3100" b="1">
                <a:solidFill>
                  <a:srgbClr val="2B7758"/>
                </a:solidFill>
                <a:latin typeface="Barlow"/>
                <a:ea typeface="Barlow"/>
                <a:cs typeface="Barlow"/>
                <a:sym typeface="Barlow"/>
              </a:defRPr>
            </a:lvl1pPr>
          </a:lstStyle>
          <a:p>
            <a:r>
              <a:t>www.pepr-faircarbon.fr</a:t>
            </a:r>
          </a:p>
        </p:txBody>
      </p:sp>
      <p:pic>
        <p:nvPicPr>
          <p:cNvPr id="72" name="Logo C" descr="Logo C"/>
          <p:cNvPicPr>
            <a:picLocks noChangeAspect="1"/>
          </p:cNvPicPr>
          <p:nvPr/>
        </p:nvPicPr>
        <p:blipFill>
          <a:blip r:embed="rId3"/>
          <a:stretch>
            <a:fillRect/>
          </a:stretch>
        </p:blipFill>
        <p:spPr>
          <a:xfrm>
            <a:off x="1003177" y="1181596"/>
            <a:ext cx="4807864" cy="7305456"/>
          </a:xfrm>
          <a:prstGeom prst="rect">
            <a:avLst/>
          </a:prstGeom>
          <a:ln w="12700">
            <a:miter lim="400000"/>
          </a:ln>
        </p:spPr>
      </p:pic>
      <p:sp>
        <p:nvSpPr>
          <p:cNvPr id="73" name="TITRE"/>
          <p:cNvSpPr txBox="1">
            <a:spLocks noGrp="1"/>
          </p:cNvSpPr>
          <p:nvPr>
            <p:ph type="title" hasCustomPrompt="1"/>
          </p:nvPr>
        </p:nvSpPr>
        <p:spPr>
          <a:xfrm>
            <a:off x="6081486" y="5989201"/>
            <a:ext cx="17622577" cy="1338615"/>
          </a:xfrm>
          <a:prstGeom prst="rect">
            <a:avLst/>
          </a:prstGeom>
          <a:solidFill>
            <a:srgbClr val="2B7758"/>
          </a:solidFill>
        </p:spPr>
        <p:txBody>
          <a:bodyPr lIns="179999" tIns="179999" rIns="179999" bIns="179999"/>
          <a:lstStyle>
            <a:lvl1pPr marL="792000" indent="-792000" algn="l">
              <a:lnSpc>
                <a:spcPct val="100000"/>
              </a:lnSpc>
              <a:buSzPct val="100000"/>
              <a:buAutoNum type="arabicPeriod"/>
              <a:defRPr cap="all">
                <a:solidFill>
                  <a:srgbClr val="FFFFFF"/>
                </a:solidFill>
              </a:defRPr>
            </a:lvl1pPr>
          </a:lstStyle>
          <a:p>
            <a:r>
              <a:t>TITRE</a:t>
            </a:r>
          </a:p>
        </p:txBody>
      </p:sp>
      <p:grpSp>
        <p:nvGrpSpPr>
          <p:cNvPr id="78" name="Bouton d’action : accueil 2">
            <a:hlinkClick r:id="rId4" action="ppaction://hlinksldjump"/>
          </p:cNvPr>
          <p:cNvGrpSpPr/>
          <p:nvPr/>
        </p:nvGrpSpPr>
        <p:grpSpPr>
          <a:xfrm>
            <a:off x="23759999" y="612000"/>
            <a:ext cx="432001" cy="432000"/>
            <a:chOff x="0" y="0"/>
            <a:chExt cx="431999" cy="431999"/>
          </a:xfrm>
        </p:grpSpPr>
        <p:sp>
          <p:nvSpPr>
            <p:cNvPr id="74" name="Carré"/>
            <p:cNvSpPr/>
            <p:nvPr/>
          </p:nvSpPr>
          <p:spPr>
            <a:xfrm>
              <a:off x="0" y="0"/>
              <a:ext cx="432000" cy="432000"/>
            </a:xfrm>
            <a:prstGeom prst="rect">
              <a:avLst/>
            </a:prstGeom>
            <a:solidFill>
              <a:srgbClr val="FFFFFF">
                <a:alpha val="8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5"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6"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7"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559279"/>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79"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pic>
        <p:nvPicPr>
          <p:cNvPr id="80" name="Logo France 2030" descr="Logo France 2030"/>
          <p:cNvPicPr>
            <a:picLocks noChangeAspect="1"/>
          </p:cNvPicPr>
          <p:nvPr/>
        </p:nvPicPr>
        <p:blipFill>
          <a:blip r:embed="rId5"/>
          <a:stretch>
            <a:fillRect/>
          </a:stretch>
        </p:blipFill>
        <p:spPr>
          <a:xfrm>
            <a:off x="19716253" y="10017372"/>
            <a:ext cx="4133722" cy="1896746"/>
          </a:xfrm>
          <a:prstGeom prst="rect">
            <a:avLst/>
          </a:prstGeom>
          <a:ln w="12700">
            <a:miter lim="400000"/>
          </a:ln>
        </p:spPr>
      </p:pic>
      <p:sp>
        <p:nvSpPr>
          <p:cNvPr id="81" name="Zones agricoles"/>
          <p:cNvSpPr txBox="1"/>
          <p:nvPr/>
        </p:nvSpPr>
        <p:spPr>
          <a:xfrm>
            <a:off x="4931999" y="4427999"/>
            <a:ext cx="18506152" cy="162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2438337">
              <a:lnSpc>
                <a:spcPct val="80000"/>
              </a:lnSpc>
              <a:defRPr sz="10000" b="1" cap="all" spc="-300">
                <a:ln w="38100" cap="rnd">
                  <a:solidFill>
                    <a:srgbClr val="FFFFFF"/>
                  </a:solidFill>
                  <a:prstDash val="solid"/>
                  <a:bevel/>
                </a:ln>
                <a:noFill/>
                <a:effectLst>
                  <a:outerShdw blurRad="38100" dist="38100" dir="2700000" rotWithShape="0">
                    <a:srgbClr val="000000">
                      <a:alpha val="43137"/>
                    </a:srgbClr>
                  </a:outerShdw>
                </a:effectLst>
                <a:latin typeface="Marianne ExtraBold"/>
                <a:ea typeface="Marianne ExtraBold"/>
                <a:cs typeface="Marianne ExtraBold"/>
                <a:sym typeface="Marianne ExtraBold"/>
              </a:defRPr>
            </a:lvl1pPr>
          </a:lstStyle>
          <a:p>
            <a:r>
              <a:t>FORESTS</a:t>
            </a:r>
          </a:p>
        </p:txBody>
      </p:sp>
      <p:sp>
        <p:nvSpPr>
          <p:cNvPr id="82" name="Crédit photo"/>
          <p:cNvSpPr txBox="1"/>
          <p:nvPr/>
        </p:nvSpPr>
        <p:spPr>
          <a:xfrm>
            <a:off x="21315024" y="13174550"/>
            <a:ext cx="2838749"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spcBef>
                <a:spcPts val="1200"/>
              </a:spcBef>
              <a:defRPr sz="1600">
                <a:solidFill>
                  <a:srgbClr val="FFFFFF"/>
                </a:solidFill>
              </a:defRPr>
            </a:lvl1pPr>
          </a:lstStyle>
          <a:p>
            <a:r>
              <a:t>© INRAE / NICOLAS Bertrand</a:t>
            </a:r>
          </a:p>
        </p:txBody>
      </p:sp>
      <p:sp>
        <p:nvSpPr>
          <p:cNvPr id="83" name="Mois Année"/>
          <p:cNvSpPr txBox="1"/>
          <p:nvPr/>
        </p:nvSpPr>
        <p:spPr>
          <a:xfrm>
            <a:off x="20320542" y="12787653"/>
            <a:ext cx="3833232"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2438337">
              <a:defRPr sz="2000">
                <a:solidFill>
                  <a:srgbClr val="FFFFFF"/>
                </a:solidFill>
                <a:latin typeface="Barlow"/>
                <a:ea typeface="Barlow"/>
                <a:cs typeface="Barlow"/>
                <a:sym typeface="Barlow"/>
              </a:defRPr>
            </a:lvl1pPr>
          </a:lstStyle>
          <a:p>
            <a:r>
              <a:t>Avril 2025</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1 ligne">
    <p:spTree>
      <p:nvGrpSpPr>
        <p:cNvPr id="1" name=""/>
        <p:cNvGrpSpPr/>
        <p:nvPr/>
      </p:nvGrpSpPr>
      <p:grpSpPr>
        <a:xfrm>
          <a:off x="0" y="0"/>
          <a:ext cx="0" cy="0"/>
          <a:chOff x="0" y="0"/>
          <a:chExt cx="0" cy="0"/>
        </a:xfrm>
      </p:grpSpPr>
      <p:sp>
        <p:nvSpPr>
          <p:cNvPr id="9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91" name="Titre de diapositive"/>
          <p:cNvSpPr txBox="1">
            <a:spLocks noGrp="1"/>
          </p:cNvSpPr>
          <p:nvPr>
            <p:ph type="title" hasCustomPrompt="1"/>
          </p:nvPr>
        </p:nvSpPr>
        <p:spPr>
          <a:prstGeom prst="rect">
            <a:avLst/>
          </a:prstGeom>
        </p:spPr>
        <p:txBody>
          <a:bodyPr/>
          <a:lstStyle/>
          <a:p>
            <a:r>
              <a:t>Titre de diapositive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2 lignes">
    <p:spTree>
      <p:nvGrpSpPr>
        <p:cNvPr id="1" name=""/>
        <p:cNvGrpSpPr/>
        <p:nvPr/>
      </p:nvGrpSpPr>
      <p:grpSpPr>
        <a:xfrm>
          <a:off x="0" y="0"/>
          <a:ext cx="0" cy="0"/>
          <a:chOff x="0" y="0"/>
          <a:chExt cx="0" cy="0"/>
        </a:xfrm>
      </p:grpSpPr>
      <p:sp>
        <p:nvSpPr>
          <p:cNvPr id="98" name="Rectangle 4"/>
          <p:cNvSpPr/>
          <p:nvPr/>
        </p:nvSpPr>
        <p:spPr>
          <a:xfrm>
            <a:off x="0" y="-1"/>
            <a:ext cx="24384000" cy="1908002"/>
          </a:xfrm>
          <a:prstGeom prst="rect">
            <a:avLst/>
          </a:prstGeom>
          <a:solidFill>
            <a:srgbClr val="2B7758">
              <a:alpha val="10000"/>
            </a:srgbClr>
          </a:solidFill>
          <a:ln w="12700">
            <a:miter lim="400000"/>
          </a:ln>
        </p:spPr>
        <p:txBody>
          <a:bodyPr lIns="45719" rIns="45719" anchor="ctr"/>
          <a:lstStyle/>
          <a:p>
            <a:pPr algn="ctr">
              <a:defRPr>
                <a:solidFill>
                  <a:srgbClr val="FFFFFF"/>
                </a:solidFill>
              </a:defRPr>
            </a:pPr>
            <a:endParaRPr/>
          </a:p>
        </p:txBody>
      </p:sp>
      <p:grpSp>
        <p:nvGrpSpPr>
          <p:cNvPr id="103" name="Bouton d’action : accueil 2">
            <a:hlinkClick r:id="rId2" action="ppaction://hlinksldjump"/>
          </p:cNvPr>
          <p:cNvGrpSpPr/>
          <p:nvPr/>
        </p:nvGrpSpPr>
        <p:grpSpPr>
          <a:xfrm>
            <a:off x="23759999" y="612000"/>
            <a:ext cx="432001" cy="432000"/>
            <a:chOff x="0" y="0"/>
            <a:chExt cx="431999" cy="431999"/>
          </a:xfrm>
        </p:grpSpPr>
        <p:sp>
          <p:nvSpPr>
            <p:cNvPr id="99"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0"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1"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2"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2B7758">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0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05" name="Titre de diapositive"/>
          <p:cNvSpPr txBox="1">
            <a:spLocks noGrp="1"/>
          </p:cNvSpPr>
          <p:nvPr>
            <p:ph type="title" hasCustomPrompt="1"/>
          </p:nvPr>
        </p:nvSpPr>
        <p:spPr>
          <a:prstGeom prst="rect">
            <a:avLst/>
          </a:prstGeom>
        </p:spPr>
        <p:txBody>
          <a:bodyPr/>
          <a:lstStyle/>
          <a:p>
            <a:r>
              <a:t>Titre de diapositive</a:t>
            </a:r>
          </a:p>
        </p:txBody>
      </p:sp>
      <p:sp>
        <p:nvSpPr>
          <p:cNvPr id="106" name="ZoneTexte 8"/>
          <p:cNvSpPr txBox="1"/>
          <p:nvPr/>
        </p:nvSpPr>
        <p:spPr>
          <a:xfrm>
            <a:off x="21894689" y="13233350"/>
            <a:ext cx="2314163"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sp>
        <p:nvSpPr>
          <p:cNvPr id="107" name="Rectangle 12"/>
          <p:cNvSpPr/>
          <p:nvPr/>
        </p:nvSpPr>
        <p:spPr>
          <a:xfrm>
            <a:off x="0" y="1186713"/>
            <a:ext cx="2257426" cy="1513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765" y="0"/>
                </a:lnTo>
                <a:lnTo>
                  <a:pt x="21600" y="21600"/>
                </a:lnTo>
                <a:lnTo>
                  <a:pt x="0" y="21600"/>
                </a:lnTo>
                <a:lnTo>
                  <a:pt x="0" y="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108" name="Logo C" descr="Logo C"/>
          <p:cNvPicPr>
            <a:picLocks noChangeAspect="1"/>
          </p:cNvPicPr>
          <p:nvPr/>
        </p:nvPicPr>
        <p:blipFill>
          <a:blip r:embed="rId3"/>
          <a:stretch>
            <a:fillRect/>
          </a:stretch>
        </p:blipFill>
        <p:spPr>
          <a:xfrm>
            <a:off x="288000" y="292893"/>
            <a:ext cx="963788" cy="1464459"/>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3 lignes">
    <p:spTree>
      <p:nvGrpSpPr>
        <p:cNvPr id="1" name=""/>
        <p:cNvGrpSpPr/>
        <p:nvPr/>
      </p:nvGrpSpPr>
      <p:grpSpPr>
        <a:xfrm>
          <a:off x="0" y="0"/>
          <a:ext cx="0" cy="0"/>
          <a:chOff x="0" y="0"/>
          <a:chExt cx="0" cy="0"/>
        </a:xfrm>
      </p:grpSpPr>
      <p:sp>
        <p:nvSpPr>
          <p:cNvPr id="115" name="Rectangle 4"/>
          <p:cNvSpPr/>
          <p:nvPr/>
        </p:nvSpPr>
        <p:spPr>
          <a:xfrm>
            <a:off x="0" y="-1"/>
            <a:ext cx="24384000" cy="2700002"/>
          </a:xfrm>
          <a:prstGeom prst="rect">
            <a:avLst/>
          </a:prstGeom>
          <a:solidFill>
            <a:srgbClr val="2B7758">
              <a:alpha val="10000"/>
            </a:srgbClr>
          </a:solidFill>
          <a:ln w="12700">
            <a:miter lim="400000"/>
          </a:ln>
        </p:spPr>
        <p:txBody>
          <a:bodyPr lIns="45719" rIns="45719" anchor="ctr"/>
          <a:lstStyle/>
          <a:p>
            <a:pPr algn="ctr">
              <a:defRPr>
                <a:solidFill>
                  <a:srgbClr val="FFFFFF"/>
                </a:solidFill>
              </a:defRPr>
            </a:pPr>
            <a:endParaRPr/>
          </a:p>
        </p:txBody>
      </p:sp>
      <p:grpSp>
        <p:nvGrpSpPr>
          <p:cNvPr id="120" name="Bouton d’action : accueil 2">
            <a:hlinkClick r:id="rId2" action="ppaction://hlinksldjump"/>
          </p:cNvPr>
          <p:cNvGrpSpPr/>
          <p:nvPr/>
        </p:nvGrpSpPr>
        <p:grpSpPr>
          <a:xfrm>
            <a:off x="23759999" y="612000"/>
            <a:ext cx="432001" cy="432000"/>
            <a:chOff x="0" y="0"/>
            <a:chExt cx="431999" cy="431999"/>
          </a:xfrm>
        </p:grpSpPr>
        <p:sp>
          <p:nvSpPr>
            <p:cNvPr id="116"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7"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8"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9"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2B7758">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2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22" name="ZoneTexte 9"/>
          <p:cNvSpPr txBox="1"/>
          <p:nvPr/>
        </p:nvSpPr>
        <p:spPr>
          <a:xfrm>
            <a:off x="21894689" y="13233350"/>
            <a:ext cx="2314163"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sp>
        <p:nvSpPr>
          <p:cNvPr id="123" name="Rectangle 12"/>
          <p:cNvSpPr/>
          <p:nvPr/>
        </p:nvSpPr>
        <p:spPr>
          <a:xfrm>
            <a:off x="0" y="1186713"/>
            <a:ext cx="2257426" cy="1513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765" y="0"/>
                </a:lnTo>
                <a:lnTo>
                  <a:pt x="21600" y="21600"/>
                </a:lnTo>
                <a:lnTo>
                  <a:pt x="0" y="21600"/>
                </a:lnTo>
                <a:lnTo>
                  <a:pt x="0" y="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124" name="Logo C" descr="Logo C"/>
          <p:cNvPicPr>
            <a:picLocks noChangeAspect="1"/>
          </p:cNvPicPr>
          <p:nvPr/>
        </p:nvPicPr>
        <p:blipFill>
          <a:blip r:embed="rId3"/>
          <a:stretch>
            <a:fillRect/>
          </a:stretch>
        </p:blipFill>
        <p:spPr>
          <a:xfrm>
            <a:off x="288000" y="292893"/>
            <a:ext cx="963788" cy="1464459"/>
          </a:xfrm>
          <a:prstGeom prst="rect">
            <a:avLst/>
          </a:prstGeom>
          <a:ln w="12700">
            <a:miter lim="400000"/>
          </a:ln>
        </p:spPr>
      </p:pic>
      <p:sp>
        <p:nvSpPr>
          <p:cNvPr id="125" name="Titre de diapositive"/>
          <p:cNvSpPr txBox="1">
            <a:spLocks noGrp="1"/>
          </p:cNvSpPr>
          <p:nvPr>
            <p:ph type="title" hasCustomPrompt="1"/>
          </p:nvPr>
        </p:nvSpPr>
        <p:spPr>
          <a:prstGeom prst="rect">
            <a:avLst/>
          </a:prstGeom>
        </p:spPr>
        <p:txBody>
          <a:bodyPr/>
          <a:lstStyle/>
          <a:p>
            <a:r>
              <a:t>Titre de diapositive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re 2 lignes">
    <p:spTree>
      <p:nvGrpSpPr>
        <p:cNvPr id="1" name=""/>
        <p:cNvGrpSpPr/>
        <p:nvPr/>
      </p:nvGrpSpPr>
      <p:grpSpPr>
        <a:xfrm>
          <a:off x="0" y="0"/>
          <a:ext cx="0" cy="0"/>
          <a:chOff x="0" y="0"/>
          <a:chExt cx="0" cy="0"/>
        </a:xfrm>
      </p:grpSpPr>
      <p:sp>
        <p:nvSpPr>
          <p:cNvPr id="132" name="Rectangle 4"/>
          <p:cNvSpPr/>
          <p:nvPr/>
        </p:nvSpPr>
        <p:spPr>
          <a:xfrm>
            <a:off x="0" y="-1"/>
            <a:ext cx="24384000" cy="1908002"/>
          </a:xfrm>
          <a:prstGeom prst="rect">
            <a:avLst/>
          </a:prstGeom>
          <a:solidFill>
            <a:srgbClr val="2B7758">
              <a:alpha val="10000"/>
            </a:srgbClr>
          </a:solidFill>
          <a:ln w="12700">
            <a:miter lim="400000"/>
          </a:ln>
        </p:spPr>
        <p:txBody>
          <a:bodyPr lIns="45719" rIns="45719" anchor="ctr"/>
          <a:lstStyle/>
          <a:p>
            <a:pPr algn="ctr">
              <a:defRPr>
                <a:solidFill>
                  <a:srgbClr val="FFFFFF"/>
                </a:solidFill>
              </a:defRPr>
            </a:pPr>
            <a:endParaRPr/>
          </a:p>
        </p:txBody>
      </p:sp>
      <p:grpSp>
        <p:nvGrpSpPr>
          <p:cNvPr id="137" name="Bouton d’action : accueil 2">
            <a:hlinkClick r:id="rId2" action="ppaction://hlinksldjump"/>
          </p:cNvPr>
          <p:cNvGrpSpPr/>
          <p:nvPr/>
        </p:nvGrpSpPr>
        <p:grpSpPr>
          <a:xfrm>
            <a:off x="23759999" y="612000"/>
            <a:ext cx="432001" cy="432000"/>
            <a:chOff x="0" y="0"/>
            <a:chExt cx="431999" cy="431999"/>
          </a:xfrm>
        </p:grpSpPr>
        <p:sp>
          <p:nvSpPr>
            <p:cNvPr id="133"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4"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5"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6"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2B7758">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3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39" name="Titre de diapositive"/>
          <p:cNvSpPr txBox="1">
            <a:spLocks noGrp="1"/>
          </p:cNvSpPr>
          <p:nvPr>
            <p:ph type="title" hasCustomPrompt="1"/>
          </p:nvPr>
        </p:nvSpPr>
        <p:spPr>
          <a:prstGeom prst="rect">
            <a:avLst/>
          </a:prstGeom>
        </p:spPr>
        <p:txBody>
          <a:bodyPr/>
          <a:lstStyle/>
          <a:p>
            <a:r>
              <a:t>Titre de diapositive</a:t>
            </a:r>
          </a:p>
        </p:txBody>
      </p:sp>
      <p:sp>
        <p:nvSpPr>
          <p:cNvPr id="140" name="ZoneTexte 8"/>
          <p:cNvSpPr txBox="1"/>
          <p:nvPr/>
        </p:nvSpPr>
        <p:spPr>
          <a:xfrm>
            <a:off x="21894689" y="13233350"/>
            <a:ext cx="2314163"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sp>
        <p:nvSpPr>
          <p:cNvPr id="141" name="Rectangle 12"/>
          <p:cNvSpPr/>
          <p:nvPr/>
        </p:nvSpPr>
        <p:spPr>
          <a:xfrm>
            <a:off x="0" y="1186713"/>
            <a:ext cx="2257426" cy="1513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765" y="0"/>
                </a:lnTo>
                <a:lnTo>
                  <a:pt x="21600" y="21600"/>
                </a:lnTo>
                <a:lnTo>
                  <a:pt x="0" y="21600"/>
                </a:lnTo>
                <a:lnTo>
                  <a:pt x="0" y="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142" name="Logo C" descr="Logo C"/>
          <p:cNvPicPr>
            <a:picLocks noChangeAspect="1"/>
          </p:cNvPicPr>
          <p:nvPr/>
        </p:nvPicPr>
        <p:blipFill>
          <a:blip r:embed="rId3"/>
          <a:stretch>
            <a:fillRect/>
          </a:stretch>
        </p:blipFill>
        <p:spPr>
          <a:xfrm>
            <a:off x="288000" y="292893"/>
            <a:ext cx="963788" cy="1464459"/>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 Target="../slides/slide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p:cNvSpPr/>
          <p:nvPr/>
        </p:nvSpPr>
        <p:spPr>
          <a:xfrm>
            <a:off x="0" y="-1"/>
            <a:ext cx="24384000" cy="1188028"/>
          </a:xfrm>
          <a:prstGeom prst="rect">
            <a:avLst/>
          </a:prstGeom>
          <a:solidFill>
            <a:srgbClr val="2B7758">
              <a:alpha val="10000"/>
            </a:srgbClr>
          </a:solidFill>
          <a:ln w="12700">
            <a:miter lim="400000"/>
          </a:ln>
        </p:spPr>
        <p:txBody>
          <a:bodyPr lIns="45719" rIns="45719" anchor="ctr"/>
          <a:lstStyle/>
          <a:p>
            <a:pPr algn="ctr">
              <a:defRPr>
                <a:solidFill>
                  <a:srgbClr val="FFFFFF"/>
                </a:solidFill>
              </a:defRPr>
            </a:pPr>
            <a:endParaRPr/>
          </a:p>
        </p:txBody>
      </p:sp>
      <p:grpSp>
        <p:nvGrpSpPr>
          <p:cNvPr id="7" name="Bouton d’action : accueil 2">
            <a:hlinkClick r:id="rId10" action="ppaction://hlinksldjump"/>
          </p:cNvPr>
          <p:cNvGrpSpPr/>
          <p:nvPr/>
        </p:nvGrpSpPr>
        <p:grpSpPr>
          <a:xfrm>
            <a:off x="23759999" y="612000"/>
            <a:ext cx="432001" cy="432000"/>
            <a:chOff x="0" y="0"/>
            <a:chExt cx="431999" cy="431999"/>
          </a:xfrm>
        </p:grpSpPr>
        <p:sp>
          <p:nvSpPr>
            <p:cNvPr id="3"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2B7758">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8" name="Numéro de diapositive"/>
          <p:cNvSpPr txBox="1">
            <a:spLocks noGrp="1"/>
          </p:cNvSpPr>
          <p:nvPr>
            <p:ph type="sldNum" sz="quarter" idx="2"/>
          </p:nvPr>
        </p:nvSpPr>
        <p:spPr>
          <a:xfrm>
            <a:off x="23719935" y="101623"/>
            <a:ext cx="501836" cy="525400"/>
          </a:xfrm>
          <a:prstGeom prst="rect">
            <a:avLst/>
          </a:prstGeom>
          <a:ln w="12700">
            <a:miter lim="400000"/>
          </a:ln>
        </p:spPr>
        <p:txBody>
          <a:bodyPr wrap="none" lIns="46799" tIns="46799" rIns="46799" bIns="46799">
            <a:spAutoFit/>
          </a:bodyPr>
          <a:lstStyle>
            <a:lvl1pPr algn="ctr">
              <a:defRPr sz="2800" b="1">
                <a:solidFill>
                  <a:srgbClr val="2B7758"/>
                </a:solidFill>
                <a:latin typeface="Barlow"/>
                <a:ea typeface="Barlow"/>
                <a:cs typeface="Barlow"/>
                <a:sym typeface="Barlow"/>
              </a:defRPr>
            </a:lvl1pPr>
          </a:lstStyle>
          <a:p>
            <a:fld id="{86CB4B4D-7CA3-9044-876B-883B54F8677D}" type="slidenum">
              <a:t>‹N°›</a:t>
            </a:fld>
            <a:endParaRPr/>
          </a:p>
        </p:txBody>
      </p:sp>
      <p:sp>
        <p:nvSpPr>
          <p:cNvPr id="9" name="ZoneTexte 11"/>
          <p:cNvSpPr txBox="1"/>
          <p:nvPr/>
        </p:nvSpPr>
        <p:spPr>
          <a:xfrm>
            <a:off x="21894689" y="13233350"/>
            <a:ext cx="2314163"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pic>
        <p:nvPicPr>
          <p:cNvPr id="10" name="Logo C" descr="Logo C"/>
          <p:cNvPicPr>
            <a:picLocks noChangeAspect="1"/>
          </p:cNvPicPr>
          <p:nvPr/>
        </p:nvPicPr>
        <p:blipFill>
          <a:blip r:embed="rId11"/>
          <a:stretch>
            <a:fillRect/>
          </a:stretch>
        </p:blipFill>
        <p:spPr>
          <a:xfrm>
            <a:off x="288000" y="292893"/>
            <a:ext cx="963788" cy="1464459"/>
          </a:xfrm>
          <a:prstGeom prst="rect">
            <a:avLst/>
          </a:prstGeom>
          <a:ln w="12700">
            <a:miter lim="400000"/>
          </a:ln>
        </p:spPr>
      </p:pic>
      <p:sp>
        <p:nvSpPr>
          <p:cNvPr id="11" name="Titre de diapositive"/>
          <p:cNvSpPr txBox="1">
            <a:spLocks noGrp="1"/>
          </p:cNvSpPr>
          <p:nvPr>
            <p:ph type="title" hasCustomPrompt="1"/>
          </p:nvPr>
        </p:nvSpPr>
        <p:spPr>
          <a:xfrm>
            <a:off x="1905000" y="205649"/>
            <a:ext cx="21202650" cy="863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normAutofit/>
          </a:bodyPr>
          <a:lstStyle/>
          <a:p>
            <a:r>
              <a:t>Titre de diapositive</a:t>
            </a:r>
          </a:p>
        </p:txBody>
      </p:sp>
      <p:sp>
        <p:nvSpPr>
          <p:cNvPr id="12" name="Texte niveau 1…"/>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1pPr>
      <a:lvl2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2pPr>
      <a:lvl3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3pPr>
      <a:lvl4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4pPr>
      <a:lvl5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5pPr>
      <a:lvl6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6pPr>
      <a:lvl7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7pPr>
      <a:lvl8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8pPr>
      <a:lvl9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1pPr>
      <a:lvl2pPr marL="14478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2pPr>
      <a:lvl3pPr marL="24688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3pPr>
      <a:lvl4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4pPr>
      <a:lvl5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5pPr>
      <a:lvl6pPr marL="5283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6pPr>
      <a:lvl7pPr marL="6197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7pPr>
      <a:lvl8pPr marL="7112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8pPr>
      <a:lvl9pPr marL="8026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9pPr>
    </p:bodyStyle>
    <p:other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1pPr>
      <a:lvl2pPr marL="0" marR="0" indent="4572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2pPr>
      <a:lvl3pPr marL="0" marR="0" indent="9144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3pPr>
      <a:lvl4pPr marL="0" marR="0" indent="13716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4pPr>
      <a:lvl5pPr marL="0" marR="0" indent="18288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5pPr>
      <a:lvl6pPr marL="0" marR="0" indent="22860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6pPr>
      <a:lvl7pPr marL="0" marR="0" indent="27432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7pPr>
      <a:lvl8pPr marL="0" marR="0" indent="32004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8pPr>
      <a:lvl9pPr marL="0" marR="0" indent="36576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microsoft.com/office/2018/10/relationships/comments" Target="../comments/modernComment_10C_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microsoft.com/office/2018/10/relationships/comments" Target="../comments/modernComment_112_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02_0.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hyperlink" Target="https://doi.org/10.1890/1051-0761(2000)010%5B0423:TVDOSO%5D2.0.CO;2" TargetMode="External"/><Relationship Id="rId13" Type="http://schemas.openxmlformats.org/officeDocument/2006/relationships/hyperlink" Target="https://doi.org/10.1346/CMS-WLS-16" TargetMode="External"/><Relationship Id="rId18" Type="http://schemas.openxmlformats.org/officeDocument/2006/relationships/hyperlink" Target="https://www.ipcc.ch/report/ar6/wg3/downloads/report/IPCC_AR6_WGIII_Chapter07.pdf" TargetMode="External"/><Relationship Id="rId3" Type="http://schemas.openxmlformats.org/officeDocument/2006/relationships/hyperlink" Target="https://www.fao.org/interactive/forest-resources-assessment/2020/en/" TargetMode="External"/><Relationship Id="rId7" Type="http://schemas.openxmlformats.org/officeDocument/2006/relationships/hyperlink" Target="https://www.inrae.fr/sites/default/files/pdf/etude-4-pour-1000-resume-en-francais-pdf-1_0.pdf" TargetMode="External"/><Relationship Id="rId12" Type="http://schemas.openxmlformats.org/officeDocument/2006/relationships/hyperlink" Target="https://doi.org/10.1034/j.1600-0706.2001.930210.x" TargetMode="External"/><Relationship Id="rId17" Type="http://schemas.openxmlformats.org/officeDocument/2006/relationships/hyperlink" Target="https://doi.org/10.5194/essd-13-4881-2021" TargetMode="External"/><Relationship Id="rId2" Type="http://schemas.openxmlformats.org/officeDocument/2006/relationships/hyperlink" Target="https://www.fao.org/4/ad665e/ad665e03.htm" TargetMode="External"/><Relationship Id="rId16" Type="http://schemas.openxmlformats.org/officeDocument/2006/relationships/hyperlink" Target="https://doi.org/10.1038/nature07276" TargetMode="External"/><Relationship Id="rId1" Type="http://schemas.openxmlformats.org/officeDocument/2006/relationships/slideLayout" Target="../slideLayouts/slideLayout3.xml"/><Relationship Id="rId6" Type="http://schemas.openxmlformats.org/officeDocument/2006/relationships/hyperlink" Target="https://doi.org/10.1038/s41558-020-00976-6" TargetMode="External"/><Relationship Id="rId11" Type="http://schemas.openxmlformats.org/officeDocument/2006/relationships/hyperlink" Target="https://doi.org/10.1038/s41586-024-07602-x" TargetMode="External"/><Relationship Id="rId5" Type="http://schemas.openxmlformats.org/officeDocument/2006/relationships/hyperlink" Target="https://doi.org/10.1126/science.1201609" TargetMode="External"/><Relationship Id="rId15" Type="http://schemas.openxmlformats.org/officeDocument/2006/relationships/hyperlink" Target="https://doi.org/10.1046/j.1365-3040.1999.00453.x" TargetMode="External"/><Relationship Id="rId10" Type="http://schemas.openxmlformats.org/officeDocument/2006/relationships/hyperlink" Target="https://foret.ign.fr/api/upload/IGD-2020-c255.pdf" TargetMode="External"/><Relationship Id="rId4" Type="http://schemas.openxmlformats.org/officeDocument/2006/relationships/hyperlink" Target="https://inventaire-forestier.ign.fr/IMG/pdf/memento_2024.pdf" TargetMode="External"/><Relationship Id="rId9" Type="http://schemas.openxmlformats.org/officeDocument/2006/relationships/hyperlink" Target="https://www.ipcc.ch/site/assets/uploads/2018/03/srl-en-1.pdf" TargetMode="External"/><Relationship Id="rId14" Type="http://schemas.openxmlformats.org/officeDocument/2006/relationships/hyperlink" Target="https://doi.org/10.1088/1748-9326/abed0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www.gip-ecofor.org/wp-content/uploads/2023/10/CRREF_rapport-de-synthese_WEB2.pdf" TargetMode="External"/><Relationship Id="rId3" Type="http://schemas.openxmlformats.org/officeDocument/2006/relationships/hyperlink" Target="https://www.citepa.org/wp-content/uploads/2024/12/Citepa_Secten-2024.pdf" TargetMode="External"/><Relationship Id="rId7" Type="http://schemas.openxmlformats.org/officeDocument/2006/relationships/hyperlink" Target="https://www.ipcc.ch/site/assets/uploads/2018/03/srl-en-1.pdf" TargetMode="External"/><Relationship Id="rId2" Type="http://schemas.openxmlformats.org/officeDocument/2006/relationships/hyperlink" Target="https://agriculture.gouv.fr/le-programme-national-de-la-foret-et-du-bois-2016-2026" TargetMode="External"/><Relationship Id="rId1" Type="http://schemas.openxmlformats.org/officeDocument/2006/relationships/slideLayout" Target="../slideLayouts/slideLayout3.xml"/><Relationship Id="rId6" Type="http://schemas.openxmlformats.org/officeDocument/2006/relationships/hyperlink" Target="https://www.jstor.org/stable/42607279" TargetMode="External"/><Relationship Id="rId5" Type="http://schemas.openxmlformats.org/officeDocument/2006/relationships/hyperlink" Target="https://doi.org/10.1016/j.agee.2008.01.014" TargetMode="External"/><Relationship Id="rId4" Type="http://schemas.openxmlformats.org/officeDocument/2006/relationships/hyperlink" Target="https://www.inrae.fr/sites/default/files/pdf/Rapport%20Etude%204p1000.pdf" TargetMode="External"/><Relationship Id="rId9" Type="http://schemas.openxmlformats.org/officeDocument/2006/relationships/hyperlink" Target="https://doi.org/10.1073/pnas.181590111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microsoft.com/office/2018/10/relationships/comments" Target="../comments/modernComment_106_0.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Espace réservé du texte 2"/>
          <p:cNvSpPr txBox="1">
            <a:spLocks noGrp="1"/>
          </p:cNvSpPr>
          <p:nvPr>
            <p:ph type="body" sz="quarter" idx="1"/>
          </p:nvPr>
        </p:nvSpPr>
        <p:spPr>
          <a:xfrm>
            <a:off x="6407999" y="7668000"/>
            <a:ext cx="12312651" cy="1854059"/>
          </a:xfrm>
          <a:prstGeom prst="rect">
            <a:avLst/>
          </a:prstGeom>
        </p:spPr>
        <p:txBody>
          <a:bodyPr/>
          <a:lstStyle/>
          <a:p>
            <a:pPr>
              <a:defRPr sz="3600" b="0" cap="none">
                <a:solidFill>
                  <a:srgbClr val="000000"/>
                </a:solidFill>
                <a:effectLst/>
                <a:latin typeface="Marianne"/>
                <a:ea typeface="Marianne"/>
                <a:cs typeface="Marianne"/>
                <a:sym typeface="Marianne"/>
              </a:defRPr>
            </a:pPr>
            <a:r>
              <a:t>Anita </a:t>
            </a:r>
            <a:r>
              <a:rPr cap="small"/>
              <a:t>Van</a:t>
            </a:r>
            <a:r>
              <a:t> </a:t>
            </a:r>
            <a:r>
              <a:rPr cap="small"/>
              <a:t>Quynh, </a:t>
            </a:r>
            <a:r>
              <a:t>Pierre </a:t>
            </a:r>
            <a:r>
              <a:rPr cap="small"/>
              <a:t>Barré, </a:t>
            </a:r>
            <a:br>
              <a:rPr cap="small"/>
            </a:br>
            <a:r>
              <a:t>Nicolas </a:t>
            </a:r>
            <a:r>
              <a:rPr cap="small"/>
              <a:t>Delpierre &amp; </a:t>
            </a:r>
            <a:r>
              <a:t>Mathieu </a:t>
            </a:r>
            <a:r>
              <a:rPr cap="small"/>
              <a:t>Santonja</a:t>
            </a:r>
          </a:p>
        </p:txBody>
      </p:sp>
      <p:sp>
        <p:nvSpPr>
          <p:cNvPr id="152" name="Titre 3"/>
          <p:cNvSpPr txBox="1">
            <a:spLocks noGrp="1"/>
          </p:cNvSpPr>
          <p:nvPr>
            <p:ph type="title"/>
          </p:nvPr>
        </p:nvSpPr>
        <p:spPr>
          <a:xfrm>
            <a:off x="4931999" y="4032000"/>
            <a:ext cx="18911844" cy="2031326"/>
          </a:xfrm>
          <a:prstGeom prst="rect">
            <a:avLst/>
          </a:prstGeom>
        </p:spPr>
        <p:txBody>
          <a:bodyPr/>
          <a:lstStyle>
            <a:lvl1pPr defTabSz="1664208">
              <a:defRPr sz="12740">
                <a:effectLst>
                  <a:outerShdw blurRad="34671" dist="34671" dir="2700000" rotWithShape="0">
                    <a:srgbClr val="000000">
                      <a:alpha val="43137"/>
                    </a:srgbClr>
                  </a:outerShdw>
                </a:effectLst>
              </a:defRPr>
            </a:lvl1pPr>
          </a:lstStyle>
          <a:p>
            <a:r>
              <a:t>FORESTS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ZoneTexte 3"/>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304" name="Titre 1"/>
          <p:cNvSpPr txBox="1">
            <a:spLocks noGrp="1"/>
          </p:cNvSpPr>
          <p:nvPr>
            <p:ph type="title"/>
          </p:nvPr>
        </p:nvSpPr>
        <p:spPr>
          <a:xfrm>
            <a:off x="6146833" y="6054547"/>
            <a:ext cx="15613349" cy="1207923"/>
          </a:xfrm>
          <a:prstGeom prst="rect">
            <a:avLst/>
          </a:prstGeom>
        </p:spPr>
        <p:txBody>
          <a:bodyPr/>
          <a:lstStyle>
            <a:lvl1pPr marL="752400" indent="-752400" defTabSz="1737360">
              <a:buAutoNum type="arabicPeriod" startAt="2"/>
              <a:defRPr sz="5225"/>
            </a:lvl1pPr>
          </a:lstStyle>
          <a:p>
            <a:r>
              <a:t>STOCKS AND FORMS OF ORGANIC CARBON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ZoneTexte 1"/>
          <p:cNvSpPr txBox="1">
            <a:spLocks noGrp="1"/>
          </p:cNvSpPr>
          <p:nvPr>
            <p:ph type="sldNum" sz="quarter" idx="2"/>
          </p:nvPr>
        </p:nvSpPr>
        <p:spPr>
          <a:xfrm>
            <a:off x="23729658" y="101622"/>
            <a:ext cx="482390"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307" name="Rectangle 60"/>
          <p:cNvSpPr/>
          <p:nvPr/>
        </p:nvSpPr>
        <p:spPr>
          <a:xfrm>
            <a:off x="-14863" y="9282252"/>
            <a:ext cx="24398864" cy="4433748"/>
          </a:xfrm>
          <a:prstGeom prst="rect">
            <a:avLst/>
          </a:prstGeom>
          <a:gradFill>
            <a:gsLst>
              <a:gs pos="0">
                <a:srgbClr val="E3DCB2"/>
              </a:gs>
              <a:gs pos="79000">
                <a:srgbClr val="D3A26E"/>
              </a:gs>
              <a:gs pos="92000">
                <a:srgbClr val="8A5C32"/>
              </a:gs>
              <a:gs pos="100000">
                <a:srgbClr val="372116"/>
              </a:gs>
            </a:gsLst>
            <a:lin ang="5400000"/>
          </a:gradFill>
          <a:ln w="12700">
            <a:miter lim="400000"/>
          </a:ln>
        </p:spPr>
        <p:txBody>
          <a:bodyPr lIns="45719" rIns="45719" anchor="ctr"/>
          <a:lstStyle/>
          <a:p>
            <a:pPr algn="ctr">
              <a:defRPr>
                <a:solidFill>
                  <a:srgbClr val="FFFFFF"/>
                </a:solidFill>
              </a:defRPr>
            </a:pPr>
            <a:endParaRPr/>
          </a:p>
        </p:txBody>
      </p:sp>
      <p:sp>
        <p:nvSpPr>
          <p:cNvPr id="308" name="Titre 2"/>
          <p:cNvSpPr txBox="1">
            <a:spLocks noGrp="1"/>
          </p:cNvSpPr>
          <p:nvPr>
            <p:ph type="title"/>
          </p:nvPr>
        </p:nvSpPr>
        <p:spPr>
          <a:prstGeom prst="rect">
            <a:avLst/>
          </a:prstGeom>
        </p:spPr>
        <p:txBody>
          <a:bodyPr/>
          <a:lstStyle>
            <a:lvl1pPr defTabSz="1700783">
              <a:defRPr sz="5115"/>
            </a:lvl1pPr>
          </a:lstStyle>
          <a:p>
            <a:r>
              <a:rPr dirty="0"/>
              <a:t>Forest carbon assessment: different stocks </a:t>
            </a:r>
          </a:p>
        </p:txBody>
      </p:sp>
      <p:grpSp>
        <p:nvGrpSpPr>
          <p:cNvPr id="311" name="ZoneTexte 1"/>
          <p:cNvGrpSpPr/>
          <p:nvPr/>
        </p:nvGrpSpPr>
        <p:grpSpPr>
          <a:xfrm>
            <a:off x="4184967" y="1937192"/>
            <a:ext cx="4073663" cy="1628057"/>
            <a:chOff x="0" y="0"/>
            <a:chExt cx="4073662" cy="1628056"/>
          </a:xfrm>
        </p:grpSpPr>
        <p:sp>
          <p:nvSpPr>
            <p:cNvPr id="309" name="Rectangle aux angles arrondis"/>
            <p:cNvSpPr/>
            <p:nvPr/>
          </p:nvSpPr>
          <p:spPr>
            <a:xfrm>
              <a:off x="0" y="0"/>
              <a:ext cx="4073662" cy="1628056"/>
            </a:xfrm>
            <a:prstGeom prst="roundRect">
              <a:avLst>
                <a:gd name="adj" fmla="val 16667"/>
              </a:avLst>
            </a:prstGeom>
            <a:solidFill>
              <a:srgbClr val="2B7758">
                <a:alpha val="10000"/>
              </a:srgbClr>
            </a:solidFill>
            <a:ln w="12700" cap="flat">
              <a:noFill/>
              <a:miter lim="400000"/>
            </a:ln>
            <a:effectLst/>
          </p:spPr>
          <p:txBody>
            <a:bodyPr wrap="square" lIns="45719" tIns="45719" rIns="45719" bIns="45719" numCol="1" anchor="t">
              <a:noAutofit/>
            </a:bodyPr>
            <a:lstStyle/>
            <a:p>
              <a:endParaRPr/>
            </a:p>
          </p:txBody>
        </p:sp>
        <p:sp>
          <p:nvSpPr>
            <p:cNvPr id="310" name="Leaf biomass…"/>
            <p:cNvSpPr txBox="1"/>
            <p:nvPr/>
          </p:nvSpPr>
          <p:spPr>
            <a:xfrm>
              <a:off x="79474" y="79474"/>
              <a:ext cx="3914713" cy="14715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9999" tIns="179999" rIns="179999" bIns="179999" numCol="1" anchor="t">
              <a:spAutoFit/>
            </a:bodyPr>
            <a:lstStyle/>
            <a:p>
              <a:pPr>
                <a:defRPr sz="3200"/>
              </a:pPr>
              <a:r>
                <a:rPr dirty="0"/>
                <a:t>Leaf biomass</a:t>
              </a:r>
            </a:p>
            <a:p>
              <a:pPr>
                <a:defRPr sz="2000"/>
              </a:pPr>
              <a:r>
                <a:rPr dirty="0"/>
                <a:t>(</a:t>
              </a:r>
              <a:r>
                <a:rPr lang="en-AU" dirty="0"/>
                <a:t>measurement of </a:t>
              </a:r>
              <a:r>
                <a:rPr dirty="0"/>
                <a:t>leaf area and mass per unit area)</a:t>
              </a:r>
            </a:p>
          </p:txBody>
        </p:sp>
      </p:grpSp>
      <p:grpSp>
        <p:nvGrpSpPr>
          <p:cNvPr id="314" name="ZoneTexte 6"/>
          <p:cNvGrpSpPr/>
          <p:nvPr/>
        </p:nvGrpSpPr>
        <p:grpSpPr>
          <a:xfrm>
            <a:off x="4184967" y="4012109"/>
            <a:ext cx="5031531" cy="1714501"/>
            <a:chOff x="0" y="0"/>
            <a:chExt cx="5031530" cy="1714499"/>
          </a:xfrm>
        </p:grpSpPr>
        <p:sp>
          <p:nvSpPr>
            <p:cNvPr id="312" name="Rectangle aux angles arrondis"/>
            <p:cNvSpPr/>
            <p:nvPr/>
          </p:nvSpPr>
          <p:spPr>
            <a:xfrm>
              <a:off x="0" y="0"/>
              <a:ext cx="5031531" cy="1304001"/>
            </a:xfrm>
            <a:prstGeom prst="roundRect">
              <a:avLst>
                <a:gd name="adj" fmla="val 16667"/>
              </a:avLst>
            </a:prstGeom>
            <a:solidFill>
              <a:srgbClr val="2B7758">
                <a:alpha val="10000"/>
              </a:srgbClr>
            </a:solidFill>
            <a:ln w="12700" cap="flat">
              <a:noFill/>
              <a:miter lim="400000"/>
            </a:ln>
            <a:effectLst/>
          </p:spPr>
          <p:txBody>
            <a:bodyPr wrap="square" lIns="45719" tIns="45719" rIns="45719" bIns="45719" numCol="1" anchor="t">
              <a:noAutofit/>
            </a:bodyPr>
            <a:lstStyle/>
            <a:p>
              <a:endParaRPr/>
            </a:p>
          </p:txBody>
        </p:sp>
        <p:sp>
          <p:nvSpPr>
            <p:cNvPr id="313" name="Standing woody biomass…"/>
            <p:cNvSpPr txBox="1"/>
            <p:nvPr/>
          </p:nvSpPr>
          <p:spPr>
            <a:xfrm>
              <a:off x="63655" y="63655"/>
              <a:ext cx="4904220" cy="16508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9999" tIns="179999" rIns="179999" bIns="179999" numCol="1" anchor="t">
              <a:noAutofit/>
            </a:bodyPr>
            <a:lstStyle/>
            <a:p>
              <a:pPr>
                <a:defRPr sz="3200"/>
              </a:pPr>
              <a:r>
                <a:t>Standing woody biomass </a:t>
              </a:r>
            </a:p>
            <a:p>
              <a:pPr>
                <a:defRPr sz="2000"/>
              </a:pPr>
              <a:r>
                <a:t>(measured through forest inventory)</a:t>
              </a:r>
            </a:p>
          </p:txBody>
        </p:sp>
      </p:grpSp>
      <p:grpSp>
        <p:nvGrpSpPr>
          <p:cNvPr id="317" name="ZoneTexte 7"/>
          <p:cNvGrpSpPr/>
          <p:nvPr/>
        </p:nvGrpSpPr>
        <p:grpSpPr>
          <a:xfrm>
            <a:off x="4184967" y="5631540"/>
            <a:ext cx="4073663" cy="1788285"/>
            <a:chOff x="0" y="0"/>
            <a:chExt cx="4073662" cy="1788283"/>
          </a:xfrm>
        </p:grpSpPr>
        <p:sp>
          <p:nvSpPr>
            <p:cNvPr id="315" name="Rectangle aux angles arrondis"/>
            <p:cNvSpPr/>
            <p:nvPr/>
          </p:nvSpPr>
          <p:spPr>
            <a:xfrm>
              <a:off x="0" y="0"/>
              <a:ext cx="4073663" cy="1519737"/>
            </a:xfrm>
            <a:prstGeom prst="roundRect">
              <a:avLst>
                <a:gd name="adj" fmla="val 16667"/>
              </a:avLst>
            </a:prstGeom>
            <a:solidFill>
              <a:srgbClr val="2B7758">
                <a:alpha val="10000"/>
              </a:srgbClr>
            </a:solidFill>
            <a:ln w="12700" cap="flat">
              <a:noFill/>
              <a:miter lim="400000"/>
            </a:ln>
            <a:effectLst/>
          </p:spPr>
          <p:txBody>
            <a:bodyPr wrap="square" lIns="45719" tIns="45719" rIns="45719" bIns="45719" numCol="1" anchor="t">
              <a:noAutofit/>
            </a:bodyPr>
            <a:lstStyle/>
            <a:p>
              <a:endParaRPr/>
            </a:p>
          </p:txBody>
        </p:sp>
        <p:sp>
          <p:nvSpPr>
            <p:cNvPr id="316" name="Deadwood…"/>
            <p:cNvSpPr txBox="1"/>
            <p:nvPr/>
          </p:nvSpPr>
          <p:spPr>
            <a:xfrm>
              <a:off x="74186" y="74187"/>
              <a:ext cx="3925289" cy="17140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9999" tIns="179999" rIns="179999" bIns="179999" numCol="1" anchor="t">
              <a:noAutofit/>
            </a:bodyPr>
            <a:lstStyle/>
            <a:p>
              <a:pPr>
                <a:defRPr sz="3200"/>
              </a:pPr>
              <a:r>
                <a:t>Deadwood</a:t>
              </a:r>
            </a:p>
            <a:p>
              <a:pPr>
                <a:defRPr sz="2000"/>
              </a:pPr>
              <a:r>
                <a:t>(measured by forest inventory)</a:t>
              </a:r>
            </a:p>
          </p:txBody>
        </p:sp>
      </p:grpSp>
      <p:grpSp>
        <p:nvGrpSpPr>
          <p:cNvPr id="320" name="ZoneTexte 8"/>
          <p:cNvGrpSpPr/>
          <p:nvPr/>
        </p:nvGrpSpPr>
        <p:grpSpPr>
          <a:xfrm>
            <a:off x="4184967" y="7376764"/>
            <a:ext cx="4073663" cy="1788285"/>
            <a:chOff x="0" y="0"/>
            <a:chExt cx="4073662" cy="1788283"/>
          </a:xfrm>
        </p:grpSpPr>
        <p:sp>
          <p:nvSpPr>
            <p:cNvPr id="318" name="Rectangle aux angles arrondis"/>
            <p:cNvSpPr/>
            <p:nvPr/>
          </p:nvSpPr>
          <p:spPr>
            <a:xfrm>
              <a:off x="0" y="0"/>
              <a:ext cx="4073663" cy="1519737"/>
            </a:xfrm>
            <a:prstGeom prst="roundRect">
              <a:avLst>
                <a:gd name="adj" fmla="val 16667"/>
              </a:avLst>
            </a:prstGeom>
            <a:solidFill>
              <a:srgbClr val="2B7758">
                <a:alpha val="10000"/>
              </a:srgbClr>
            </a:solidFill>
            <a:ln w="12700" cap="flat">
              <a:noFill/>
              <a:miter lim="400000"/>
            </a:ln>
            <a:effectLst/>
          </p:spPr>
          <p:txBody>
            <a:bodyPr wrap="square" lIns="45719" tIns="45719" rIns="45719" bIns="45719" numCol="1" anchor="t">
              <a:noAutofit/>
            </a:bodyPr>
            <a:lstStyle/>
            <a:p>
              <a:pPr>
                <a:defRPr sz="3000"/>
              </a:pPr>
              <a:endParaRPr/>
            </a:p>
          </p:txBody>
        </p:sp>
        <p:sp>
          <p:nvSpPr>
            <p:cNvPr id="319" name="Litter…"/>
            <p:cNvSpPr txBox="1"/>
            <p:nvPr/>
          </p:nvSpPr>
          <p:spPr>
            <a:xfrm>
              <a:off x="74186" y="74187"/>
              <a:ext cx="3925289" cy="17140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9999" tIns="179999" rIns="179999" bIns="179999" numCol="1" anchor="t">
              <a:noAutofit/>
            </a:bodyPr>
            <a:lstStyle/>
            <a:p>
              <a:pPr>
                <a:defRPr sz="3200"/>
              </a:pPr>
              <a:r>
                <a:t>Litter</a:t>
              </a:r>
              <a:endParaRPr sz="3000"/>
            </a:p>
            <a:p>
              <a:pPr>
                <a:defRPr sz="2000"/>
              </a:pPr>
              <a:r>
                <a:t>(measured by forest inventory)</a:t>
              </a:r>
            </a:p>
          </p:txBody>
        </p:sp>
      </p:grpSp>
      <p:grpSp>
        <p:nvGrpSpPr>
          <p:cNvPr id="323" name="ZoneTexte 9"/>
          <p:cNvGrpSpPr/>
          <p:nvPr/>
        </p:nvGrpSpPr>
        <p:grpSpPr>
          <a:xfrm>
            <a:off x="4184967" y="9786377"/>
            <a:ext cx="4229461" cy="1287537"/>
            <a:chOff x="0" y="0"/>
            <a:chExt cx="4229460" cy="1287536"/>
          </a:xfrm>
        </p:grpSpPr>
        <p:sp>
          <p:nvSpPr>
            <p:cNvPr id="321" name="Rectangle aux angles arrondis"/>
            <p:cNvSpPr/>
            <p:nvPr/>
          </p:nvSpPr>
          <p:spPr>
            <a:xfrm>
              <a:off x="0" y="0"/>
              <a:ext cx="4229461" cy="1287537"/>
            </a:xfrm>
            <a:prstGeom prst="roundRect">
              <a:avLst>
                <a:gd name="adj" fmla="val 16667"/>
              </a:avLst>
            </a:prstGeom>
            <a:solidFill>
              <a:srgbClr val="8D533E"/>
            </a:solidFill>
            <a:ln w="12700" cap="flat">
              <a:noFill/>
              <a:miter lim="400000"/>
            </a:ln>
            <a:effectLst/>
          </p:spPr>
          <p:txBody>
            <a:bodyPr wrap="square" lIns="45719" tIns="45719" rIns="45719" bIns="45719" numCol="1" anchor="t">
              <a:noAutofit/>
            </a:bodyPr>
            <a:lstStyle/>
            <a:p>
              <a:pPr>
                <a:defRPr sz="3000"/>
              </a:pPr>
              <a:endParaRPr/>
            </a:p>
          </p:txBody>
        </p:sp>
        <p:sp>
          <p:nvSpPr>
            <p:cNvPr id="322" name="Root biomass…"/>
            <p:cNvSpPr txBox="1"/>
            <p:nvPr/>
          </p:nvSpPr>
          <p:spPr>
            <a:xfrm>
              <a:off x="62851" y="62852"/>
              <a:ext cx="4103758" cy="1147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9999" tIns="179999" rIns="179999" bIns="179999" numCol="1" anchor="t">
              <a:spAutoFit/>
            </a:bodyPr>
            <a:lstStyle/>
            <a:p>
              <a:pPr>
                <a:defRPr sz="3200">
                  <a:solidFill>
                    <a:srgbClr val="FFFFFF"/>
                  </a:solidFill>
                </a:defRPr>
              </a:pPr>
              <a:r>
                <a:t>Root biomass</a:t>
              </a:r>
              <a:endParaRPr sz="3000"/>
            </a:p>
            <a:p>
              <a:pPr>
                <a:defRPr sz="2000">
                  <a:solidFill>
                    <a:srgbClr val="FFFFFF"/>
                  </a:solidFill>
                </a:defRPr>
              </a:pPr>
              <a:r>
                <a:t>(measured by excavation)</a:t>
              </a:r>
            </a:p>
          </p:txBody>
        </p:sp>
      </p:grpSp>
      <p:grpSp>
        <p:nvGrpSpPr>
          <p:cNvPr id="326" name="ZoneTexte 10"/>
          <p:cNvGrpSpPr/>
          <p:nvPr/>
        </p:nvGrpSpPr>
        <p:grpSpPr>
          <a:xfrm>
            <a:off x="4184967" y="11485709"/>
            <a:ext cx="6885111" cy="1287537"/>
            <a:chOff x="0" y="0"/>
            <a:chExt cx="6885109" cy="1287536"/>
          </a:xfrm>
        </p:grpSpPr>
        <p:sp>
          <p:nvSpPr>
            <p:cNvPr id="324" name="Rectangle aux angles arrondis"/>
            <p:cNvSpPr/>
            <p:nvPr/>
          </p:nvSpPr>
          <p:spPr>
            <a:xfrm>
              <a:off x="0" y="0"/>
              <a:ext cx="6885110" cy="1287537"/>
            </a:xfrm>
            <a:prstGeom prst="roundRect">
              <a:avLst>
                <a:gd name="adj" fmla="val 16667"/>
              </a:avLst>
            </a:prstGeom>
            <a:solidFill>
              <a:srgbClr val="8D533E"/>
            </a:solidFill>
            <a:ln w="12700" cap="flat">
              <a:noFill/>
              <a:miter lim="400000"/>
            </a:ln>
            <a:effectLst/>
          </p:spPr>
          <p:txBody>
            <a:bodyPr wrap="square" lIns="45719" tIns="45719" rIns="45719" bIns="45719" numCol="1" anchor="t">
              <a:noAutofit/>
            </a:bodyPr>
            <a:lstStyle/>
            <a:p>
              <a:pPr>
                <a:defRPr sz="3000"/>
              </a:pPr>
              <a:endParaRPr/>
            </a:p>
          </p:txBody>
        </p:sp>
        <p:sp>
          <p:nvSpPr>
            <p:cNvPr id="325" name="Soil Organic Matter (SOM)…"/>
            <p:cNvSpPr txBox="1"/>
            <p:nvPr/>
          </p:nvSpPr>
          <p:spPr>
            <a:xfrm>
              <a:off x="62851" y="62852"/>
              <a:ext cx="6759408" cy="1147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9999" tIns="179999" rIns="179999" bIns="179999" numCol="1" anchor="t">
              <a:spAutoFit/>
            </a:bodyPr>
            <a:lstStyle/>
            <a:p>
              <a:pPr>
                <a:defRPr sz="3200">
                  <a:solidFill>
                    <a:srgbClr val="FFFFFF"/>
                  </a:solidFill>
                </a:defRPr>
              </a:pPr>
              <a:r>
                <a:t>Soil Organic Matter (SOM)</a:t>
              </a:r>
              <a:endParaRPr sz="3000"/>
            </a:p>
            <a:p>
              <a:pPr>
                <a:defRPr sz="2000">
                  <a:solidFill>
                    <a:srgbClr val="FFFFFF"/>
                  </a:solidFill>
                </a:defRPr>
              </a:pPr>
              <a:r>
                <a:t>(measured by assay and density)</a:t>
              </a:r>
            </a:p>
          </p:txBody>
        </p:sp>
      </p:grpSp>
      <p:sp>
        <p:nvSpPr>
          <p:cNvPr id="327" name="ZoneTexte 25"/>
          <p:cNvSpPr txBox="1"/>
          <p:nvPr/>
        </p:nvSpPr>
        <p:spPr>
          <a:xfrm>
            <a:off x="208190" y="4275368"/>
            <a:ext cx="3832787" cy="14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4400" b="1">
                <a:solidFill>
                  <a:srgbClr val="2B7758"/>
                </a:solidFill>
              </a:defRPr>
            </a:lvl1pPr>
          </a:lstStyle>
          <a:p>
            <a:r>
              <a:t>Aboveground biomass</a:t>
            </a:r>
          </a:p>
        </p:txBody>
      </p:sp>
      <p:sp>
        <p:nvSpPr>
          <p:cNvPr id="328" name="ZoneTexte 26"/>
          <p:cNvSpPr txBox="1"/>
          <p:nvPr/>
        </p:nvSpPr>
        <p:spPr>
          <a:xfrm>
            <a:off x="208190" y="9728215"/>
            <a:ext cx="3832788" cy="14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4400" b="1">
                <a:solidFill>
                  <a:srgbClr val="8D533E"/>
                </a:solidFill>
              </a:defRPr>
            </a:lvl1pPr>
          </a:lstStyle>
          <a:p>
            <a:r>
              <a:t>Belowground biomass</a:t>
            </a:r>
          </a:p>
        </p:txBody>
      </p:sp>
      <p:sp>
        <p:nvSpPr>
          <p:cNvPr id="329" name="ZoneTexte 27"/>
          <p:cNvSpPr txBox="1"/>
          <p:nvPr/>
        </p:nvSpPr>
        <p:spPr>
          <a:xfrm>
            <a:off x="19137887" y="2092468"/>
            <a:ext cx="4047517" cy="1325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defRPr sz="4000" b="1"/>
            </a:pPr>
            <a:r>
              <a:rPr dirty="0"/>
              <a:t>Living biomass: </a:t>
            </a:r>
          </a:p>
          <a:p>
            <a:pPr>
              <a:defRPr sz="4000"/>
            </a:pPr>
            <a:r>
              <a:rPr dirty="0"/>
              <a:t>43% of the C stock</a:t>
            </a:r>
          </a:p>
        </p:txBody>
      </p:sp>
      <p:sp>
        <p:nvSpPr>
          <p:cNvPr id="330" name="ZoneTexte 28"/>
          <p:cNvSpPr txBox="1"/>
          <p:nvPr/>
        </p:nvSpPr>
        <p:spPr>
          <a:xfrm>
            <a:off x="19137887" y="5725205"/>
            <a:ext cx="3787831" cy="1325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defRPr sz="4000" b="1"/>
            </a:pPr>
            <a:r>
              <a:rPr dirty="0"/>
              <a:t>Deadwood:</a:t>
            </a:r>
          </a:p>
          <a:p>
            <a:pPr>
              <a:defRPr sz="4000"/>
            </a:pPr>
            <a:r>
              <a:rPr dirty="0"/>
              <a:t>8% of the C stock</a:t>
            </a:r>
          </a:p>
        </p:txBody>
      </p:sp>
      <p:sp>
        <p:nvSpPr>
          <p:cNvPr id="331" name="ZoneTexte 29"/>
          <p:cNvSpPr txBox="1"/>
          <p:nvPr/>
        </p:nvSpPr>
        <p:spPr>
          <a:xfrm>
            <a:off x="19137887" y="7556699"/>
            <a:ext cx="3787831" cy="1325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defRPr sz="4000" b="1"/>
            </a:pPr>
            <a:r>
              <a:rPr dirty="0"/>
              <a:t>Litter:</a:t>
            </a:r>
          </a:p>
          <a:p>
            <a:pPr>
              <a:defRPr sz="4000"/>
            </a:pPr>
            <a:r>
              <a:rPr dirty="0"/>
              <a:t>5% of the C stock</a:t>
            </a:r>
          </a:p>
        </p:txBody>
      </p:sp>
      <p:sp>
        <p:nvSpPr>
          <p:cNvPr id="332" name="ZoneTexte 30"/>
          <p:cNvSpPr txBox="1"/>
          <p:nvPr/>
        </p:nvSpPr>
        <p:spPr>
          <a:xfrm>
            <a:off x="19137887" y="11459692"/>
            <a:ext cx="3932101" cy="1325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defRPr sz="4000" b="1"/>
            </a:pPr>
            <a:r>
              <a:rPr dirty="0"/>
              <a:t>Soil </a:t>
            </a:r>
            <a:r>
              <a:rPr sz="2800" b="0" dirty="0"/>
              <a:t>(to 1 m depth)</a:t>
            </a:r>
            <a:r>
              <a:rPr dirty="0"/>
              <a:t>:</a:t>
            </a:r>
          </a:p>
          <a:p>
            <a:pPr>
              <a:defRPr sz="4000"/>
            </a:pPr>
            <a:r>
              <a:rPr dirty="0"/>
              <a:t>45</a:t>
            </a:r>
            <a:r>
              <a:rPr lang="en-AU" dirty="0"/>
              <a:t>%</a:t>
            </a:r>
            <a:r>
              <a:rPr dirty="0"/>
              <a:t> of the C stock</a:t>
            </a:r>
          </a:p>
        </p:txBody>
      </p:sp>
      <p:sp>
        <p:nvSpPr>
          <p:cNvPr id="333" name="Parenthèse ouvrante 35"/>
          <p:cNvSpPr/>
          <p:nvPr/>
        </p:nvSpPr>
        <p:spPr>
          <a:xfrm>
            <a:off x="4030572" y="1789526"/>
            <a:ext cx="251674" cy="7164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21572"/>
                  <a:pt x="0" y="21537"/>
                </a:cubicBezTo>
                <a:lnTo>
                  <a:pt x="0" y="63"/>
                </a:lnTo>
                <a:cubicBezTo>
                  <a:pt x="0" y="28"/>
                  <a:pt x="9671" y="0"/>
                  <a:pt x="21600" y="0"/>
                </a:cubicBezTo>
              </a:path>
            </a:pathLst>
          </a:custGeom>
          <a:ln w="38100">
            <a:solidFill>
              <a:srgbClr val="2B7758"/>
            </a:solidFill>
          </a:ln>
        </p:spPr>
        <p:txBody>
          <a:bodyPr lIns="45719" rIns="45719" anchor="ctr"/>
          <a:lstStyle/>
          <a:p>
            <a:pPr algn="ctr"/>
            <a:endParaRPr/>
          </a:p>
        </p:txBody>
      </p:sp>
      <p:sp>
        <p:nvSpPr>
          <p:cNvPr id="334" name="Parenthèse ouvrante 37"/>
          <p:cNvSpPr/>
          <p:nvPr/>
        </p:nvSpPr>
        <p:spPr>
          <a:xfrm>
            <a:off x="4030572" y="9656115"/>
            <a:ext cx="251674" cy="1584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21472"/>
                  <a:pt x="0" y="21314"/>
                </a:cubicBezTo>
                <a:lnTo>
                  <a:pt x="0" y="286"/>
                </a:lnTo>
                <a:cubicBezTo>
                  <a:pt x="0" y="128"/>
                  <a:pt x="9671" y="0"/>
                  <a:pt x="21600" y="0"/>
                </a:cubicBezTo>
              </a:path>
            </a:pathLst>
          </a:custGeom>
          <a:ln w="38100">
            <a:solidFill>
              <a:srgbClr val="8D533E"/>
            </a:solidFill>
          </a:ln>
        </p:spPr>
        <p:txBody>
          <a:bodyPr lIns="45719" rIns="45719" anchor="ctr"/>
          <a:lstStyle/>
          <a:p>
            <a:pPr algn="ctr"/>
            <a:endParaRPr/>
          </a:p>
        </p:txBody>
      </p:sp>
      <p:pic>
        <p:nvPicPr>
          <p:cNvPr id="335" name="Image 46" descr="Image 46"/>
          <p:cNvPicPr>
            <a:picLocks noChangeAspect="1"/>
          </p:cNvPicPr>
          <p:nvPr/>
        </p:nvPicPr>
        <p:blipFill>
          <a:blip r:embed="rId2"/>
          <a:stretch>
            <a:fillRect/>
          </a:stretch>
        </p:blipFill>
        <p:spPr>
          <a:xfrm>
            <a:off x="224606" y="7106663"/>
            <a:ext cx="3650363" cy="2240199"/>
          </a:xfrm>
          <a:prstGeom prst="rect">
            <a:avLst/>
          </a:prstGeom>
          <a:ln w="12700">
            <a:miter lim="400000"/>
          </a:ln>
        </p:spPr>
      </p:pic>
      <p:sp>
        <p:nvSpPr>
          <p:cNvPr id="336" name="Connecteur droit 48"/>
          <p:cNvSpPr/>
          <p:nvPr/>
        </p:nvSpPr>
        <p:spPr>
          <a:xfrm>
            <a:off x="8258628" y="2751221"/>
            <a:ext cx="10700582" cy="50345"/>
          </a:xfrm>
          <a:prstGeom prst="line">
            <a:avLst/>
          </a:prstGeom>
          <a:ln w="76200">
            <a:solidFill>
              <a:srgbClr val="92D050"/>
            </a:solidFill>
            <a:tailEnd type="triangle"/>
          </a:ln>
        </p:spPr>
        <p:txBody>
          <a:bodyPr lIns="45719" rIns="45719"/>
          <a:lstStyle/>
          <a:p>
            <a:endParaRPr/>
          </a:p>
        </p:txBody>
      </p:sp>
      <p:sp>
        <p:nvSpPr>
          <p:cNvPr id="337" name="Forme libre : forme 49"/>
          <p:cNvSpPr/>
          <p:nvPr/>
        </p:nvSpPr>
        <p:spPr>
          <a:xfrm>
            <a:off x="9152966" y="2799676"/>
            <a:ext cx="5573372" cy="18797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76200">
            <a:solidFill>
              <a:srgbClr val="92D050"/>
            </a:solidFill>
          </a:ln>
        </p:spPr>
        <p:txBody>
          <a:bodyPr lIns="45719" rIns="45719" anchor="ctr"/>
          <a:lstStyle/>
          <a:p>
            <a:pPr algn="ctr">
              <a:defRPr>
                <a:solidFill>
                  <a:srgbClr val="FFFFFF"/>
                </a:solidFill>
              </a:defRPr>
            </a:pPr>
            <a:endParaRPr/>
          </a:p>
        </p:txBody>
      </p:sp>
      <p:sp>
        <p:nvSpPr>
          <p:cNvPr id="338" name="Forme libre : forme 50"/>
          <p:cNvSpPr/>
          <p:nvPr/>
        </p:nvSpPr>
        <p:spPr>
          <a:xfrm>
            <a:off x="8414426" y="4679431"/>
            <a:ext cx="6311912" cy="57898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76200">
            <a:solidFill>
              <a:srgbClr val="92D050"/>
            </a:solidFill>
          </a:ln>
        </p:spPr>
        <p:txBody>
          <a:bodyPr lIns="45719" rIns="45719" anchor="ctr"/>
          <a:lstStyle/>
          <a:p>
            <a:pPr algn="ctr">
              <a:defRPr>
                <a:solidFill>
                  <a:srgbClr val="FFFFFF"/>
                </a:solidFill>
              </a:defRPr>
            </a:pPr>
            <a:endParaRPr/>
          </a:p>
        </p:txBody>
      </p:sp>
      <p:sp>
        <p:nvSpPr>
          <p:cNvPr id="339" name="Connecteur droit 51"/>
          <p:cNvSpPr/>
          <p:nvPr/>
        </p:nvSpPr>
        <p:spPr>
          <a:xfrm>
            <a:off x="8258450" y="6417075"/>
            <a:ext cx="10700760" cy="1"/>
          </a:xfrm>
          <a:prstGeom prst="line">
            <a:avLst/>
          </a:prstGeom>
          <a:ln w="76200">
            <a:solidFill>
              <a:srgbClr val="8D533E"/>
            </a:solidFill>
            <a:tailEnd type="triangle"/>
          </a:ln>
        </p:spPr>
        <p:txBody>
          <a:bodyPr lIns="45719" rIns="45719"/>
          <a:lstStyle/>
          <a:p>
            <a:endParaRPr/>
          </a:p>
        </p:txBody>
      </p:sp>
      <p:pic>
        <p:nvPicPr>
          <p:cNvPr id="340" name="Image 18" descr="Image 18"/>
          <p:cNvPicPr>
            <a:picLocks noChangeAspect="1"/>
          </p:cNvPicPr>
          <p:nvPr/>
        </p:nvPicPr>
        <p:blipFill>
          <a:blip r:embed="rId3"/>
          <a:stretch>
            <a:fillRect/>
          </a:stretch>
        </p:blipFill>
        <p:spPr>
          <a:xfrm>
            <a:off x="11314179" y="5346096"/>
            <a:ext cx="2880001" cy="1944001"/>
          </a:xfrm>
          <a:prstGeom prst="rect">
            <a:avLst/>
          </a:prstGeom>
          <a:ln w="12700">
            <a:miter lim="400000"/>
          </a:ln>
        </p:spPr>
      </p:pic>
      <p:pic>
        <p:nvPicPr>
          <p:cNvPr id="341" name="Image 16" descr="Image 16"/>
          <p:cNvPicPr>
            <a:picLocks noChangeAspect="1"/>
          </p:cNvPicPr>
          <p:nvPr/>
        </p:nvPicPr>
        <p:blipFill>
          <a:blip r:embed="rId4"/>
          <a:stretch>
            <a:fillRect/>
          </a:stretch>
        </p:blipFill>
        <p:spPr>
          <a:xfrm>
            <a:off x="11314179" y="3353937"/>
            <a:ext cx="2880001" cy="1944001"/>
          </a:xfrm>
          <a:prstGeom prst="rect">
            <a:avLst/>
          </a:prstGeom>
          <a:ln w="12700">
            <a:miter lim="400000"/>
          </a:ln>
        </p:spPr>
      </p:pic>
      <p:pic>
        <p:nvPicPr>
          <p:cNvPr id="342" name="Image 22" descr="Image 22"/>
          <p:cNvPicPr>
            <a:picLocks noChangeAspect="1"/>
          </p:cNvPicPr>
          <p:nvPr/>
        </p:nvPicPr>
        <p:blipFill>
          <a:blip r:embed="rId5"/>
          <a:stretch>
            <a:fillRect/>
          </a:stretch>
        </p:blipFill>
        <p:spPr>
          <a:xfrm flipH="1">
            <a:off x="11314179" y="9334562"/>
            <a:ext cx="2880001" cy="1944000"/>
          </a:xfrm>
          <a:prstGeom prst="rect">
            <a:avLst/>
          </a:prstGeom>
          <a:ln w="12700">
            <a:miter lim="400000"/>
          </a:ln>
        </p:spPr>
      </p:pic>
      <p:sp>
        <p:nvSpPr>
          <p:cNvPr id="343" name="Connecteur droit 53"/>
          <p:cNvSpPr/>
          <p:nvPr/>
        </p:nvSpPr>
        <p:spPr>
          <a:xfrm>
            <a:off x="8258449" y="8203065"/>
            <a:ext cx="10700760" cy="1"/>
          </a:xfrm>
          <a:prstGeom prst="line">
            <a:avLst/>
          </a:prstGeom>
          <a:ln w="76200">
            <a:solidFill>
              <a:srgbClr val="8D533E"/>
            </a:solidFill>
            <a:tailEnd type="triangle"/>
          </a:ln>
        </p:spPr>
        <p:txBody>
          <a:bodyPr lIns="45719" rIns="45719"/>
          <a:lstStyle/>
          <a:p>
            <a:endParaRPr/>
          </a:p>
        </p:txBody>
      </p:sp>
      <p:pic>
        <p:nvPicPr>
          <p:cNvPr id="344" name="Image 20" descr="Image 20"/>
          <p:cNvPicPr>
            <a:picLocks noChangeAspect="1"/>
          </p:cNvPicPr>
          <p:nvPr/>
        </p:nvPicPr>
        <p:blipFill>
          <a:blip r:embed="rId6"/>
          <a:stretch>
            <a:fillRect/>
          </a:stretch>
        </p:blipFill>
        <p:spPr>
          <a:xfrm>
            <a:off x="11314179" y="7338252"/>
            <a:ext cx="2880001" cy="1944001"/>
          </a:xfrm>
          <a:prstGeom prst="rect">
            <a:avLst/>
          </a:prstGeom>
          <a:ln w="12700">
            <a:miter lim="400000"/>
          </a:ln>
        </p:spPr>
      </p:pic>
      <p:sp>
        <p:nvSpPr>
          <p:cNvPr id="345" name="Connecteur droit 54"/>
          <p:cNvSpPr/>
          <p:nvPr/>
        </p:nvSpPr>
        <p:spPr>
          <a:xfrm>
            <a:off x="11070077" y="12129478"/>
            <a:ext cx="7889132" cy="1"/>
          </a:xfrm>
          <a:prstGeom prst="line">
            <a:avLst/>
          </a:prstGeom>
          <a:ln w="76200">
            <a:solidFill>
              <a:srgbClr val="8D533E"/>
            </a:solidFill>
            <a:tailEnd type="triangle"/>
          </a:ln>
        </p:spPr>
        <p:txBody>
          <a:bodyPr lIns="45719" rIns="45719"/>
          <a:lstStyle/>
          <a:p>
            <a:endParaRPr/>
          </a:p>
        </p:txBody>
      </p:sp>
      <p:pic>
        <p:nvPicPr>
          <p:cNvPr id="346" name="Image 24" descr="Image 24"/>
          <p:cNvPicPr>
            <a:picLocks noChangeAspect="1"/>
          </p:cNvPicPr>
          <p:nvPr/>
        </p:nvPicPr>
        <p:blipFill>
          <a:blip r:embed="rId7"/>
          <a:stretch>
            <a:fillRect/>
          </a:stretch>
        </p:blipFill>
        <p:spPr>
          <a:xfrm>
            <a:off x="15348179" y="9294941"/>
            <a:ext cx="2963050" cy="4421058"/>
          </a:xfrm>
          <a:prstGeom prst="rect">
            <a:avLst/>
          </a:prstGeom>
          <a:ln w="12700">
            <a:miter lim="400000"/>
          </a:ln>
        </p:spPr>
      </p:pic>
      <p:pic>
        <p:nvPicPr>
          <p:cNvPr id="347" name="Image 14" descr="Image 14"/>
          <p:cNvPicPr>
            <a:picLocks noChangeAspect="1"/>
          </p:cNvPicPr>
          <p:nvPr/>
        </p:nvPicPr>
        <p:blipFill>
          <a:blip r:embed="rId8"/>
          <a:stretch>
            <a:fillRect/>
          </a:stretch>
        </p:blipFill>
        <p:spPr>
          <a:xfrm>
            <a:off x="11314179" y="1361779"/>
            <a:ext cx="2880001" cy="1944001"/>
          </a:xfrm>
          <a:prstGeom prst="rect">
            <a:avLst/>
          </a:prstGeom>
          <a:ln w="12700">
            <a:miter lim="400000"/>
          </a:ln>
        </p:spPr>
      </p:pic>
      <p:sp>
        <p:nvSpPr>
          <p:cNvPr id="348" name="ZoneTexte 62"/>
          <p:cNvSpPr txBox="1"/>
          <p:nvPr/>
        </p:nvSpPr>
        <p:spPr>
          <a:xfrm>
            <a:off x="21894689" y="13233350"/>
            <a:ext cx="2314163" cy="57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600" b="1">
                <a:solidFill>
                  <a:srgbClr val="FFFFFF"/>
                </a:solidFill>
                <a:latin typeface="Barlow"/>
                <a:ea typeface="Barlow"/>
                <a:cs typeface="Barlow"/>
                <a:sym typeface="Barlow"/>
              </a:defRPr>
            </a:lvl1pPr>
          </a:lstStyle>
          <a:p>
            <a:r>
              <a:t>www.pepr-faircarbon.fr</a:t>
            </a:r>
          </a:p>
        </p:txBody>
      </p:sp>
      <p:sp>
        <p:nvSpPr>
          <p:cNvPr id="349" name="ZoneTexte 63"/>
          <p:cNvSpPr txBox="1"/>
          <p:nvPr/>
        </p:nvSpPr>
        <p:spPr>
          <a:xfrm>
            <a:off x="15085317" y="1316953"/>
            <a:ext cx="8814597" cy="461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a:defRPr sz="2400">
                <a:solidFill>
                  <a:srgbClr val="A6A6A6"/>
                </a:solidFill>
                <a:latin typeface="Barlow"/>
                <a:ea typeface="Barlow"/>
                <a:cs typeface="Barlow"/>
                <a:sym typeface="Barlow"/>
              </a:defRPr>
            </a:pPr>
            <a:r>
              <a:t>d'après </a:t>
            </a:r>
            <a:r>
              <a:rPr cap="small"/>
              <a:t>Pan</a:t>
            </a:r>
            <a:r>
              <a:t> </a:t>
            </a:r>
            <a:r>
              <a:rPr i="1"/>
              <a:t>et al.</a:t>
            </a:r>
            <a:r>
              <a:t>, 2011</a:t>
            </a:r>
          </a:p>
        </p:txBody>
      </p:sp>
      <p:sp>
        <p:nvSpPr>
          <p:cNvPr id="350" name="ZoneTexte 65"/>
          <p:cNvSpPr txBox="1"/>
          <p:nvPr/>
        </p:nvSpPr>
        <p:spPr>
          <a:xfrm>
            <a:off x="11314179" y="11301135"/>
            <a:ext cx="2949313" cy="58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p>
            <a:pPr algn="r">
              <a:defRPr sz="1600">
                <a:solidFill>
                  <a:srgbClr val="F2F2F2"/>
                </a:solidFill>
                <a:latin typeface="Barlow"/>
                <a:ea typeface="Barlow"/>
                <a:cs typeface="Barlow"/>
                <a:sym typeface="Barlow"/>
              </a:defRPr>
            </a:pPr>
            <a:r>
              <a:t>© INRAE / NICOLAS Bertrand, </a:t>
            </a:r>
            <a:br/>
            <a:r>
              <a:t>MAITRE Christophe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353" name="Titre 1"/>
          <p:cNvSpPr txBox="1">
            <a:spLocks noGrp="1"/>
          </p:cNvSpPr>
          <p:nvPr>
            <p:ph type="title"/>
          </p:nvPr>
        </p:nvSpPr>
        <p:spPr>
          <a:xfrm>
            <a:off x="1905000" y="205649"/>
            <a:ext cx="21202650" cy="1625280"/>
          </a:xfrm>
          <a:prstGeom prst="rect">
            <a:avLst/>
          </a:prstGeom>
        </p:spPr>
        <p:txBody>
          <a:bodyPr/>
          <a:lstStyle/>
          <a:p>
            <a:r>
              <a:t>Recent evolutions of C stocks in different forest biomes</a:t>
            </a:r>
          </a:p>
        </p:txBody>
      </p:sp>
      <p:graphicFrame>
        <p:nvGraphicFramePr>
          <p:cNvPr id="354" name="Graphique 25"/>
          <p:cNvGraphicFramePr/>
          <p:nvPr/>
        </p:nvGraphicFramePr>
        <p:xfrm>
          <a:off x="926690" y="2398859"/>
          <a:ext cx="13596977" cy="8937582"/>
        </p:xfrm>
        <a:graphic>
          <a:graphicData uri="http://schemas.openxmlformats.org/drawingml/2006/chart">
            <c:chart xmlns:c="http://schemas.openxmlformats.org/drawingml/2006/chart" xmlns:r="http://schemas.openxmlformats.org/officeDocument/2006/relationships" r:id="rId2"/>
          </a:graphicData>
        </a:graphic>
      </p:graphicFrame>
      <p:sp>
        <p:nvSpPr>
          <p:cNvPr id="355" name="ZoneTexte 26"/>
          <p:cNvSpPr txBox="1"/>
          <p:nvPr/>
        </p:nvSpPr>
        <p:spPr>
          <a:xfrm>
            <a:off x="1260012" y="12290326"/>
            <a:ext cx="13724326" cy="10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3600" b="1">
                <a:solidFill>
                  <a:srgbClr val="8D533E"/>
                </a:solidFill>
                <a:latin typeface="Barlow"/>
                <a:ea typeface="Barlow"/>
                <a:cs typeface="Barlow"/>
                <a:sym typeface="Barlow"/>
              </a:defRPr>
            </a:pPr>
            <a:r>
              <a:t>Total carbon stock by biome</a:t>
            </a:r>
          </a:p>
          <a:p>
            <a:pPr algn="ctr">
              <a:defRPr sz="2400">
                <a:solidFill>
                  <a:srgbClr val="A6A6A6"/>
                </a:solidFill>
                <a:latin typeface="Barlow"/>
                <a:ea typeface="Barlow"/>
                <a:cs typeface="Barlow"/>
                <a:sym typeface="Barlow"/>
              </a:defRPr>
            </a:pPr>
            <a:r>
              <a:t>(</a:t>
            </a:r>
            <a:r>
              <a:rPr cap="small"/>
              <a:t>Pan</a:t>
            </a:r>
            <a:r>
              <a:t> </a:t>
            </a:r>
            <a:r>
              <a:rPr i="1"/>
              <a:t>et al.</a:t>
            </a:r>
            <a:r>
              <a:t>, 2024)</a:t>
            </a:r>
          </a:p>
        </p:txBody>
      </p:sp>
      <p:grpSp>
        <p:nvGrpSpPr>
          <p:cNvPr id="358" name="ZoneTexte 27"/>
          <p:cNvGrpSpPr/>
          <p:nvPr/>
        </p:nvGrpSpPr>
        <p:grpSpPr>
          <a:xfrm>
            <a:off x="15782162" y="2674333"/>
            <a:ext cx="7526853" cy="2547114"/>
            <a:chOff x="0" y="0"/>
            <a:chExt cx="7526852" cy="2547113"/>
          </a:xfrm>
        </p:grpSpPr>
        <p:sp>
          <p:nvSpPr>
            <p:cNvPr id="356" name="Rectangle aux angles arrondis"/>
            <p:cNvSpPr/>
            <p:nvPr/>
          </p:nvSpPr>
          <p:spPr>
            <a:xfrm>
              <a:off x="0" y="0"/>
              <a:ext cx="7526853" cy="2547114"/>
            </a:xfrm>
            <a:prstGeom prst="roundRect">
              <a:avLst>
                <a:gd name="adj" fmla="val 11326"/>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357" name="The majority of global forest carbon stock is in tropical forests (54%)."/>
            <p:cNvSpPr txBox="1"/>
            <p:nvPr/>
          </p:nvSpPr>
          <p:spPr>
            <a:xfrm>
              <a:off x="116245" y="116245"/>
              <a:ext cx="7294362" cy="2404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4000" b="1"/>
              </a:pPr>
              <a:r>
                <a:t>The majority of global forest carbon </a:t>
              </a:r>
              <a:r>
                <a:rPr>
                  <a:solidFill>
                    <a:srgbClr val="2B7758"/>
                  </a:solidFill>
                </a:rPr>
                <a:t>stock</a:t>
              </a:r>
              <a:r>
                <a:t> is in </a:t>
              </a:r>
              <a:r>
                <a:rPr>
                  <a:solidFill>
                    <a:srgbClr val="2B7758"/>
                  </a:solidFill>
                </a:rPr>
                <a:t>tropical forests (54%)</a:t>
              </a:r>
              <a:r>
                <a:t>.</a:t>
              </a:r>
            </a:p>
          </p:txBody>
        </p:sp>
      </p:grpSp>
      <p:sp>
        <p:nvSpPr>
          <p:cNvPr id="359" name="Connecteur droit avec flèche 28"/>
          <p:cNvSpPr/>
          <p:nvPr/>
        </p:nvSpPr>
        <p:spPr>
          <a:xfrm flipH="1">
            <a:off x="15348128" y="3328446"/>
            <a:ext cx="681790" cy="1"/>
          </a:xfrm>
          <a:prstGeom prst="line">
            <a:avLst/>
          </a:prstGeom>
          <a:ln w="127000">
            <a:solidFill>
              <a:srgbClr val="8D533E"/>
            </a:solidFill>
            <a:headEnd type="triangle"/>
          </a:ln>
        </p:spPr>
        <p:txBody>
          <a:bodyPr lIns="45719" rIns="45719"/>
          <a:lstStyle/>
          <a:p>
            <a:endParaRPr/>
          </a:p>
        </p:txBody>
      </p:sp>
      <p:grpSp>
        <p:nvGrpSpPr>
          <p:cNvPr id="362" name="ZoneTexte 29"/>
          <p:cNvGrpSpPr/>
          <p:nvPr/>
        </p:nvGrpSpPr>
        <p:grpSpPr>
          <a:xfrm>
            <a:off x="15782162" y="6367600"/>
            <a:ext cx="7526854" cy="4962818"/>
            <a:chOff x="0" y="0"/>
            <a:chExt cx="7526853" cy="4962817"/>
          </a:xfrm>
        </p:grpSpPr>
        <p:sp>
          <p:nvSpPr>
            <p:cNvPr id="360" name="Rectangle aux angles arrondis"/>
            <p:cNvSpPr/>
            <p:nvPr/>
          </p:nvSpPr>
          <p:spPr>
            <a:xfrm>
              <a:off x="0" y="0"/>
              <a:ext cx="7526853" cy="4962817"/>
            </a:xfrm>
            <a:prstGeom prst="roundRect">
              <a:avLst>
                <a:gd name="adj" fmla="val 5979"/>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361" name="Tropical primary forests are experiencing a decline in carbon stocks, while increases are observed in secondary tropical forests, as well as in temperate and boreal forests."/>
            <p:cNvSpPr txBox="1"/>
            <p:nvPr/>
          </p:nvSpPr>
          <p:spPr>
            <a:xfrm>
              <a:off x="118657" y="118658"/>
              <a:ext cx="7289538" cy="42749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4000"/>
              </a:lvl1pPr>
            </a:lstStyle>
            <a:p>
              <a:r>
                <a:rPr dirty="0"/>
                <a:t>Tropical primary forests are experiencing a decline in carbon stocks, while increases </a:t>
              </a:r>
              <a:r>
                <a:rPr lang="en-AU" dirty="0"/>
                <a:t>have been noted </a:t>
              </a:r>
              <a:r>
                <a:rPr dirty="0"/>
                <a:t>in secondary tropical forests, as well as in temperate and boreal forests.</a:t>
              </a:r>
            </a:p>
          </p:txBody>
        </p:sp>
      </p:grpSp>
      <p:sp>
        <p:nvSpPr>
          <p:cNvPr id="363" name="Connecteur droit avec flèche 30"/>
          <p:cNvSpPr/>
          <p:nvPr/>
        </p:nvSpPr>
        <p:spPr>
          <a:xfrm flipH="1">
            <a:off x="15348128" y="7060627"/>
            <a:ext cx="681790" cy="1"/>
          </a:xfrm>
          <a:prstGeom prst="line">
            <a:avLst/>
          </a:prstGeom>
          <a:ln w="127000">
            <a:solidFill>
              <a:srgbClr val="8D533E"/>
            </a:solidFill>
            <a:headEnd type="triangle"/>
          </a:ln>
        </p:spPr>
        <p:txBody>
          <a:bodyPr lIns="45719" rIns="45719"/>
          <a:lstStyle/>
          <a:p>
            <a:endParaRPr/>
          </a:p>
        </p:txBody>
      </p:sp>
      <p:pic>
        <p:nvPicPr>
          <p:cNvPr id="364" name="Image 2" descr="Image 2"/>
          <p:cNvPicPr>
            <a:picLocks noChangeAspect="1"/>
          </p:cNvPicPr>
          <p:nvPr/>
        </p:nvPicPr>
        <p:blipFill>
          <a:blip r:embed="rId3"/>
          <a:stretch>
            <a:fillRect/>
          </a:stretch>
        </p:blipFill>
        <p:spPr>
          <a:xfrm>
            <a:off x="9951432" y="11443315"/>
            <a:ext cx="2146862" cy="770250"/>
          </a:xfrm>
          <a:prstGeom prst="rect">
            <a:avLst/>
          </a:prstGeom>
          <a:ln w="12700">
            <a:miter lim="400000"/>
          </a:ln>
        </p:spPr>
      </p:pic>
      <p:pic>
        <p:nvPicPr>
          <p:cNvPr id="365" name="Image 3" descr="Image 3"/>
          <p:cNvPicPr>
            <a:picLocks noChangeAspect="1"/>
          </p:cNvPicPr>
          <p:nvPr/>
        </p:nvPicPr>
        <p:blipFill>
          <a:blip r:embed="rId4"/>
          <a:stretch>
            <a:fillRect/>
          </a:stretch>
        </p:blipFill>
        <p:spPr>
          <a:xfrm>
            <a:off x="5444823" y="11367184"/>
            <a:ext cx="1458555" cy="786638"/>
          </a:xfrm>
          <a:prstGeom prst="rect">
            <a:avLst/>
          </a:prstGeom>
          <a:ln w="12700">
            <a:miter lim="400000"/>
          </a:ln>
        </p:spPr>
      </p:pic>
      <p:pic>
        <p:nvPicPr>
          <p:cNvPr id="366" name="Image 4" descr="Image 4"/>
          <p:cNvPicPr>
            <a:picLocks noChangeAspect="1"/>
          </p:cNvPicPr>
          <p:nvPr/>
        </p:nvPicPr>
        <p:blipFill>
          <a:blip r:embed="rId5"/>
          <a:stretch>
            <a:fillRect/>
          </a:stretch>
        </p:blipFill>
        <p:spPr>
          <a:xfrm>
            <a:off x="8047139" y="11436540"/>
            <a:ext cx="1048850" cy="753862"/>
          </a:xfrm>
          <a:prstGeom prst="rect">
            <a:avLst/>
          </a:prstGeom>
          <a:ln w="12700">
            <a:miter lim="400000"/>
          </a:ln>
        </p:spPr>
      </p:pic>
      <p:pic>
        <p:nvPicPr>
          <p:cNvPr id="367" name="Image 5" descr="Image 5"/>
          <p:cNvPicPr>
            <a:picLocks noChangeAspect="1"/>
          </p:cNvPicPr>
          <p:nvPr/>
        </p:nvPicPr>
        <p:blipFill>
          <a:blip r:embed="rId6"/>
          <a:stretch>
            <a:fillRect/>
          </a:stretch>
        </p:blipFill>
        <p:spPr>
          <a:xfrm>
            <a:off x="12953738" y="11508868"/>
            <a:ext cx="819413" cy="63914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370" name="Titre 1"/>
          <p:cNvSpPr txBox="1">
            <a:spLocks noGrp="1"/>
          </p:cNvSpPr>
          <p:nvPr>
            <p:ph type="title"/>
          </p:nvPr>
        </p:nvSpPr>
        <p:spPr>
          <a:prstGeom prst="rect">
            <a:avLst/>
          </a:prstGeom>
        </p:spPr>
        <p:txBody>
          <a:bodyPr/>
          <a:lstStyle>
            <a:lvl1pPr defTabSz="1700783">
              <a:defRPr sz="5115"/>
            </a:lvl1pPr>
          </a:lstStyle>
          <a:p>
            <a:r>
              <a:rPr dirty="0"/>
              <a:t>Forest organic carbon stocks</a:t>
            </a:r>
          </a:p>
        </p:txBody>
      </p:sp>
      <p:sp>
        <p:nvSpPr>
          <p:cNvPr id="371" name="Numéro de diapositive"/>
          <p:cNvSpPr txBox="1"/>
          <p:nvPr/>
        </p:nvSpPr>
        <p:spPr>
          <a:xfrm>
            <a:off x="45719" y="13792517"/>
            <a:ext cx="149862"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200">
                <a:solidFill>
                  <a:srgbClr val="888888"/>
                </a:solidFill>
              </a:defRPr>
            </a:lvl1pPr>
          </a:lstStyle>
          <a:p>
            <a:r>
              <a:t>13</a:t>
            </a:r>
          </a:p>
        </p:txBody>
      </p:sp>
      <p:graphicFrame>
        <p:nvGraphicFramePr>
          <p:cNvPr id="372" name="Tableau 21"/>
          <p:cNvGraphicFramePr/>
          <p:nvPr>
            <p:extLst>
              <p:ext uri="{D42A27DB-BD31-4B8C-83A1-F6EECF244321}">
                <p14:modId xmlns:p14="http://schemas.microsoft.com/office/powerpoint/2010/main" val="961354789"/>
              </p:ext>
            </p:extLst>
          </p:nvPr>
        </p:nvGraphicFramePr>
        <p:xfrm>
          <a:off x="2015750" y="1767171"/>
          <a:ext cx="20340000" cy="9180000"/>
        </p:xfrm>
        <a:graphic>
          <a:graphicData uri="http://schemas.openxmlformats.org/drawingml/2006/table">
            <a:tbl>
              <a:tblPr>
                <a:tableStyleId>{4C3C2611-4C71-4FC5-86AE-919BDF0F9419}</a:tableStyleId>
              </a:tblPr>
              <a:tblGrid>
                <a:gridCol w="7439534">
                  <a:extLst>
                    <a:ext uri="{9D8B030D-6E8A-4147-A177-3AD203B41FA5}">
                      <a16:colId xmlns:a16="http://schemas.microsoft.com/office/drawing/2014/main" val="20000"/>
                    </a:ext>
                  </a:extLst>
                </a:gridCol>
                <a:gridCol w="5700466">
                  <a:extLst>
                    <a:ext uri="{9D8B030D-6E8A-4147-A177-3AD203B41FA5}">
                      <a16:colId xmlns:a16="http://schemas.microsoft.com/office/drawing/2014/main" val="20001"/>
                    </a:ext>
                  </a:extLst>
                </a:gridCol>
                <a:gridCol w="7200000">
                  <a:extLst>
                    <a:ext uri="{9D8B030D-6E8A-4147-A177-3AD203B41FA5}">
                      <a16:colId xmlns:a16="http://schemas.microsoft.com/office/drawing/2014/main" val="20002"/>
                    </a:ext>
                  </a:extLst>
                </a:gridCol>
              </a:tblGrid>
              <a:tr h="936000">
                <a:tc>
                  <a:txBody>
                    <a:bodyPr/>
                    <a:lstStyle/>
                    <a:p>
                      <a:pPr algn="l" defTabSz="1828800">
                        <a:defRPr sz="3600">
                          <a:sym typeface="Marianne"/>
                        </a:defRPr>
                      </a:pPr>
                      <a:endParaRPr/>
                    </a:p>
                  </a:txBody>
                  <a:tcPr marL="15757" marR="15757" marT="15757" marB="15757" anchor="b" horzOverflow="overflow">
                    <a:lnL w="12700">
                      <a:miter lim="400000"/>
                    </a:lnL>
                    <a:lnR w="12700">
                      <a:miter lim="400000"/>
                    </a:lnR>
                    <a:lnT w="12700">
                      <a:miter lim="400000"/>
                    </a:lnT>
                    <a:lnB w="12700">
                      <a:miter lim="400000"/>
                    </a:lnB>
                  </a:tcPr>
                </a:tc>
                <a:tc>
                  <a:txBody>
                    <a:bodyPr/>
                    <a:lstStyle/>
                    <a:p>
                      <a:pPr defTabSz="1828800">
                        <a:defRPr sz="1800"/>
                      </a:pPr>
                      <a:r>
                        <a:rPr sz="4400">
                          <a:sym typeface="Marianne"/>
                        </a:rPr>
                        <a:t>Global</a:t>
                      </a:r>
                    </a:p>
                  </a:txBody>
                  <a:tcPr marL="15757" marR="15757" marT="15757" marB="15757" horzOverflow="overflow">
                    <a:lnL w="12700">
                      <a:miter lim="400000"/>
                    </a:lnL>
                    <a:lnR w="12700">
                      <a:miter lim="400000"/>
                    </a:lnR>
                    <a:lnT w="12700">
                      <a:miter lim="400000"/>
                    </a:lnT>
                    <a:lnB w="12700">
                      <a:miter lim="400000"/>
                    </a:lnB>
                  </a:tcPr>
                </a:tc>
                <a:tc>
                  <a:txBody>
                    <a:bodyPr/>
                    <a:lstStyle/>
                    <a:p>
                      <a:pPr defTabSz="1828800">
                        <a:defRPr sz="1800"/>
                      </a:pPr>
                      <a:r>
                        <a:rPr lang="en-AU" sz="4400" dirty="0">
                          <a:sym typeface="Marianne"/>
                        </a:rPr>
                        <a:t>Continental</a:t>
                      </a:r>
                      <a:r>
                        <a:rPr sz="4400" dirty="0">
                          <a:sym typeface="Marianne"/>
                        </a:rPr>
                        <a:t> France</a:t>
                      </a:r>
                    </a:p>
                  </a:txBody>
                  <a:tcPr marL="15757" marR="15757" marT="15757" marB="15757"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r h="1620000">
                <a:tc>
                  <a:txBody>
                    <a:bodyPr/>
                    <a:lstStyle/>
                    <a:p>
                      <a:pPr algn="l" defTabSz="1828800">
                        <a:defRPr sz="1800"/>
                      </a:pPr>
                      <a:r>
                        <a:rPr sz="4000" b="1">
                          <a:sym typeface="Marianne"/>
                        </a:rPr>
                        <a:t>Forest area</a:t>
                      </a:r>
                    </a:p>
                  </a:txBody>
                  <a:tcPr marL="15757" marR="15757" marT="15757" marB="15757" anchor="ctr" horzOverflow="overflow">
                    <a:lnL w="12700">
                      <a:miter lim="400000"/>
                    </a:lnL>
                    <a:lnR w="38100">
                      <a:solidFill>
                        <a:srgbClr val="000000"/>
                      </a:solidFill>
                    </a:lnR>
                    <a:lnT w="12700">
                      <a:miter lim="400000"/>
                    </a:lnT>
                    <a:lnB w="12700">
                      <a:miter lim="400000"/>
                    </a:lnB>
                    <a:solidFill>
                      <a:srgbClr val="2B7758">
                        <a:alpha val="20000"/>
                      </a:srgbClr>
                    </a:solidFill>
                  </a:tcPr>
                </a:tc>
                <a:tc>
                  <a:txBody>
                    <a:bodyPr/>
                    <a:lstStyle/>
                    <a:p>
                      <a:pPr defTabSz="1828800">
                        <a:defRPr sz="4000" b="1">
                          <a:sym typeface="Marianne"/>
                        </a:defRPr>
                      </a:pPr>
                      <a:r>
                        <a:rPr dirty="0"/>
                        <a:t>4</a:t>
                      </a:r>
                      <a:r>
                        <a:rPr lang="en-AU" dirty="0"/>
                        <a:t>.</a:t>
                      </a:r>
                      <a:r>
                        <a:rPr dirty="0"/>
                        <a:t>17</a:t>
                      </a:r>
                      <a:r>
                        <a:rPr lang="en-AU" dirty="0"/>
                        <a:t> </a:t>
                      </a:r>
                      <a:r>
                        <a:rPr lang="en-AU" b="0" dirty="0"/>
                        <a:t>x </a:t>
                      </a:r>
                      <a:r>
                        <a:rPr b="0" dirty="0"/>
                        <a:t>10</a:t>
                      </a:r>
                      <a:r>
                        <a:rPr b="0" baseline="30000" dirty="0"/>
                        <a:t>9</a:t>
                      </a:r>
                      <a:r>
                        <a:rPr b="0" dirty="0"/>
                        <a:t> ha</a:t>
                      </a:r>
                    </a:p>
                    <a:p>
                      <a:pPr defTabSz="1828800">
                        <a:defRPr sz="2400">
                          <a:sym typeface="Marianne"/>
                        </a:defRPr>
                      </a:pPr>
                      <a:r>
                        <a:rPr dirty="0"/>
                        <a:t>(1/3 of the world’s land surface)</a:t>
                      </a:r>
                    </a:p>
                  </a:txBody>
                  <a:tcPr marL="0" marR="0" marT="0" marB="0" anchor="ctr" horzOverflow="overflow">
                    <a:lnL w="38100">
                      <a:solidFill>
                        <a:srgbClr val="000000"/>
                      </a:solidFill>
                    </a:lnL>
                    <a:lnR w="38100">
                      <a:solidFill>
                        <a:srgbClr val="000000"/>
                      </a:solidFill>
                    </a:lnR>
                    <a:lnT w="12700">
                      <a:miter lim="400000"/>
                    </a:lnT>
                    <a:lnB w="12700">
                      <a:miter lim="400000"/>
                    </a:lnB>
                    <a:solidFill>
                      <a:srgbClr val="2B7758">
                        <a:alpha val="20000"/>
                      </a:srgbClr>
                    </a:solidFill>
                  </a:tcPr>
                </a:tc>
                <a:tc>
                  <a:txBody>
                    <a:bodyPr/>
                    <a:lstStyle/>
                    <a:p>
                      <a:pPr defTabSz="1828800">
                        <a:defRPr sz="4000" b="1">
                          <a:sym typeface="Marianne"/>
                        </a:defRPr>
                      </a:pPr>
                      <a:r>
                        <a:rPr dirty="0"/>
                        <a:t>17</a:t>
                      </a:r>
                      <a:r>
                        <a:rPr lang="en-AU" dirty="0"/>
                        <a:t>.</a:t>
                      </a:r>
                      <a:r>
                        <a:rPr dirty="0"/>
                        <a:t>5</a:t>
                      </a:r>
                      <a:r>
                        <a:rPr lang="en-AU" b="0" dirty="0"/>
                        <a:t> x </a:t>
                      </a:r>
                      <a:r>
                        <a:rPr b="0" dirty="0"/>
                        <a:t>10</a:t>
                      </a:r>
                      <a:r>
                        <a:rPr b="0" baseline="30000" dirty="0"/>
                        <a:t>6</a:t>
                      </a:r>
                      <a:r>
                        <a:rPr b="0" dirty="0"/>
                        <a:t> ha</a:t>
                      </a:r>
                      <a:endParaRPr baseline="30000" dirty="0"/>
                    </a:p>
                    <a:p>
                      <a:pPr defTabSz="1828800">
                        <a:defRPr sz="2400">
                          <a:sym typeface="Marianne"/>
                        </a:defRPr>
                      </a:pPr>
                      <a:r>
                        <a:rPr dirty="0"/>
                        <a:t>(32% of </a:t>
                      </a:r>
                      <a:r>
                        <a:rPr lang="en-AU" dirty="0"/>
                        <a:t>mainland </a:t>
                      </a:r>
                      <a:r>
                        <a:rPr dirty="0"/>
                        <a:t>territory)</a:t>
                      </a:r>
                    </a:p>
                  </a:txBody>
                  <a:tcPr marL="0" marR="0" marT="0" marB="0" anchor="ctr" horzOverflow="overflow">
                    <a:lnL w="38100">
                      <a:solidFill>
                        <a:srgbClr val="000000"/>
                      </a:solidFill>
                    </a:lnL>
                    <a:lnR w="12700">
                      <a:miter lim="400000"/>
                    </a:lnR>
                    <a:lnT w="12700">
                      <a:miter lim="400000"/>
                    </a:lnT>
                    <a:lnB w="12700">
                      <a:miter lim="400000"/>
                    </a:lnB>
                    <a:solidFill>
                      <a:srgbClr val="2B7758">
                        <a:alpha val="20000"/>
                      </a:srgbClr>
                    </a:solidFill>
                  </a:tcPr>
                </a:tc>
                <a:extLst>
                  <a:ext uri="{0D108BD9-81ED-4DB2-BD59-A6C34878D82A}">
                    <a16:rowId xmlns:a16="http://schemas.microsoft.com/office/drawing/2014/main" val="10001"/>
                  </a:ext>
                </a:extLst>
              </a:tr>
              <a:tr h="1440000">
                <a:tc>
                  <a:txBody>
                    <a:bodyPr/>
                    <a:lstStyle/>
                    <a:p>
                      <a:pPr algn="l" defTabSz="1828800">
                        <a:defRPr sz="4000" b="1">
                          <a:sym typeface="Marianne"/>
                        </a:defRPr>
                      </a:pPr>
                      <a:r>
                        <a:t>Total C stock </a:t>
                      </a:r>
                    </a:p>
                    <a:p>
                      <a:pPr algn="l" defTabSz="1828800">
                        <a:defRPr sz="4000" b="1">
                          <a:sym typeface="Marianne"/>
                        </a:defRPr>
                      </a:pPr>
                      <a:r>
                        <a:rPr sz="2800" b="0"/>
                        <a:t>per unit area</a:t>
                      </a:r>
                    </a:p>
                  </a:txBody>
                  <a:tcPr marL="15757" marR="15757" marT="15757" marB="15757" anchor="ctr" horzOverflow="overflow">
                    <a:lnL w="12700">
                      <a:miter lim="400000"/>
                    </a:lnL>
                    <a:lnR w="38100">
                      <a:solidFill>
                        <a:srgbClr val="000000"/>
                      </a:solidFill>
                    </a:lnR>
                    <a:lnT w="12700">
                      <a:miter lim="400000"/>
                    </a:lnT>
                    <a:lnB w="12700">
                      <a:miter lim="400000"/>
                    </a:lnB>
                  </a:tcPr>
                </a:tc>
                <a:tc>
                  <a:txBody>
                    <a:bodyPr/>
                    <a:lstStyle/>
                    <a:p>
                      <a:pPr defTabSz="1828800">
                        <a:defRPr sz="4000" b="1">
                          <a:sym typeface="Marianne"/>
                        </a:defRPr>
                      </a:pPr>
                      <a:r>
                        <a:t>275</a:t>
                      </a:r>
                      <a:r>
                        <a:rPr b="0"/>
                        <a:t> tC.ha</a:t>
                      </a:r>
                      <a:r>
                        <a:rPr b="0" baseline="30000"/>
                        <a:t>-1</a:t>
                      </a:r>
                      <a:r>
                        <a:rPr sz="4800" b="0" baseline="-20000"/>
                        <a:t> </a:t>
                      </a:r>
                    </a:p>
                  </a:txBody>
                  <a:tcPr marL="0" marR="0" marT="0" marB="0"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4000" b="1">
                          <a:sym typeface="Marianne"/>
                        </a:defRPr>
                      </a:pPr>
                      <a:r>
                        <a:t>83</a:t>
                      </a:r>
                      <a:r>
                        <a:rPr b="0"/>
                        <a:t> tC.ha</a:t>
                      </a:r>
                      <a:r>
                        <a:rPr b="0" baseline="30000"/>
                        <a:t>-1</a:t>
                      </a:r>
                    </a:p>
                  </a:txBody>
                  <a:tcPr marL="0" marR="0" marT="0" marB="0" anchor="ctr" horzOverflow="overflow">
                    <a:lnL w="38100">
                      <a:solidFill>
                        <a:srgbClr val="000000"/>
                      </a:solidFill>
                    </a:lnL>
                    <a:lnR w="12700">
                      <a:miter lim="400000"/>
                    </a:lnR>
                    <a:lnT w="12700">
                      <a:miter lim="400000"/>
                    </a:lnT>
                    <a:lnB w="12700">
                      <a:miter lim="400000"/>
                    </a:lnB>
                  </a:tcPr>
                </a:tc>
                <a:extLst>
                  <a:ext uri="{0D108BD9-81ED-4DB2-BD59-A6C34878D82A}">
                    <a16:rowId xmlns:a16="http://schemas.microsoft.com/office/drawing/2014/main" val="10002"/>
                  </a:ext>
                </a:extLst>
              </a:tr>
              <a:tr h="1440000">
                <a:tc>
                  <a:txBody>
                    <a:bodyPr/>
                    <a:lstStyle/>
                    <a:p>
                      <a:pPr algn="l" defTabSz="1828800">
                        <a:defRPr sz="1800"/>
                      </a:pPr>
                      <a:r>
                        <a:rPr sz="4000" b="1">
                          <a:sym typeface="Marianne"/>
                        </a:rPr>
                        <a:t>C stock in soil</a:t>
                      </a:r>
                    </a:p>
                  </a:txBody>
                  <a:tcPr marL="15757" marR="15757" marT="15757" marB="15757" anchor="ctr" horzOverflow="overflow">
                    <a:lnL w="12700">
                      <a:miter lim="400000"/>
                    </a:lnL>
                    <a:lnR w="38100">
                      <a:solidFill>
                        <a:srgbClr val="000000"/>
                      </a:solidFill>
                    </a:lnR>
                    <a:lnT w="12700">
                      <a:miter lim="400000"/>
                    </a:lnT>
                    <a:lnB w="12700">
                      <a:miter lim="400000"/>
                    </a:lnB>
                    <a:solidFill>
                      <a:srgbClr val="000000">
                        <a:alpha val="10000"/>
                      </a:srgbClr>
                    </a:solidFill>
                  </a:tcPr>
                </a:tc>
                <a:tc>
                  <a:txBody>
                    <a:bodyPr/>
                    <a:lstStyle/>
                    <a:p>
                      <a:pPr defTabSz="1828800">
                        <a:defRPr sz="4000" b="1">
                          <a:sym typeface="Marianne"/>
                        </a:defRPr>
                      </a:pPr>
                      <a:r>
                        <a:t>787</a:t>
                      </a:r>
                      <a:r>
                        <a:rPr b="0"/>
                        <a:t> Gt C </a:t>
                      </a:r>
                      <a:r>
                        <a:rPr sz="4800" b="0" baseline="-20000"/>
                        <a:t>(0 - 1 m)</a:t>
                      </a:r>
                    </a:p>
                  </a:txBody>
                  <a:tcPr marL="0" marR="0" marT="0" marB="0" anchor="ctr" horzOverflow="overflow">
                    <a:lnL w="38100">
                      <a:solidFill>
                        <a:srgbClr val="000000"/>
                      </a:solidFill>
                    </a:lnL>
                    <a:lnR w="38100">
                      <a:solidFill>
                        <a:srgbClr val="000000"/>
                      </a:solidFill>
                    </a:lnR>
                    <a:lnT w="12700">
                      <a:miter lim="400000"/>
                    </a:lnT>
                    <a:lnB w="12700">
                      <a:miter lim="400000"/>
                    </a:lnB>
                    <a:solidFill>
                      <a:srgbClr val="000000">
                        <a:alpha val="10000"/>
                      </a:srgbClr>
                    </a:solidFill>
                  </a:tcPr>
                </a:tc>
                <a:tc>
                  <a:txBody>
                    <a:bodyPr/>
                    <a:lstStyle/>
                    <a:p>
                      <a:pPr defTabSz="1828800">
                        <a:defRPr sz="4000" b="1">
                          <a:sym typeface="Marianne"/>
                        </a:defRPr>
                      </a:pPr>
                      <a:r>
                        <a:t>1 405</a:t>
                      </a:r>
                      <a:r>
                        <a:rPr b="0"/>
                        <a:t> Mt C </a:t>
                      </a:r>
                      <a:r>
                        <a:rPr sz="4800" b="0" baseline="-20000"/>
                        <a:t>in 2010 (0 - 30 cm)</a:t>
                      </a:r>
                    </a:p>
                  </a:txBody>
                  <a:tcPr marL="0" marR="0" marT="0" marB="0" anchor="ctr" horzOverflow="overflow">
                    <a:lnL w="38100">
                      <a:solidFill>
                        <a:srgbClr val="000000"/>
                      </a:solidFill>
                    </a:lnL>
                    <a:lnR w="12700">
                      <a:miter lim="400000"/>
                    </a:lnR>
                    <a:lnT w="12700">
                      <a:miter lim="400000"/>
                    </a:lnT>
                    <a:lnB w="12700">
                      <a:miter lim="400000"/>
                    </a:lnB>
                    <a:solidFill>
                      <a:srgbClr val="000000">
                        <a:alpha val="10000"/>
                      </a:srgbClr>
                    </a:solidFill>
                  </a:tcPr>
                </a:tc>
                <a:extLst>
                  <a:ext uri="{0D108BD9-81ED-4DB2-BD59-A6C34878D82A}">
                    <a16:rowId xmlns:a16="http://schemas.microsoft.com/office/drawing/2014/main" val="10003"/>
                  </a:ext>
                </a:extLst>
              </a:tr>
              <a:tr h="1440000">
                <a:tc>
                  <a:txBody>
                    <a:bodyPr/>
                    <a:lstStyle/>
                    <a:p>
                      <a:pPr algn="l" defTabSz="1828800">
                        <a:defRPr sz="1800"/>
                      </a:pPr>
                      <a:r>
                        <a:rPr sz="4000" b="1">
                          <a:sym typeface="Marianne"/>
                        </a:rPr>
                        <a:t>C stock in biomass</a:t>
                      </a:r>
                    </a:p>
                  </a:txBody>
                  <a:tcPr marL="15757" marR="15757" marT="15757" marB="15757" anchor="ctr" horzOverflow="overflow">
                    <a:lnL w="12700">
                      <a:miter lim="400000"/>
                    </a:lnL>
                    <a:lnR w="38100">
                      <a:solidFill>
                        <a:srgbClr val="000000"/>
                      </a:solidFill>
                    </a:lnR>
                    <a:lnT w="12700">
                      <a:miter lim="400000"/>
                    </a:lnT>
                    <a:lnB w="12700">
                      <a:miter lim="400000"/>
                    </a:lnB>
                  </a:tcPr>
                </a:tc>
                <a:tc>
                  <a:txBody>
                    <a:bodyPr/>
                    <a:lstStyle/>
                    <a:p>
                      <a:pPr defTabSz="1828800">
                        <a:defRPr sz="4000" b="1">
                          <a:sym typeface="Marianne"/>
                        </a:defRPr>
                      </a:pPr>
                      <a:r>
                        <a:t>359 </a:t>
                      </a:r>
                      <a:r>
                        <a:rPr b="0"/>
                        <a:t>Gt C</a:t>
                      </a:r>
                    </a:p>
                  </a:txBody>
                  <a:tcPr marL="0" marR="0" marT="0" marB="0"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4000" b="1">
                          <a:sym typeface="Marianne"/>
                        </a:defRPr>
                      </a:pPr>
                      <a:r>
                        <a:t>1 296</a:t>
                      </a:r>
                      <a:r>
                        <a:rPr b="0"/>
                        <a:t> Mt C </a:t>
                      </a:r>
                      <a:r>
                        <a:rPr sz="4800" b="0" baseline="-20000"/>
                        <a:t>in 2010</a:t>
                      </a:r>
                    </a:p>
                  </a:txBody>
                  <a:tcPr marL="0" marR="0" marT="0" marB="0" anchor="ctr" horzOverflow="overflow">
                    <a:lnL w="38100">
                      <a:solidFill>
                        <a:srgbClr val="000000"/>
                      </a:solidFill>
                    </a:lnL>
                    <a:lnR w="12700">
                      <a:miter lim="400000"/>
                    </a:lnR>
                    <a:lnT w="12700">
                      <a:miter lim="400000"/>
                    </a:lnT>
                    <a:lnB w="12700">
                      <a:miter lim="400000"/>
                    </a:lnB>
                  </a:tcPr>
                </a:tc>
                <a:extLst>
                  <a:ext uri="{0D108BD9-81ED-4DB2-BD59-A6C34878D82A}">
                    <a16:rowId xmlns:a16="http://schemas.microsoft.com/office/drawing/2014/main" val="10004"/>
                  </a:ext>
                </a:extLst>
              </a:tr>
              <a:tr h="1440000">
                <a:tc>
                  <a:txBody>
                    <a:bodyPr/>
                    <a:lstStyle/>
                    <a:p>
                      <a:pPr algn="l" defTabSz="1828800">
                        <a:defRPr sz="1800"/>
                      </a:pPr>
                      <a:r>
                        <a:rPr sz="4000" b="1">
                          <a:sym typeface="Marianne"/>
                        </a:rPr>
                        <a:t>Total C stock</a:t>
                      </a:r>
                    </a:p>
                  </a:txBody>
                  <a:tcPr marL="15757" marR="15757" marT="15757" marB="15757" anchor="ctr" horzOverflow="overflow">
                    <a:lnL w="12700">
                      <a:miter lim="400000"/>
                    </a:lnL>
                    <a:lnR w="38100">
                      <a:solidFill>
                        <a:srgbClr val="000000"/>
                      </a:solidFill>
                    </a:lnR>
                    <a:lnT w="12700">
                      <a:miter lim="400000"/>
                    </a:lnT>
                    <a:lnB w="12700">
                      <a:miter lim="400000"/>
                    </a:lnB>
                    <a:solidFill>
                      <a:srgbClr val="000000">
                        <a:alpha val="10000"/>
                      </a:srgbClr>
                    </a:solidFill>
                  </a:tcPr>
                </a:tc>
                <a:tc>
                  <a:txBody>
                    <a:bodyPr/>
                    <a:lstStyle/>
                    <a:p>
                      <a:pPr defTabSz="1828800">
                        <a:defRPr sz="4000" b="1">
                          <a:sym typeface="Marianne"/>
                        </a:defRPr>
                      </a:pPr>
                      <a:r>
                        <a:t>1 146</a:t>
                      </a:r>
                      <a:r>
                        <a:rPr b="0"/>
                        <a:t> Gt C</a:t>
                      </a:r>
                    </a:p>
                  </a:txBody>
                  <a:tcPr marL="0" marR="0" marT="0" marB="0" anchor="ctr" horzOverflow="overflow">
                    <a:lnL w="38100">
                      <a:solidFill>
                        <a:srgbClr val="000000"/>
                      </a:solidFill>
                    </a:lnL>
                    <a:lnR w="38100">
                      <a:solidFill>
                        <a:srgbClr val="000000"/>
                      </a:solidFill>
                    </a:lnR>
                    <a:lnT w="12700">
                      <a:miter lim="400000"/>
                    </a:lnT>
                    <a:lnB w="12700">
                      <a:miter lim="400000"/>
                    </a:lnB>
                    <a:solidFill>
                      <a:srgbClr val="000000">
                        <a:alpha val="10000"/>
                      </a:srgbClr>
                    </a:solidFill>
                  </a:tcPr>
                </a:tc>
                <a:tc>
                  <a:txBody>
                    <a:bodyPr/>
                    <a:lstStyle/>
                    <a:p>
                      <a:pPr defTabSz="1828800">
                        <a:defRPr sz="4000" b="1">
                          <a:sym typeface="Marianne"/>
                        </a:defRPr>
                      </a:pPr>
                      <a:r>
                        <a:rPr dirty="0"/>
                        <a:t>2</a:t>
                      </a:r>
                      <a:r>
                        <a:rPr lang="en-AU" dirty="0"/>
                        <a:t>.</a:t>
                      </a:r>
                      <a:r>
                        <a:rPr dirty="0"/>
                        <a:t>8</a:t>
                      </a:r>
                      <a:r>
                        <a:rPr b="0" dirty="0"/>
                        <a:t> Gt C</a:t>
                      </a:r>
                    </a:p>
                  </a:txBody>
                  <a:tcPr marL="0" marR="0" marT="0" marB="0" anchor="ctr" horzOverflow="overflow">
                    <a:lnL w="38100">
                      <a:solidFill>
                        <a:srgbClr val="000000"/>
                      </a:solidFill>
                    </a:lnL>
                    <a:lnR w="12700">
                      <a:miter lim="400000"/>
                    </a:lnR>
                    <a:lnT w="12700">
                      <a:miter lim="400000"/>
                    </a:lnT>
                    <a:lnB w="12700">
                      <a:miter lim="400000"/>
                    </a:lnB>
                    <a:solidFill>
                      <a:srgbClr val="000000">
                        <a:alpha val="10000"/>
                      </a:srgbClr>
                    </a:solidFill>
                  </a:tcPr>
                </a:tc>
                <a:extLst>
                  <a:ext uri="{0D108BD9-81ED-4DB2-BD59-A6C34878D82A}">
                    <a16:rowId xmlns:a16="http://schemas.microsoft.com/office/drawing/2014/main" val="10005"/>
                  </a:ext>
                </a:extLst>
              </a:tr>
              <a:tr h="864000">
                <a:tc>
                  <a:txBody>
                    <a:bodyPr/>
                    <a:lstStyle/>
                    <a:p>
                      <a:pPr algn="r" defTabSz="1828800">
                        <a:defRPr sz="1800"/>
                      </a:pPr>
                      <a:r>
                        <a:rPr sz="2400" b="1">
                          <a:sym typeface="Marianne"/>
                        </a:rPr>
                        <a:t>Data source</a:t>
                      </a:r>
                    </a:p>
                  </a:txBody>
                  <a:tcPr marL="15757" marR="15757" marT="15757" marB="15757" anchor="ctr" horzOverflow="overflow">
                    <a:lnL w="12700">
                      <a:miter lim="400000"/>
                    </a:lnL>
                    <a:lnR w="12700">
                      <a:miter lim="400000"/>
                    </a:lnR>
                    <a:lnT w="12700">
                      <a:miter lim="400000"/>
                    </a:lnT>
                    <a:lnB w="12700">
                      <a:miter lim="400000"/>
                    </a:lnB>
                  </a:tcPr>
                </a:tc>
                <a:tc>
                  <a:txBody>
                    <a:bodyPr/>
                    <a:lstStyle/>
                    <a:p>
                      <a:pPr defTabSz="1828800">
                        <a:defRPr sz="1800"/>
                      </a:pPr>
                      <a:r>
                        <a:rPr sz="2400">
                          <a:sym typeface="Marianne"/>
                        </a:rPr>
                        <a:t>IPCC SRES Land-Use 1998</a:t>
                      </a:r>
                    </a:p>
                  </a:txBody>
                  <a:tcPr marL="15757" marR="15757" marT="15757" marB="15757" anchor="ctr" horzOverflow="overflow">
                    <a:lnL w="12700">
                      <a:miter lim="400000"/>
                    </a:lnL>
                    <a:lnR w="12700">
                      <a:miter lim="400000"/>
                    </a:lnR>
                    <a:lnT w="12700">
                      <a:miter lim="400000"/>
                    </a:lnT>
                    <a:lnB w="12700">
                      <a:miter lim="400000"/>
                    </a:lnB>
                  </a:tcPr>
                </a:tc>
                <a:tc>
                  <a:txBody>
                    <a:bodyPr/>
                    <a:lstStyle/>
                    <a:p>
                      <a:pPr defTabSz="1828800">
                        <a:defRPr sz="1800"/>
                      </a:pPr>
                      <a:r>
                        <a:rPr sz="2400" dirty="0">
                          <a:sym typeface="Marianne"/>
                        </a:rPr>
                        <a:t>IGN national forest inventory</a:t>
                      </a:r>
                    </a:p>
                  </a:txBody>
                  <a:tcPr marL="15757" marR="15757" marT="15757" marB="15757"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6"/>
                  </a:ext>
                </a:extLst>
              </a:tr>
            </a:tbl>
          </a:graphicData>
        </a:graphic>
      </p:graphicFrame>
      <p:grpSp>
        <p:nvGrpSpPr>
          <p:cNvPr id="375" name="ZoneTexte 8"/>
          <p:cNvGrpSpPr/>
          <p:nvPr/>
        </p:nvGrpSpPr>
        <p:grpSpPr>
          <a:xfrm>
            <a:off x="2015750" y="11110517"/>
            <a:ext cx="13023212" cy="2041279"/>
            <a:chOff x="0" y="0"/>
            <a:chExt cx="13023211" cy="2041277"/>
          </a:xfrm>
        </p:grpSpPr>
        <p:sp>
          <p:nvSpPr>
            <p:cNvPr id="373" name="Rectangle aux angles arrondis"/>
            <p:cNvSpPr/>
            <p:nvPr/>
          </p:nvSpPr>
          <p:spPr>
            <a:xfrm>
              <a:off x="0" y="0"/>
              <a:ext cx="13023212" cy="2041278"/>
            </a:xfrm>
            <a:prstGeom prst="roundRect">
              <a:avLst>
                <a:gd name="adj" fmla="val 1975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374" name="In metropolitan France, forests account for nearly 40% of soil carbon stocks."/>
            <p:cNvSpPr txBox="1"/>
            <p:nvPr/>
          </p:nvSpPr>
          <p:spPr>
            <a:xfrm>
              <a:off x="149870" y="149871"/>
              <a:ext cx="12723471" cy="1795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4000"/>
              </a:lvl1pPr>
            </a:lstStyle>
            <a:p>
              <a:r>
                <a:rPr dirty="0"/>
                <a:t>   In France</a:t>
              </a:r>
              <a:r>
                <a:rPr lang="en-AU" dirty="0"/>
                <a:t>’s European territory</a:t>
              </a:r>
              <a:r>
                <a:rPr dirty="0"/>
                <a:t>, forests account for nearly 40% of soil carbon stocks.</a:t>
              </a:r>
            </a:p>
          </p:txBody>
        </p:sp>
      </p:grpSp>
      <p:sp>
        <p:nvSpPr>
          <p:cNvPr id="376" name="Connecteur droit avec flèche 9"/>
          <p:cNvSpPr/>
          <p:nvPr/>
        </p:nvSpPr>
        <p:spPr>
          <a:xfrm flipH="1">
            <a:off x="1581717" y="11842456"/>
            <a:ext cx="681790" cy="1"/>
          </a:xfrm>
          <a:prstGeom prst="line">
            <a:avLst/>
          </a:prstGeom>
          <a:ln w="127000">
            <a:solidFill>
              <a:srgbClr val="8D533E"/>
            </a:solidFill>
            <a:headEnd type="triangle"/>
          </a:ln>
        </p:spPr>
        <p:txBody>
          <a:bodyPr lIns="45719" rIns="45719"/>
          <a:lstStyle/>
          <a:p>
            <a:endParaRPr/>
          </a:p>
        </p:txBody>
      </p:sp>
    </p:spTree>
  </p:cSld>
  <p:clrMapOvr>
    <a:masterClrMapping/>
  </p:clrMapOvr>
  <p:transition spd="med"/>
  <p:extLst>
    <p:ext uri="{6950BFC3-D8DA-4A85-94F7-54DA5524770B}">
      <p188:commentRel xmlns:p188="http://schemas.microsoft.com/office/powerpoint/2018/8/main" xmlns=""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379" name="Titre 2"/>
          <p:cNvSpPr txBox="1">
            <a:spLocks noGrp="1"/>
          </p:cNvSpPr>
          <p:nvPr>
            <p:ph type="title"/>
          </p:nvPr>
        </p:nvSpPr>
        <p:spPr>
          <a:prstGeom prst="rect">
            <a:avLst/>
          </a:prstGeom>
        </p:spPr>
        <p:txBody>
          <a:bodyPr/>
          <a:lstStyle>
            <a:lvl1pPr defTabSz="1700783">
              <a:defRPr sz="5115"/>
            </a:lvl1pPr>
          </a:lstStyle>
          <a:p>
            <a:r>
              <a:t>Different forms of organic carbon in soils</a:t>
            </a:r>
          </a:p>
        </p:txBody>
      </p:sp>
      <p:sp>
        <p:nvSpPr>
          <p:cNvPr id="380" name="ZoneTexte 20"/>
          <p:cNvSpPr txBox="1"/>
          <p:nvPr/>
        </p:nvSpPr>
        <p:spPr>
          <a:xfrm>
            <a:off x="11545154" y="11559425"/>
            <a:ext cx="707629"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b="1">
                <a:solidFill>
                  <a:srgbClr val="8D533E"/>
                </a:solidFill>
              </a:defRPr>
            </a:lvl1pPr>
          </a:lstStyle>
          <a:p>
            <a:r>
              <a:t>+</a:t>
            </a:r>
          </a:p>
        </p:txBody>
      </p:sp>
      <p:grpSp>
        <p:nvGrpSpPr>
          <p:cNvPr id="383" name="ZoneTexte 1"/>
          <p:cNvGrpSpPr/>
          <p:nvPr/>
        </p:nvGrpSpPr>
        <p:grpSpPr>
          <a:xfrm>
            <a:off x="334570" y="2148876"/>
            <a:ext cx="7063196" cy="4348542"/>
            <a:chOff x="-234532" y="20794"/>
            <a:chExt cx="7063194" cy="4348541"/>
          </a:xfrm>
        </p:grpSpPr>
        <p:sp>
          <p:nvSpPr>
            <p:cNvPr id="381" name="Rectangle aux angles arrondis"/>
            <p:cNvSpPr/>
            <p:nvPr/>
          </p:nvSpPr>
          <p:spPr>
            <a:xfrm>
              <a:off x="-234532" y="50698"/>
              <a:ext cx="7063194" cy="3710810"/>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lnSpc>
                  <a:spcPct val="180000"/>
                </a:lnSpc>
                <a:defRPr sz="3200" b="1"/>
              </a:pPr>
              <a:endParaRPr/>
            </a:p>
          </p:txBody>
        </p:sp>
        <p:sp>
          <p:nvSpPr>
            <p:cNvPr id="382" name="Mineral-associated organic matter derived from plant/microbial biomass, contributing to soil darkening.…"/>
            <p:cNvSpPr txBox="1"/>
            <p:nvPr/>
          </p:nvSpPr>
          <p:spPr>
            <a:xfrm>
              <a:off x="28135" y="20794"/>
              <a:ext cx="6167968" cy="4348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noAutofit/>
            </a:bodyPr>
            <a:lstStyle/>
            <a:p>
              <a:pPr>
                <a:defRPr sz="3600" b="1"/>
              </a:pPr>
              <a:r>
                <a:rPr dirty="0"/>
                <a:t>Mineral-associated organic matter derived from plant/microbial biomass</a:t>
              </a:r>
              <a:r>
                <a:rPr b="0" dirty="0"/>
                <a:t>, contributing to soil darkening. </a:t>
              </a:r>
            </a:p>
            <a:p>
              <a:pPr>
                <a:lnSpc>
                  <a:spcPct val="180000"/>
                </a:lnSpc>
                <a:defRPr sz="4800" b="1">
                  <a:solidFill>
                    <a:srgbClr val="8D533E"/>
                  </a:solidFill>
                </a:defRPr>
              </a:pPr>
              <a:r>
                <a:rPr dirty="0"/>
                <a:t> </a:t>
              </a:r>
              <a:r>
                <a:rPr lang="en-AU" dirty="0"/>
                <a:t>∼</a:t>
              </a:r>
              <a:r>
                <a:rPr dirty="0"/>
                <a:t>60</a:t>
              </a:r>
              <a:r>
                <a:rPr lang="en-AU" dirty="0"/>
                <a:t>–</a:t>
              </a:r>
              <a:r>
                <a:rPr dirty="0"/>
                <a:t>95%</a:t>
              </a:r>
            </a:p>
          </p:txBody>
        </p:sp>
      </p:grpSp>
      <p:grpSp>
        <p:nvGrpSpPr>
          <p:cNvPr id="386" name="ZoneTexte 3"/>
          <p:cNvGrpSpPr/>
          <p:nvPr/>
        </p:nvGrpSpPr>
        <p:grpSpPr>
          <a:xfrm>
            <a:off x="1292343" y="7444136"/>
            <a:ext cx="6158782" cy="2295299"/>
            <a:chOff x="0" y="0"/>
            <a:chExt cx="6158780" cy="2295296"/>
          </a:xfrm>
        </p:grpSpPr>
        <p:sp>
          <p:nvSpPr>
            <p:cNvPr id="384" name="Rectangle aux angles arrondis"/>
            <p:cNvSpPr/>
            <p:nvPr/>
          </p:nvSpPr>
          <p:spPr>
            <a:xfrm>
              <a:off x="0" y="36549"/>
              <a:ext cx="6158780" cy="1785601"/>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lnSpc>
                  <a:spcPct val="180000"/>
                </a:lnSpc>
                <a:defRPr sz="3200" b="1"/>
              </a:pPr>
              <a:endParaRPr/>
            </a:p>
          </p:txBody>
        </p:sp>
        <p:sp>
          <p:nvSpPr>
            <p:cNvPr id="385" name="Living organic matter.…"/>
            <p:cNvSpPr/>
            <p:nvPr/>
          </p:nvSpPr>
          <p:spPr>
            <a:xfrm>
              <a:off x="118915" y="0"/>
              <a:ext cx="5488949" cy="229529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3600"/>
              </a:pPr>
              <a:r>
                <a:rPr dirty="0"/>
                <a:t>Living organic matter.</a:t>
              </a:r>
            </a:p>
            <a:p>
              <a:pPr>
                <a:lnSpc>
                  <a:spcPct val="180000"/>
                </a:lnSpc>
                <a:defRPr sz="4800" b="1">
                  <a:solidFill>
                    <a:srgbClr val="8D533E"/>
                  </a:solidFill>
                </a:defRPr>
              </a:pPr>
              <a:r>
                <a:rPr lang="en-AU" dirty="0"/>
                <a:t>∼</a:t>
              </a:r>
              <a:r>
                <a:rPr dirty="0"/>
                <a:t>1</a:t>
              </a:r>
              <a:r>
                <a:rPr lang="en-AU" dirty="0"/>
                <a:t>–</a:t>
              </a:r>
              <a:r>
                <a:rPr dirty="0"/>
                <a:t>5% </a:t>
              </a:r>
            </a:p>
          </p:txBody>
        </p:sp>
      </p:grpSp>
      <p:sp>
        <p:nvSpPr>
          <p:cNvPr id="387" name="ZoneTexte 4"/>
          <p:cNvSpPr txBox="1"/>
          <p:nvPr/>
        </p:nvSpPr>
        <p:spPr>
          <a:xfrm>
            <a:off x="8556717" y="6497418"/>
            <a:ext cx="4457288"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DURAND Hermine</a:t>
            </a:r>
          </a:p>
        </p:txBody>
      </p:sp>
      <p:sp>
        <p:nvSpPr>
          <p:cNvPr id="388" name="ZoneTexte 5"/>
          <p:cNvSpPr txBox="1"/>
          <p:nvPr/>
        </p:nvSpPr>
        <p:spPr>
          <a:xfrm>
            <a:off x="6117775" y="12677133"/>
            <a:ext cx="4457287"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European Atlas of Soil Biodiversity (2013)</a:t>
            </a:r>
          </a:p>
        </p:txBody>
      </p:sp>
      <p:sp>
        <p:nvSpPr>
          <p:cNvPr id="389" name="ZoneTexte 6"/>
          <p:cNvSpPr txBox="1"/>
          <p:nvPr/>
        </p:nvSpPr>
        <p:spPr>
          <a:xfrm>
            <a:off x="13580572" y="6497418"/>
            <a:ext cx="4457288"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DURAND Hermine</a:t>
            </a:r>
          </a:p>
        </p:txBody>
      </p:sp>
      <p:sp>
        <p:nvSpPr>
          <p:cNvPr id="390" name="ZoneTexte 7"/>
          <p:cNvSpPr txBox="1"/>
          <p:nvPr/>
        </p:nvSpPr>
        <p:spPr>
          <a:xfrm>
            <a:off x="12803033" y="10783599"/>
            <a:ext cx="4457288"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CHASSÉ Matthieu</a:t>
            </a:r>
          </a:p>
        </p:txBody>
      </p:sp>
      <p:grpSp>
        <p:nvGrpSpPr>
          <p:cNvPr id="393" name="ZoneTexte 8"/>
          <p:cNvGrpSpPr/>
          <p:nvPr/>
        </p:nvGrpSpPr>
        <p:grpSpPr>
          <a:xfrm>
            <a:off x="12491676" y="11441762"/>
            <a:ext cx="4816801" cy="1869369"/>
            <a:chOff x="0" y="0"/>
            <a:chExt cx="4816800" cy="1869368"/>
          </a:xfrm>
        </p:grpSpPr>
        <p:sp>
          <p:nvSpPr>
            <p:cNvPr id="391" name="Rectangle aux angles arrondis"/>
            <p:cNvSpPr/>
            <p:nvPr/>
          </p:nvSpPr>
          <p:spPr>
            <a:xfrm>
              <a:off x="0" y="0"/>
              <a:ext cx="4816801" cy="1869369"/>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defRPr sz="3200"/>
              </a:pPr>
              <a:endParaRPr/>
            </a:p>
          </p:txBody>
        </p:sp>
        <p:sp>
          <p:nvSpPr>
            <p:cNvPr id="392" name="+ dissolved organic carbon"/>
            <p:cNvSpPr/>
            <p:nvPr/>
          </p:nvSpPr>
          <p:spPr>
            <a:xfrm>
              <a:off x="123005" y="123004"/>
              <a:ext cx="457079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3600"/>
              </a:lvl1pPr>
            </a:lstStyle>
            <a:p>
              <a:r>
                <a:t>+ dissolved organic carbon</a:t>
              </a:r>
            </a:p>
          </p:txBody>
        </p:sp>
      </p:grpSp>
      <p:grpSp>
        <p:nvGrpSpPr>
          <p:cNvPr id="396" name="ZoneTexte 10"/>
          <p:cNvGrpSpPr/>
          <p:nvPr/>
        </p:nvGrpSpPr>
        <p:grpSpPr>
          <a:xfrm>
            <a:off x="17188259" y="2159999"/>
            <a:ext cx="6598504" cy="3575835"/>
            <a:chOff x="0" y="0"/>
            <a:chExt cx="6598502" cy="3575833"/>
          </a:xfrm>
        </p:grpSpPr>
        <p:sp>
          <p:nvSpPr>
            <p:cNvPr id="394" name="Rectangle aux angles arrondis"/>
            <p:cNvSpPr/>
            <p:nvPr/>
          </p:nvSpPr>
          <p:spPr>
            <a:xfrm>
              <a:off x="0" y="0"/>
              <a:ext cx="6598502" cy="2884115"/>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lnSpc>
                  <a:spcPct val="180000"/>
                </a:lnSpc>
                <a:defRPr sz="3200" b="1"/>
              </a:pPr>
              <a:endParaRPr/>
            </a:p>
          </p:txBody>
        </p:sp>
        <p:sp>
          <p:nvSpPr>
            <p:cNvPr id="395" name="Decomposing plant debris (floating in water due to low density).…"/>
            <p:cNvSpPr/>
            <p:nvPr/>
          </p:nvSpPr>
          <p:spPr>
            <a:xfrm>
              <a:off x="964540" y="172540"/>
              <a:ext cx="5461421" cy="340329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3600" b="1"/>
              </a:pPr>
              <a:r>
                <a:rPr dirty="0"/>
                <a:t>Decomposing plant debris </a:t>
              </a:r>
              <a:r>
                <a:rPr b="0" dirty="0"/>
                <a:t>(floating in water due to low density).</a:t>
              </a:r>
            </a:p>
            <a:p>
              <a:pPr>
                <a:lnSpc>
                  <a:spcPct val="180000"/>
                </a:lnSpc>
                <a:defRPr sz="4800" b="1">
                  <a:solidFill>
                    <a:srgbClr val="8D533E"/>
                  </a:solidFill>
                </a:defRPr>
              </a:pPr>
              <a:r>
                <a:rPr lang="en-AU" dirty="0"/>
                <a:t>∼</a:t>
              </a:r>
              <a:r>
                <a:rPr dirty="0"/>
                <a:t>5</a:t>
              </a:r>
              <a:r>
                <a:rPr lang="en-AU" dirty="0"/>
                <a:t>–</a:t>
              </a:r>
              <a:r>
                <a:rPr dirty="0"/>
                <a:t>30%</a:t>
              </a:r>
            </a:p>
          </p:txBody>
        </p:sp>
      </p:grpSp>
      <p:grpSp>
        <p:nvGrpSpPr>
          <p:cNvPr id="399" name="ZoneTexte 11"/>
          <p:cNvGrpSpPr/>
          <p:nvPr/>
        </p:nvGrpSpPr>
        <p:grpSpPr>
          <a:xfrm>
            <a:off x="16446847" y="7812254"/>
            <a:ext cx="7255770" cy="2529138"/>
            <a:chOff x="0" y="0"/>
            <a:chExt cx="7255769" cy="2529137"/>
          </a:xfrm>
        </p:grpSpPr>
        <p:sp>
          <p:nvSpPr>
            <p:cNvPr id="397" name="Rectangle aux angles arrondis"/>
            <p:cNvSpPr/>
            <p:nvPr/>
          </p:nvSpPr>
          <p:spPr>
            <a:xfrm>
              <a:off x="0" y="0"/>
              <a:ext cx="6478191" cy="1826527"/>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lnSpc>
                  <a:spcPct val="180000"/>
                </a:lnSpc>
                <a:defRPr sz="3200" b="1"/>
              </a:pPr>
              <a:endParaRPr/>
            </a:p>
          </p:txBody>
        </p:sp>
        <p:sp>
          <p:nvSpPr>
            <p:cNvPr id="398" name="Pyrogenic organic matter.…"/>
            <p:cNvSpPr txBox="1"/>
            <p:nvPr/>
          </p:nvSpPr>
          <p:spPr>
            <a:xfrm>
              <a:off x="846590" y="47244"/>
              <a:ext cx="6409180" cy="24818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noAutofit/>
            </a:bodyPr>
            <a:lstStyle/>
            <a:p>
              <a:pPr>
                <a:defRPr sz="3600"/>
              </a:pPr>
              <a:r>
                <a:rPr dirty="0"/>
                <a:t>Pyrogenic organic matter.</a:t>
              </a:r>
            </a:p>
            <a:p>
              <a:pPr>
                <a:lnSpc>
                  <a:spcPct val="180000"/>
                </a:lnSpc>
                <a:defRPr sz="4800" b="1">
                  <a:solidFill>
                    <a:srgbClr val="8D533E"/>
                  </a:solidFill>
                </a:defRPr>
              </a:pPr>
              <a:r>
                <a:rPr lang="en-AU" dirty="0"/>
                <a:t>∼</a:t>
              </a:r>
              <a:r>
                <a:rPr dirty="0"/>
                <a:t>5</a:t>
              </a:r>
              <a:r>
                <a:rPr lang="en-AU" dirty="0"/>
                <a:t>–</a:t>
              </a:r>
              <a:r>
                <a:rPr dirty="0"/>
                <a:t>30%</a:t>
              </a:r>
            </a:p>
          </p:txBody>
        </p:sp>
      </p:grpSp>
      <p:sp>
        <p:nvSpPr>
          <p:cNvPr id="400" name="ZoneTexte 12"/>
          <p:cNvSpPr txBox="1"/>
          <p:nvPr/>
        </p:nvSpPr>
        <p:spPr>
          <a:xfrm>
            <a:off x="17633086" y="12239924"/>
            <a:ext cx="1964721" cy="8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4800" b="1">
                <a:solidFill>
                  <a:srgbClr val="8D533E"/>
                </a:solidFill>
              </a:defRPr>
            </a:lvl1pPr>
          </a:lstStyle>
          <a:p>
            <a:r>
              <a:rPr dirty="0"/>
              <a:t>&lt; 1%</a:t>
            </a:r>
          </a:p>
        </p:txBody>
      </p:sp>
      <p:pic>
        <p:nvPicPr>
          <p:cNvPr id="401" name="Image 14" descr="Image 14"/>
          <p:cNvPicPr>
            <a:picLocks noChangeAspect="1"/>
          </p:cNvPicPr>
          <p:nvPr/>
        </p:nvPicPr>
        <p:blipFill>
          <a:blip r:embed="rId2"/>
          <a:stretch>
            <a:fillRect/>
          </a:stretch>
        </p:blipFill>
        <p:spPr>
          <a:xfrm>
            <a:off x="6451851" y="9910799"/>
            <a:ext cx="3971471" cy="2760837"/>
          </a:xfrm>
          <a:prstGeom prst="rect">
            <a:avLst/>
          </a:prstGeom>
          <a:ln w="12700">
            <a:miter lim="400000"/>
          </a:ln>
        </p:spPr>
      </p:pic>
      <p:pic>
        <p:nvPicPr>
          <p:cNvPr id="402" name="Picture 4" descr="Picture 4"/>
          <p:cNvPicPr>
            <a:picLocks noChangeAspect="1"/>
          </p:cNvPicPr>
          <p:nvPr/>
        </p:nvPicPr>
        <p:blipFill>
          <a:blip r:embed="rId3"/>
          <a:stretch>
            <a:fillRect/>
          </a:stretch>
        </p:blipFill>
        <p:spPr>
          <a:xfrm>
            <a:off x="6451851" y="1800000"/>
            <a:ext cx="6567077" cy="4698254"/>
          </a:xfrm>
          <a:prstGeom prst="rect">
            <a:avLst/>
          </a:prstGeom>
          <a:ln w="12700">
            <a:miter lim="400000"/>
          </a:ln>
        </p:spPr>
      </p:pic>
      <p:pic>
        <p:nvPicPr>
          <p:cNvPr id="403" name="Image 9" descr="Image 9"/>
          <p:cNvPicPr>
            <a:picLocks noChangeAspect="1"/>
          </p:cNvPicPr>
          <p:nvPr/>
        </p:nvPicPr>
        <p:blipFill>
          <a:blip r:embed="rId4"/>
          <a:stretch>
            <a:fillRect/>
          </a:stretch>
        </p:blipFill>
        <p:spPr>
          <a:xfrm>
            <a:off x="6451851" y="6858000"/>
            <a:ext cx="3971471" cy="2873299"/>
          </a:xfrm>
          <a:prstGeom prst="rect">
            <a:avLst/>
          </a:prstGeom>
          <a:ln w="12700">
            <a:miter lim="400000"/>
          </a:ln>
        </p:spPr>
      </p:pic>
      <p:pic>
        <p:nvPicPr>
          <p:cNvPr id="404" name="Picture 6" descr="Picture 6"/>
          <p:cNvPicPr>
            <a:picLocks noChangeAspect="1"/>
          </p:cNvPicPr>
          <p:nvPr/>
        </p:nvPicPr>
        <p:blipFill>
          <a:blip r:embed="rId5"/>
          <a:stretch>
            <a:fillRect/>
          </a:stretch>
        </p:blipFill>
        <p:spPr>
          <a:xfrm>
            <a:off x="13381200" y="1800000"/>
            <a:ext cx="4656661" cy="4697418"/>
          </a:xfrm>
          <a:prstGeom prst="rect">
            <a:avLst/>
          </a:prstGeom>
          <a:ln w="12700">
            <a:miter lim="400000"/>
          </a:ln>
        </p:spPr>
      </p:pic>
      <p:pic>
        <p:nvPicPr>
          <p:cNvPr id="405" name="Picture 11" descr="Picture 11"/>
          <p:cNvPicPr>
            <a:picLocks noChangeAspect="1"/>
          </p:cNvPicPr>
          <p:nvPr/>
        </p:nvPicPr>
        <p:blipFill>
          <a:blip r:embed="rId6"/>
          <a:stretch>
            <a:fillRect/>
          </a:stretch>
        </p:blipFill>
        <p:spPr>
          <a:xfrm>
            <a:off x="10782000" y="6862078"/>
            <a:ext cx="6478321" cy="392152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pic>
        <p:nvPicPr>
          <p:cNvPr id="408" name="Image 4" descr="Image 4"/>
          <p:cNvPicPr>
            <a:picLocks noChangeAspect="1"/>
          </p:cNvPicPr>
          <p:nvPr/>
        </p:nvPicPr>
        <p:blipFill>
          <a:blip r:embed="rId2"/>
          <a:stretch>
            <a:fillRect/>
          </a:stretch>
        </p:blipFill>
        <p:spPr>
          <a:xfrm>
            <a:off x="919612" y="2324297"/>
            <a:ext cx="13948412" cy="7593260"/>
          </a:xfrm>
          <a:prstGeom prst="rect">
            <a:avLst/>
          </a:prstGeom>
          <a:ln w="12700">
            <a:miter lim="400000"/>
          </a:ln>
        </p:spPr>
      </p:pic>
      <p:sp>
        <p:nvSpPr>
          <p:cNvPr id="409" name="Titre 1"/>
          <p:cNvSpPr txBox="1">
            <a:spLocks noGrp="1"/>
          </p:cNvSpPr>
          <p:nvPr>
            <p:ph type="title"/>
          </p:nvPr>
        </p:nvSpPr>
        <p:spPr>
          <a:prstGeom prst="rect">
            <a:avLst/>
          </a:prstGeom>
        </p:spPr>
        <p:txBody>
          <a:bodyPr/>
          <a:lstStyle>
            <a:lvl1pPr defTabSz="1700783">
              <a:defRPr sz="5115"/>
            </a:lvl1pPr>
          </a:lstStyle>
          <a:p>
            <a:r>
              <a:t>Vertical distribution of organic carbon in forests</a:t>
            </a:r>
          </a:p>
        </p:txBody>
      </p:sp>
      <p:grpSp>
        <p:nvGrpSpPr>
          <p:cNvPr id="412" name="ZoneTexte 2"/>
          <p:cNvGrpSpPr/>
          <p:nvPr/>
        </p:nvGrpSpPr>
        <p:grpSpPr>
          <a:xfrm>
            <a:off x="1590301" y="9080178"/>
            <a:ext cx="6003815" cy="2584172"/>
            <a:chOff x="0" y="0"/>
            <a:chExt cx="6003813" cy="2584171"/>
          </a:xfrm>
        </p:grpSpPr>
        <p:sp>
          <p:nvSpPr>
            <p:cNvPr id="410" name="Rectangle aux angles arrondis"/>
            <p:cNvSpPr/>
            <p:nvPr/>
          </p:nvSpPr>
          <p:spPr>
            <a:xfrm>
              <a:off x="0" y="176229"/>
              <a:ext cx="6003813" cy="2407942"/>
            </a:xfrm>
            <a:prstGeom prst="roundRect">
              <a:avLst>
                <a:gd name="adj" fmla="val 16667"/>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endParaRPr/>
            </a:p>
          </p:txBody>
        </p:sp>
        <p:sp>
          <p:nvSpPr>
            <p:cNvPr id="411" name="More carbon at the surface, but it’s present at depth too !"/>
            <p:cNvSpPr/>
            <p:nvPr/>
          </p:nvSpPr>
          <p:spPr>
            <a:xfrm>
              <a:off x="149295" y="0"/>
              <a:ext cx="5705223" cy="224361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3600" b="1"/>
              </a:lvl1pPr>
            </a:lstStyle>
            <a:p>
              <a:r>
                <a:rPr dirty="0"/>
                <a:t> More carbon at the surface, but it’s present at depth too!</a:t>
              </a:r>
            </a:p>
          </p:txBody>
        </p:sp>
      </p:grpSp>
      <p:sp>
        <p:nvSpPr>
          <p:cNvPr id="413" name="ZoneTexte 17"/>
          <p:cNvSpPr txBox="1"/>
          <p:nvPr/>
        </p:nvSpPr>
        <p:spPr>
          <a:xfrm>
            <a:off x="6393464" y="11083190"/>
            <a:ext cx="7107181" cy="1803601"/>
          </a:xfrm>
          <a:prstGeom prst="rect">
            <a:avLst/>
          </a:prstGeom>
          <a:solidFill>
            <a:srgbClr val="D5E4D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15999" tIns="215999" rIns="215999" bIns="215999">
            <a:spAutoFit/>
          </a:bodyPr>
          <a:lstStyle/>
          <a:p>
            <a:pPr>
              <a:defRPr sz="3000"/>
            </a:pPr>
            <a:r>
              <a:t> Approximately 60% of organic carbon is stored in the first soil meter, </a:t>
            </a:r>
            <a:r>
              <a:rPr b="1"/>
              <a:t>of which 50% is in the 0-20 cm layer.</a:t>
            </a:r>
          </a:p>
        </p:txBody>
      </p:sp>
      <p:graphicFrame>
        <p:nvGraphicFramePr>
          <p:cNvPr id="414" name="Graphique 20"/>
          <p:cNvGraphicFramePr/>
          <p:nvPr/>
        </p:nvGraphicFramePr>
        <p:xfrm>
          <a:off x="15962898" y="3612317"/>
          <a:ext cx="7197887" cy="6252800"/>
        </p:xfrm>
        <a:graphic>
          <a:graphicData uri="http://schemas.openxmlformats.org/drawingml/2006/chart">
            <c:chart xmlns:c="http://schemas.openxmlformats.org/drawingml/2006/chart" xmlns:r="http://schemas.openxmlformats.org/officeDocument/2006/relationships" r:id="rId3"/>
          </a:graphicData>
        </a:graphic>
      </p:graphicFrame>
      <p:sp>
        <p:nvSpPr>
          <p:cNvPr id="415" name="ZoneTexte 21"/>
          <p:cNvSpPr txBox="1"/>
          <p:nvPr/>
        </p:nvSpPr>
        <p:spPr>
          <a:xfrm>
            <a:off x="15359450" y="2571742"/>
            <a:ext cx="8041014" cy="11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600" b="1">
                <a:solidFill>
                  <a:srgbClr val="8D533E"/>
                </a:solidFill>
                <a:latin typeface="Barlow"/>
                <a:ea typeface="Barlow"/>
                <a:cs typeface="Barlow"/>
                <a:sym typeface="Barlow"/>
              </a:defRPr>
            </a:lvl1pPr>
          </a:lstStyle>
          <a:p>
            <a:r>
              <a:t>Distribution profile of organic carbon in forest soils</a:t>
            </a:r>
          </a:p>
        </p:txBody>
      </p:sp>
      <p:sp>
        <p:nvSpPr>
          <p:cNvPr id="416" name="Rectangle : coins arrondis 23"/>
          <p:cNvSpPr/>
          <p:nvPr/>
        </p:nvSpPr>
        <p:spPr>
          <a:xfrm>
            <a:off x="15196957" y="2299348"/>
            <a:ext cx="8323671" cy="10260202"/>
          </a:xfrm>
          <a:prstGeom prst="roundRect">
            <a:avLst>
              <a:gd name="adj" fmla="val 7335"/>
            </a:avLst>
          </a:prstGeom>
          <a:ln w="63500" cap="rnd">
            <a:solidFill>
              <a:srgbClr val="8D533E"/>
            </a:solidFill>
            <a:prstDash val="sysDot"/>
          </a:ln>
        </p:spPr>
        <p:txBody>
          <a:bodyPr lIns="45719" rIns="45719" anchor="ctr"/>
          <a:lstStyle/>
          <a:p>
            <a:pPr algn="ctr">
              <a:defRPr>
                <a:solidFill>
                  <a:srgbClr val="FFFFFF"/>
                </a:solidFill>
              </a:defRPr>
            </a:pPr>
            <a:endParaRPr/>
          </a:p>
        </p:txBody>
      </p:sp>
      <p:sp>
        <p:nvSpPr>
          <p:cNvPr id="417" name="ZoneTexte 24"/>
          <p:cNvSpPr txBox="1"/>
          <p:nvPr/>
        </p:nvSpPr>
        <p:spPr>
          <a:xfrm>
            <a:off x="15764285" y="10063733"/>
            <a:ext cx="7595114" cy="238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defRPr sz="3000"/>
            </a:lvl1pPr>
          </a:lstStyle>
          <a:p>
            <a:r>
              <a:rPr dirty="0"/>
              <a:t>Brown bars indicate the proportional distribution of total organic carbon in the first soil meter in 20-cm intervals. Gray bars indicate the proportion of additional carbon in the 100–200 cm and 200–300 cm layers</a:t>
            </a:r>
            <a:r>
              <a:rPr lang="en-AU" dirty="0"/>
              <a:t>.</a:t>
            </a:r>
            <a:endParaRPr dirty="0"/>
          </a:p>
        </p:txBody>
      </p:sp>
      <p:sp>
        <p:nvSpPr>
          <p:cNvPr id="418" name="ZoneTexte 25"/>
          <p:cNvSpPr txBox="1"/>
          <p:nvPr/>
        </p:nvSpPr>
        <p:spPr>
          <a:xfrm>
            <a:off x="19067722" y="12563858"/>
            <a:ext cx="3676491" cy="8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a:defRPr sz="2400">
                <a:solidFill>
                  <a:srgbClr val="A6A6A6"/>
                </a:solidFill>
                <a:latin typeface="Barlow"/>
                <a:ea typeface="Barlow"/>
                <a:cs typeface="Barlow"/>
                <a:sym typeface="Barlow"/>
              </a:defRPr>
            </a:pPr>
            <a:r>
              <a:t>(</a:t>
            </a:r>
            <a:r>
              <a:rPr cap="small"/>
              <a:t>Jobbagy &amp; Jackson</a:t>
            </a:r>
            <a:r>
              <a:t>, 2000)</a:t>
            </a:r>
          </a:p>
        </p:txBody>
      </p:sp>
      <p:sp>
        <p:nvSpPr>
          <p:cNvPr id="419" name="ZoneTexte 26"/>
          <p:cNvSpPr txBox="1"/>
          <p:nvPr/>
        </p:nvSpPr>
        <p:spPr>
          <a:xfrm>
            <a:off x="10410735" y="9913917"/>
            <a:ext cx="4457288"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TROLARD-STOLL Fabienne </a:t>
            </a:r>
          </a:p>
        </p:txBody>
      </p:sp>
      <p:sp>
        <p:nvSpPr>
          <p:cNvPr id="420" name="ZoneTexte 5"/>
          <p:cNvSpPr txBox="1"/>
          <p:nvPr/>
        </p:nvSpPr>
        <p:spPr>
          <a:xfrm>
            <a:off x="2767857" y="1748645"/>
            <a:ext cx="12100167" cy="50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2700" b="1">
                <a:solidFill>
                  <a:srgbClr val="8D533E"/>
                </a:solidFill>
                <a:latin typeface="Barlow"/>
                <a:ea typeface="Barlow"/>
                <a:cs typeface="Barlow"/>
                <a:sym typeface="Barlow"/>
              </a:defRPr>
            </a:lvl1pPr>
          </a:lstStyle>
          <a:p>
            <a:r>
              <a:t>Gley-type soil profile in the Fougères forest (Ille-et-Vilaine, France)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ZoneTexte 3"/>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423" name="Titre 2"/>
          <p:cNvSpPr txBox="1">
            <a:spLocks noGrp="1"/>
          </p:cNvSpPr>
          <p:nvPr>
            <p:ph type="title"/>
          </p:nvPr>
        </p:nvSpPr>
        <p:spPr>
          <a:xfrm>
            <a:off x="6146832" y="6054547"/>
            <a:ext cx="11042152" cy="1207923"/>
          </a:xfrm>
          <a:prstGeom prst="rect">
            <a:avLst/>
          </a:prstGeom>
        </p:spPr>
        <p:txBody>
          <a:bodyPr/>
          <a:lstStyle>
            <a:lvl1pPr>
              <a:buAutoNum type="arabicPeriod" startAt="3"/>
            </a:lvl1pPr>
          </a:lstStyle>
          <a:p>
            <a:r>
              <a:t>Organic carbon flows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426" name="Image 47" descr="Image 47"/>
          <p:cNvPicPr>
            <a:picLocks noChangeAspect="1"/>
          </p:cNvPicPr>
          <p:nvPr/>
        </p:nvPicPr>
        <p:blipFill>
          <a:blip r:embed="rId2"/>
          <a:stretch>
            <a:fillRect/>
          </a:stretch>
        </p:blipFill>
        <p:spPr>
          <a:xfrm>
            <a:off x="6569381" y="8623850"/>
            <a:ext cx="7944286" cy="5130230"/>
          </a:xfrm>
          <a:prstGeom prst="rect">
            <a:avLst/>
          </a:prstGeom>
          <a:ln w="12700">
            <a:miter lim="400000"/>
          </a:ln>
        </p:spPr>
      </p:pic>
      <p:pic>
        <p:nvPicPr>
          <p:cNvPr id="427" name="Image 100" descr="Image 100"/>
          <p:cNvPicPr>
            <a:picLocks noChangeAspect="1"/>
          </p:cNvPicPr>
          <p:nvPr/>
        </p:nvPicPr>
        <p:blipFill>
          <a:blip r:embed="rId3"/>
          <a:stretch>
            <a:fillRect/>
          </a:stretch>
        </p:blipFill>
        <p:spPr>
          <a:xfrm>
            <a:off x="7069749" y="2849621"/>
            <a:ext cx="6711877" cy="6049720"/>
          </a:xfrm>
          <a:prstGeom prst="rect">
            <a:avLst/>
          </a:prstGeom>
          <a:ln w="12700">
            <a:miter lim="400000"/>
          </a:ln>
        </p:spPr>
      </p:pic>
      <p:sp>
        <p:nvSpPr>
          <p:cNvPr id="428" name="Titre 13"/>
          <p:cNvSpPr txBox="1">
            <a:spLocks noGrp="1"/>
          </p:cNvSpPr>
          <p:nvPr>
            <p:ph type="title"/>
          </p:nvPr>
        </p:nvSpPr>
        <p:spPr>
          <a:prstGeom prst="rect">
            <a:avLst/>
          </a:prstGeom>
        </p:spPr>
        <p:txBody>
          <a:bodyPr/>
          <a:lstStyle>
            <a:lvl1pPr defTabSz="1700783">
              <a:defRPr sz="5115"/>
            </a:lvl1pPr>
          </a:lstStyle>
          <a:p>
            <a:r>
              <a:t>General carbon flow diagram in forests</a:t>
            </a:r>
          </a:p>
        </p:txBody>
      </p:sp>
      <p:grpSp>
        <p:nvGrpSpPr>
          <p:cNvPr id="432" name="Groupe 63"/>
          <p:cNvGrpSpPr/>
          <p:nvPr/>
        </p:nvGrpSpPr>
        <p:grpSpPr>
          <a:xfrm>
            <a:off x="13142678" y="1335413"/>
            <a:ext cx="2167191" cy="673656"/>
            <a:chOff x="0" y="0"/>
            <a:chExt cx="2167190" cy="673655"/>
          </a:xfrm>
        </p:grpSpPr>
        <p:sp>
          <p:nvSpPr>
            <p:cNvPr id="429" name="Connecteur droit 60"/>
            <p:cNvSpPr/>
            <p:nvPr/>
          </p:nvSpPr>
          <p:spPr>
            <a:xfrm>
              <a:off x="0" y="673655"/>
              <a:ext cx="2167191" cy="1"/>
            </a:xfrm>
            <a:prstGeom prst="line">
              <a:avLst/>
            </a:prstGeom>
            <a:noFill/>
            <a:ln w="101600" cap="flat">
              <a:solidFill>
                <a:srgbClr val="FFFFFF"/>
              </a:solidFill>
              <a:prstDash val="solid"/>
              <a:round/>
            </a:ln>
            <a:effectLst/>
          </p:spPr>
          <p:txBody>
            <a:bodyPr wrap="square" lIns="45719" tIns="45719" rIns="45719" bIns="45719" numCol="1" anchor="t">
              <a:noAutofit/>
            </a:bodyPr>
            <a:lstStyle/>
            <a:p>
              <a:endParaRPr/>
            </a:p>
          </p:txBody>
        </p:sp>
        <p:sp>
          <p:nvSpPr>
            <p:cNvPr id="430" name="Connecteur droit 61"/>
            <p:cNvSpPr/>
            <p:nvPr/>
          </p:nvSpPr>
          <p:spPr>
            <a:xfrm>
              <a:off x="0" y="288574"/>
              <a:ext cx="2167191" cy="1"/>
            </a:xfrm>
            <a:prstGeom prst="line">
              <a:avLst/>
            </a:prstGeom>
            <a:noFill/>
            <a:ln w="101600" cap="flat">
              <a:solidFill>
                <a:srgbClr val="FFFFFF"/>
              </a:solidFill>
              <a:prstDash val="solid"/>
              <a:round/>
            </a:ln>
            <a:effectLst/>
          </p:spPr>
          <p:txBody>
            <a:bodyPr wrap="square" lIns="45719" tIns="45719" rIns="45719" bIns="45719" numCol="1" anchor="t">
              <a:noAutofit/>
            </a:bodyPr>
            <a:lstStyle/>
            <a:p>
              <a:endParaRPr/>
            </a:p>
          </p:txBody>
        </p:sp>
        <p:sp>
          <p:nvSpPr>
            <p:cNvPr id="431" name="Connecteur droit 62"/>
            <p:cNvSpPr/>
            <p:nvPr/>
          </p:nvSpPr>
          <p:spPr>
            <a:xfrm>
              <a:off x="0" y="0"/>
              <a:ext cx="2167191" cy="0"/>
            </a:xfrm>
            <a:prstGeom prst="line">
              <a:avLst/>
            </a:prstGeom>
            <a:noFill/>
            <a:ln w="101600" cap="flat">
              <a:solidFill>
                <a:srgbClr val="FFFFFF"/>
              </a:solidFill>
              <a:prstDash val="solid"/>
              <a:round/>
            </a:ln>
            <a:effectLst/>
          </p:spPr>
          <p:txBody>
            <a:bodyPr wrap="square" lIns="45719" tIns="45719" rIns="45719" bIns="45719" numCol="1" anchor="t">
              <a:noAutofit/>
            </a:bodyPr>
            <a:lstStyle/>
            <a:p>
              <a:endParaRPr/>
            </a:p>
          </p:txBody>
        </p:sp>
      </p:grpSp>
      <p:sp>
        <p:nvSpPr>
          <p:cNvPr id="433" name="Freeform 5"/>
          <p:cNvSpPr/>
          <p:nvPr/>
        </p:nvSpPr>
        <p:spPr>
          <a:xfrm>
            <a:off x="7622743" y="8700320"/>
            <a:ext cx="6308753" cy="3650693"/>
          </a:xfrm>
          <a:custGeom>
            <a:avLst/>
            <a:gdLst/>
            <a:ahLst/>
            <a:cxnLst>
              <a:cxn ang="0">
                <a:pos x="wd2" y="hd2"/>
              </a:cxn>
              <a:cxn ang="5400000">
                <a:pos x="wd2" y="hd2"/>
              </a:cxn>
              <a:cxn ang="10800000">
                <a:pos x="wd2" y="hd2"/>
              </a:cxn>
              <a:cxn ang="16200000">
                <a:pos x="wd2" y="hd2"/>
              </a:cxn>
            </a:cxnLst>
            <a:rect l="0" t="0" r="r" b="b"/>
            <a:pathLst>
              <a:path w="21600" h="21546" extrusionOk="0">
                <a:moveTo>
                  <a:pt x="21474" y="8016"/>
                </a:moveTo>
                <a:cubicBezTo>
                  <a:pt x="20526" y="7008"/>
                  <a:pt x="19484" y="6117"/>
                  <a:pt x="18411" y="5821"/>
                </a:cubicBezTo>
                <a:cubicBezTo>
                  <a:pt x="17874" y="5702"/>
                  <a:pt x="17368" y="5821"/>
                  <a:pt x="16832" y="6117"/>
                </a:cubicBezTo>
                <a:cubicBezTo>
                  <a:pt x="16389" y="6355"/>
                  <a:pt x="15884" y="5999"/>
                  <a:pt x="15505" y="5583"/>
                </a:cubicBezTo>
                <a:cubicBezTo>
                  <a:pt x="16042" y="5346"/>
                  <a:pt x="16516" y="4931"/>
                  <a:pt x="17021" y="4812"/>
                </a:cubicBezTo>
                <a:cubicBezTo>
                  <a:pt x="16768" y="4871"/>
                  <a:pt x="16484" y="4990"/>
                  <a:pt x="16200" y="5109"/>
                </a:cubicBezTo>
                <a:cubicBezTo>
                  <a:pt x="16011" y="5227"/>
                  <a:pt x="15821" y="5287"/>
                  <a:pt x="15632" y="5405"/>
                </a:cubicBezTo>
                <a:cubicBezTo>
                  <a:pt x="15505" y="5405"/>
                  <a:pt x="15442" y="5524"/>
                  <a:pt x="15347" y="5405"/>
                </a:cubicBezTo>
                <a:cubicBezTo>
                  <a:pt x="15253" y="5287"/>
                  <a:pt x="15158" y="5168"/>
                  <a:pt x="15095" y="4990"/>
                </a:cubicBezTo>
                <a:cubicBezTo>
                  <a:pt x="14716" y="4456"/>
                  <a:pt x="14463" y="3684"/>
                  <a:pt x="14116" y="3091"/>
                </a:cubicBezTo>
                <a:cubicBezTo>
                  <a:pt x="14368" y="2972"/>
                  <a:pt x="14589" y="2913"/>
                  <a:pt x="14842" y="3091"/>
                </a:cubicBezTo>
                <a:cubicBezTo>
                  <a:pt x="14905" y="3150"/>
                  <a:pt x="15000" y="3210"/>
                  <a:pt x="15095" y="3269"/>
                </a:cubicBezTo>
                <a:cubicBezTo>
                  <a:pt x="15505" y="3447"/>
                  <a:pt x="15979" y="3091"/>
                  <a:pt x="16421" y="3032"/>
                </a:cubicBezTo>
                <a:cubicBezTo>
                  <a:pt x="16011" y="2972"/>
                  <a:pt x="15505" y="3328"/>
                  <a:pt x="15126" y="3091"/>
                </a:cubicBezTo>
                <a:cubicBezTo>
                  <a:pt x="15032" y="3032"/>
                  <a:pt x="14905" y="2854"/>
                  <a:pt x="14842" y="2794"/>
                </a:cubicBezTo>
                <a:cubicBezTo>
                  <a:pt x="14589" y="2557"/>
                  <a:pt x="14337" y="2616"/>
                  <a:pt x="14084" y="2676"/>
                </a:cubicBezTo>
                <a:cubicBezTo>
                  <a:pt x="14021" y="2735"/>
                  <a:pt x="13989" y="2735"/>
                  <a:pt x="13958" y="2735"/>
                </a:cubicBezTo>
                <a:cubicBezTo>
                  <a:pt x="13895" y="2616"/>
                  <a:pt x="13832" y="2498"/>
                  <a:pt x="13768" y="2379"/>
                </a:cubicBezTo>
                <a:cubicBezTo>
                  <a:pt x="13642" y="2201"/>
                  <a:pt x="13484" y="1964"/>
                  <a:pt x="13358" y="1786"/>
                </a:cubicBezTo>
                <a:cubicBezTo>
                  <a:pt x="13137" y="1430"/>
                  <a:pt x="12884" y="1133"/>
                  <a:pt x="12632" y="895"/>
                </a:cubicBezTo>
                <a:cubicBezTo>
                  <a:pt x="12253" y="539"/>
                  <a:pt x="11874" y="243"/>
                  <a:pt x="11463" y="183"/>
                </a:cubicBezTo>
                <a:cubicBezTo>
                  <a:pt x="10800" y="124"/>
                  <a:pt x="10137" y="65"/>
                  <a:pt x="9474" y="5"/>
                </a:cubicBezTo>
                <a:cubicBezTo>
                  <a:pt x="8968" y="-54"/>
                  <a:pt x="8621" y="421"/>
                  <a:pt x="8242" y="955"/>
                </a:cubicBezTo>
                <a:cubicBezTo>
                  <a:pt x="7705" y="1667"/>
                  <a:pt x="7295" y="2616"/>
                  <a:pt x="6884" y="3506"/>
                </a:cubicBezTo>
                <a:cubicBezTo>
                  <a:pt x="6726" y="3210"/>
                  <a:pt x="6537" y="2913"/>
                  <a:pt x="6316" y="2854"/>
                </a:cubicBezTo>
                <a:cubicBezTo>
                  <a:pt x="6189" y="2794"/>
                  <a:pt x="6063" y="2794"/>
                  <a:pt x="5968" y="2735"/>
                </a:cubicBezTo>
                <a:cubicBezTo>
                  <a:pt x="5558" y="2438"/>
                  <a:pt x="5211" y="1964"/>
                  <a:pt x="4863" y="1548"/>
                </a:cubicBezTo>
                <a:cubicBezTo>
                  <a:pt x="5179" y="2023"/>
                  <a:pt x="5526" y="2557"/>
                  <a:pt x="5905" y="2913"/>
                </a:cubicBezTo>
                <a:cubicBezTo>
                  <a:pt x="6032" y="2972"/>
                  <a:pt x="6158" y="3032"/>
                  <a:pt x="6284" y="3091"/>
                </a:cubicBezTo>
                <a:cubicBezTo>
                  <a:pt x="6379" y="3150"/>
                  <a:pt x="6789" y="3684"/>
                  <a:pt x="6726" y="3803"/>
                </a:cubicBezTo>
                <a:cubicBezTo>
                  <a:pt x="6632" y="4041"/>
                  <a:pt x="6379" y="4100"/>
                  <a:pt x="6253" y="4159"/>
                </a:cubicBezTo>
                <a:cubicBezTo>
                  <a:pt x="6032" y="4278"/>
                  <a:pt x="5842" y="4219"/>
                  <a:pt x="5621" y="4100"/>
                </a:cubicBezTo>
                <a:cubicBezTo>
                  <a:pt x="5147" y="3922"/>
                  <a:pt x="4705" y="3625"/>
                  <a:pt x="4200" y="3566"/>
                </a:cubicBezTo>
                <a:cubicBezTo>
                  <a:pt x="4926" y="3744"/>
                  <a:pt x="5716" y="4753"/>
                  <a:pt x="6442" y="4278"/>
                </a:cubicBezTo>
                <a:cubicBezTo>
                  <a:pt x="6000" y="4931"/>
                  <a:pt x="5495" y="5405"/>
                  <a:pt x="4926" y="5346"/>
                </a:cubicBezTo>
                <a:cubicBezTo>
                  <a:pt x="4737" y="5346"/>
                  <a:pt x="4611" y="5168"/>
                  <a:pt x="4453" y="4931"/>
                </a:cubicBezTo>
                <a:cubicBezTo>
                  <a:pt x="4263" y="4575"/>
                  <a:pt x="3979" y="4337"/>
                  <a:pt x="3695" y="4219"/>
                </a:cubicBezTo>
                <a:cubicBezTo>
                  <a:pt x="3284" y="4041"/>
                  <a:pt x="2937" y="4278"/>
                  <a:pt x="2558" y="3862"/>
                </a:cubicBezTo>
                <a:cubicBezTo>
                  <a:pt x="2084" y="3328"/>
                  <a:pt x="1674" y="2616"/>
                  <a:pt x="1200" y="2142"/>
                </a:cubicBezTo>
                <a:cubicBezTo>
                  <a:pt x="1737" y="2735"/>
                  <a:pt x="2179" y="3744"/>
                  <a:pt x="2747" y="4219"/>
                </a:cubicBezTo>
                <a:cubicBezTo>
                  <a:pt x="2874" y="4337"/>
                  <a:pt x="3032" y="4397"/>
                  <a:pt x="3189" y="4397"/>
                </a:cubicBezTo>
                <a:cubicBezTo>
                  <a:pt x="3568" y="4397"/>
                  <a:pt x="3884" y="4575"/>
                  <a:pt x="4168" y="4990"/>
                </a:cubicBezTo>
                <a:cubicBezTo>
                  <a:pt x="2747" y="4634"/>
                  <a:pt x="1232" y="5999"/>
                  <a:pt x="0" y="7304"/>
                </a:cubicBezTo>
                <a:cubicBezTo>
                  <a:pt x="789" y="6592"/>
                  <a:pt x="1642" y="5939"/>
                  <a:pt x="2495" y="5583"/>
                </a:cubicBezTo>
                <a:cubicBezTo>
                  <a:pt x="2968" y="5405"/>
                  <a:pt x="3474" y="5287"/>
                  <a:pt x="3947" y="5405"/>
                </a:cubicBezTo>
                <a:cubicBezTo>
                  <a:pt x="4295" y="5524"/>
                  <a:pt x="4611" y="5880"/>
                  <a:pt x="4926" y="5939"/>
                </a:cubicBezTo>
                <a:cubicBezTo>
                  <a:pt x="4800" y="6236"/>
                  <a:pt x="4674" y="6473"/>
                  <a:pt x="4579" y="6830"/>
                </a:cubicBezTo>
                <a:cubicBezTo>
                  <a:pt x="4516" y="6948"/>
                  <a:pt x="4484" y="7126"/>
                  <a:pt x="4453" y="7245"/>
                </a:cubicBezTo>
                <a:cubicBezTo>
                  <a:pt x="4389" y="7482"/>
                  <a:pt x="4326" y="7423"/>
                  <a:pt x="4200" y="7482"/>
                </a:cubicBezTo>
                <a:cubicBezTo>
                  <a:pt x="4011" y="7601"/>
                  <a:pt x="3789" y="7720"/>
                  <a:pt x="3600" y="7957"/>
                </a:cubicBezTo>
                <a:cubicBezTo>
                  <a:pt x="3505" y="8076"/>
                  <a:pt x="3411" y="8194"/>
                  <a:pt x="3347" y="8372"/>
                </a:cubicBezTo>
                <a:cubicBezTo>
                  <a:pt x="3253" y="8313"/>
                  <a:pt x="3158" y="8254"/>
                  <a:pt x="3063" y="8254"/>
                </a:cubicBezTo>
                <a:cubicBezTo>
                  <a:pt x="2874" y="8194"/>
                  <a:pt x="2684" y="8254"/>
                  <a:pt x="2495" y="8432"/>
                </a:cubicBezTo>
                <a:cubicBezTo>
                  <a:pt x="2400" y="8491"/>
                  <a:pt x="2337" y="8610"/>
                  <a:pt x="2242" y="8610"/>
                </a:cubicBezTo>
                <a:cubicBezTo>
                  <a:pt x="1895" y="8728"/>
                  <a:pt x="1516" y="8491"/>
                  <a:pt x="1168" y="8550"/>
                </a:cubicBezTo>
                <a:cubicBezTo>
                  <a:pt x="1516" y="8550"/>
                  <a:pt x="1958" y="8966"/>
                  <a:pt x="2337" y="8788"/>
                </a:cubicBezTo>
                <a:cubicBezTo>
                  <a:pt x="2432" y="8728"/>
                  <a:pt x="2495" y="8610"/>
                  <a:pt x="2589" y="8550"/>
                </a:cubicBezTo>
                <a:cubicBezTo>
                  <a:pt x="2779" y="8432"/>
                  <a:pt x="3032" y="8491"/>
                  <a:pt x="3221" y="8610"/>
                </a:cubicBezTo>
                <a:cubicBezTo>
                  <a:pt x="3000" y="9203"/>
                  <a:pt x="2905" y="9678"/>
                  <a:pt x="2558" y="9975"/>
                </a:cubicBezTo>
                <a:cubicBezTo>
                  <a:pt x="2084" y="10509"/>
                  <a:pt x="1547" y="10746"/>
                  <a:pt x="1074" y="11280"/>
                </a:cubicBezTo>
                <a:cubicBezTo>
                  <a:pt x="1358" y="10983"/>
                  <a:pt x="1674" y="10746"/>
                  <a:pt x="1989" y="10568"/>
                </a:cubicBezTo>
                <a:cubicBezTo>
                  <a:pt x="2305" y="10331"/>
                  <a:pt x="2621" y="10153"/>
                  <a:pt x="2874" y="9797"/>
                </a:cubicBezTo>
                <a:cubicBezTo>
                  <a:pt x="3063" y="9500"/>
                  <a:pt x="3158" y="9084"/>
                  <a:pt x="3316" y="8728"/>
                </a:cubicBezTo>
                <a:cubicBezTo>
                  <a:pt x="3568" y="8135"/>
                  <a:pt x="3979" y="7898"/>
                  <a:pt x="4358" y="7779"/>
                </a:cubicBezTo>
                <a:cubicBezTo>
                  <a:pt x="4263" y="8372"/>
                  <a:pt x="4263" y="9084"/>
                  <a:pt x="4232" y="9737"/>
                </a:cubicBezTo>
                <a:cubicBezTo>
                  <a:pt x="4168" y="10271"/>
                  <a:pt x="4042" y="10805"/>
                  <a:pt x="3853" y="11280"/>
                </a:cubicBezTo>
                <a:cubicBezTo>
                  <a:pt x="3505" y="12348"/>
                  <a:pt x="3095" y="13357"/>
                  <a:pt x="2747" y="14484"/>
                </a:cubicBezTo>
                <a:cubicBezTo>
                  <a:pt x="3189" y="13120"/>
                  <a:pt x="3821" y="11992"/>
                  <a:pt x="4232" y="10568"/>
                </a:cubicBezTo>
                <a:cubicBezTo>
                  <a:pt x="4358" y="10983"/>
                  <a:pt x="4326" y="11339"/>
                  <a:pt x="4358" y="11814"/>
                </a:cubicBezTo>
                <a:cubicBezTo>
                  <a:pt x="4389" y="12408"/>
                  <a:pt x="4611" y="12882"/>
                  <a:pt x="4705" y="13416"/>
                </a:cubicBezTo>
                <a:cubicBezTo>
                  <a:pt x="4642" y="12882"/>
                  <a:pt x="4389" y="12348"/>
                  <a:pt x="4421" y="11814"/>
                </a:cubicBezTo>
                <a:cubicBezTo>
                  <a:pt x="4421" y="11458"/>
                  <a:pt x="4421" y="11221"/>
                  <a:pt x="4389" y="10865"/>
                </a:cubicBezTo>
                <a:cubicBezTo>
                  <a:pt x="4326" y="10627"/>
                  <a:pt x="4263" y="10509"/>
                  <a:pt x="4295" y="10271"/>
                </a:cubicBezTo>
                <a:cubicBezTo>
                  <a:pt x="4484" y="9322"/>
                  <a:pt x="4389" y="8313"/>
                  <a:pt x="4642" y="7423"/>
                </a:cubicBezTo>
                <a:cubicBezTo>
                  <a:pt x="4800" y="6889"/>
                  <a:pt x="5021" y="6414"/>
                  <a:pt x="5274" y="5999"/>
                </a:cubicBezTo>
                <a:cubicBezTo>
                  <a:pt x="5368" y="5821"/>
                  <a:pt x="5684" y="5821"/>
                  <a:pt x="5811" y="5761"/>
                </a:cubicBezTo>
                <a:cubicBezTo>
                  <a:pt x="6063" y="5643"/>
                  <a:pt x="6284" y="5405"/>
                  <a:pt x="6474" y="5168"/>
                </a:cubicBezTo>
                <a:cubicBezTo>
                  <a:pt x="6726" y="4931"/>
                  <a:pt x="6916" y="4634"/>
                  <a:pt x="7105" y="4278"/>
                </a:cubicBezTo>
                <a:cubicBezTo>
                  <a:pt x="7200" y="4159"/>
                  <a:pt x="7232" y="4100"/>
                  <a:pt x="7358" y="4159"/>
                </a:cubicBezTo>
                <a:cubicBezTo>
                  <a:pt x="7547" y="4219"/>
                  <a:pt x="7737" y="4337"/>
                  <a:pt x="7926" y="4515"/>
                </a:cubicBezTo>
                <a:cubicBezTo>
                  <a:pt x="7642" y="4931"/>
                  <a:pt x="7453" y="5524"/>
                  <a:pt x="7200" y="5999"/>
                </a:cubicBezTo>
                <a:cubicBezTo>
                  <a:pt x="6979" y="6355"/>
                  <a:pt x="6663" y="6592"/>
                  <a:pt x="6379" y="6770"/>
                </a:cubicBezTo>
                <a:cubicBezTo>
                  <a:pt x="5779" y="7186"/>
                  <a:pt x="5147" y="7542"/>
                  <a:pt x="4547" y="8016"/>
                </a:cubicBezTo>
                <a:cubicBezTo>
                  <a:pt x="4958" y="7720"/>
                  <a:pt x="5400" y="7482"/>
                  <a:pt x="5842" y="7245"/>
                </a:cubicBezTo>
                <a:cubicBezTo>
                  <a:pt x="6316" y="6948"/>
                  <a:pt x="6821" y="6770"/>
                  <a:pt x="7232" y="6236"/>
                </a:cubicBezTo>
                <a:cubicBezTo>
                  <a:pt x="7453" y="5880"/>
                  <a:pt x="7611" y="5405"/>
                  <a:pt x="7832" y="5049"/>
                </a:cubicBezTo>
                <a:cubicBezTo>
                  <a:pt x="8179" y="4397"/>
                  <a:pt x="8653" y="4159"/>
                  <a:pt x="9095" y="4041"/>
                </a:cubicBezTo>
                <a:cubicBezTo>
                  <a:pt x="8937" y="4931"/>
                  <a:pt x="8905" y="5821"/>
                  <a:pt x="8558" y="6533"/>
                </a:cubicBezTo>
                <a:cubicBezTo>
                  <a:pt x="8368" y="6889"/>
                  <a:pt x="8211" y="7186"/>
                  <a:pt x="8021" y="7542"/>
                </a:cubicBezTo>
                <a:cubicBezTo>
                  <a:pt x="7863" y="7423"/>
                  <a:pt x="7705" y="7423"/>
                  <a:pt x="7516" y="7423"/>
                </a:cubicBezTo>
                <a:cubicBezTo>
                  <a:pt x="7326" y="7423"/>
                  <a:pt x="7137" y="7482"/>
                  <a:pt x="6979" y="7660"/>
                </a:cubicBezTo>
                <a:cubicBezTo>
                  <a:pt x="6789" y="7898"/>
                  <a:pt x="6632" y="8076"/>
                  <a:pt x="6411" y="8135"/>
                </a:cubicBezTo>
                <a:cubicBezTo>
                  <a:pt x="6000" y="8194"/>
                  <a:pt x="5589" y="8016"/>
                  <a:pt x="5147" y="8076"/>
                </a:cubicBezTo>
                <a:cubicBezTo>
                  <a:pt x="5589" y="8076"/>
                  <a:pt x="6000" y="8313"/>
                  <a:pt x="6442" y="8254"/>
                </a:cubicBezTo>
                <a:cubicBezTo>
                  <a:pt x="6284" y="8432"/>
                  <a:pt x="6158" y="8669"/>
                  <a:pt x="6063" y="8906"/>
                </a:cubicBezTo>
                <a:cubicBezTo>
                  <a:pt x="5937" y="9262"/>
                  <a:pt x="5905" y="9678"/>
                  <a:pt x="5779" y="10034"/>
                </a:cubicBezTo>
                <a:cubicBezTo>
                  <a:pt x="5463" y="10687"/>
                  <a:pt x="4989" y="10983"/>
                  <a:pt x="4611" y="11517"/>
                </a:cubicBezTo>
                <a:cubicBezTo>
                  <a:pt x="4895" y="11102"/>
                  <a:pt x="5211" y="10805"/>
                  <a:pt x="5526" y="10449"/>
                </a:cubicBezTo>
                <a:cubicBezTo>
                  <a:pt x="5684" y="10271"/>
                  <a:pt x="5842" y="10034"/>
                  <a:pt x="5905" y="9737"/>
                </a:cubicBezTo>
                <a:cubicBezTo>
                  <a:pt x="6000" y="9381"/>
                  <a:pt x="6063" y="9084"/>
                  <a:pt x="6189" y="8788"/>
                </a:cubicBezTo>
                <a:cubicBezTo>
                  <a:pt x="6379" y="8432"/>
                  <a:pt x="6600" y="8254"/>
                  <a:pt x="6821" y="8076"/>
                </a:cubicBezTo>
                <a:cubicBezTo>
                  <a:pt x="7168" y="7720"/>
                  <a:pt x="7484" y="7601"/>
                  <a:pt x="7863" y="7779"/>
                </a:cubicBezTo>
                <a:cubicBezTo>
                  <a:pt x="7389" y="8669"/>
                  <a:pt x="6916" y="9737"/>
                  <a:pt x="6726" y="10983"/>
                </a:cubicBezTo>
                <a:cubicBezTo>
                  <a:pt x="7042" y="9262"/>
                  <a:pt x="7832" y="8254"/>
                  <a:pt x="8526" y="7126"/>
                </a:cubicBezTo>
                <a:cubicBezTo>
                  <a:pt x="8589" y="7423"/>
                  <a:pt x="8589" y="7720"/>
                  <a:pt x="8558" y="8016"/>
                </a:cubicBezTo>
                <a:cubicBezTo>
                  <a:pt x="8526" y="8135"/>
                  <a:pt x="8495" y="8254"/>
                  <a:pt x="8495" y="8432"/>
                </a:cubicBezTo>
                <a:cubicBezTo>
                  <a:pt x="8526" y="9025"/>
                  <a:pt x="8653" y="9678"/>
                  <a:pt x="8653" y="10331"/>
                </a:cubicBezTo>
                <a:cubicBezTo>
                  <a:pt x="8684" y="9737"/>
                  <a:pt x="8621" y="9144"/>
                  <a:pt x="8621" y="8550"/>
                </a:cubicBezTo>
                <a:cubicBezTo>
                  <a:pt x="8621" y="8194"/>
                  <a:pt x="8684" y="8076"/>
                  <a:pt x="8747" y="7838"/>
                </a:cubicBezTo>
                <a:cubicBezTo>
                  <a:pt x="8779" y="7542"/>
                  <a:pt x="8747" y="7304"/>
                  <a:pt x="8747" y="7067"/>
                </a:cubicBezTo>
                <a:cubicBezTo>
                  <a:pt x="8716" y="6770"/>
                  <a:pt x="8811" y="6651"/>
                  <a:pt x="8937" y="6414"/>
                </a:cubicBezTo>
                <a:cubicBezTo>
                  <a:pt x="9063" y="6058"/>
                  <a:pt x="9158" y="5702"/>
                  <a:pt x="9221" y="5287"/>
                </a:cubicBezTo>
                <a:cubicBezTo>
                  <a:pt x="9411" y="6058"/>
                  <a:pt x="9316" y="6830"/>
                  <a:pt x="9221" y="7601"/>
                </a:cubicBezTo>
                <a:cubicBezTo>
                  <a:pt x="9158" y="8194"/>
                  <a:pt x="9474" y="8788"/>
                  <a:pt x="9537" y="9322"/>
                </a:cubicBezTo>
                <a:cubicBezTo>
                  <a:pt x="9505" y="8788"/>
                  <a:pt x="9221" y="8194"/>
                  <a:pt x="9316" y="7660"/>
                </a:cubicBezTo>
                <a:cubicBezTo>
                  <a:pt x="9442" y="6948"/>
                  <a:pt x="9537" y="6236"/>
                  <a:pt x="9474" y="5465"/>
                </a:cubicBezTo>
                <a:cubicBezTo>
                  <a:pt x="9442" y="5168"/>
                  <a:pt x="9316" y="4871"/>
                  <a:pt x="9347" y="4634"/>
                </a:cubicBezTo>
                <a:cubicBezTo>
                  <a:pt x="9442" y="4278"/>
                  <a:pt x="9505" y="3922"/>
                  <a:pt x="9632" y="3625"/>
                </a:cubicBezTo>
                <a:cubicBezTo>
                  <a:pt x="9853" y="2913"/>
                  <a:pt x="10200" y="2438"/>
                  <a:pt x="10547" y="1964"/>
                </a:cubicBezTo>
                <a:cubicBezTo>
                  <a:pt x="10611" y="2201"/>
                  <a:pt x="10642" y="2438"/>
                  <a:pt x="10674" y="2676"/>
                </a:cubicBezTo>
                <a:cubicBezTo>
                  <a:pt x="10705" y="2794"/>
                  <a:pt x="10737" y="2972"/>
                  <a:pt x="10768" y="3091"/>
                </a:cubicBezTo>
                <a:cubicBezTo>
                  <a:pt x="10737" y="3150"/>
                  <a:pt x="10674" y="3210"/>
                  <a:pt x="10642" y="3328"/>
                </a:cubicBezTo>
                <a:cubicBezTo>
                  <a:pt x="10421" y="3684"/>
                  <a:pt x="10263" y="4100"/>
                  <a:pt x="10263" y="4634"/>
                </a:cubicBezTo>
                <a:cubicBezTo>
                  <a:pt x="10263" y="5524"/>
                  <a:pt x="9916" y="6355"/>
                  <a:pt x="9695" y="7067"/>
                </a:cubicBezTo>
                <a:cubicBezTo>
                  <a:pt x="9884" y="6533"/>
                  <a:pt x="10137" y="5999"/>
                  <a:pt x="10295" y="5465"/>
                </a:cubicBezTo>
                <a:cubicBezTo>
                  <a:pt x="10389" y="5049"/>
                  <a:pt x="10389" y="4693"/>
                  <a:pt x="10453" y="4278"/>
                </a:cubicBezTo>
                <a:cubicBezTo>
                  <a:pt x="10516" y="3981"/>
                  <a:pt x="10705" y="3684"/>
                  <a:pt x="10863" y="3506"/>
                </a:cubicBezTo>
                <a:cubicBezTo>
                  <a:pt x="11084" y="4575"/>
                  <a:pt x="11179" y="5702"/>
                  <a:pt x="11021" y="6830"/>
                </a:cubicBezTo>
                <a:cubicBezTo>
                  <a:pt x="10958" y="7364"/>
                  <a:pt x="10832" y="7779"/>
                  <a:pt x="10642" y="8135"/>
                </a:cubicBezTo>
                <a:cubicBezTo>
                  <a:pt x="10389" y="8610"/>
                  <a:pt x="10168" y="9203"/>
                  <a:pt x="10042" y="9856"/>
                </a:cubicBezTo>
                <a:cubicBezTo>
                  <a:pt x="10042" y="9797"/>
                  <a:pt x="10042" y="9797"/>
                  <a:pt x="10011" y="9737"/>
                </a:cubicBezTo>
                <a:cubicBezTo>
                  <a:pt x="9695" y="9975"/>
                  <a:pt x="9379" y="10212"/>
                  <a:pt x="9095" y="10568"/>
                </a:cubicBezTo>
                <a:cubicBezTo>
                  <a:pt x="9000" y="10687"/>
                  <a:pt x="8905" y="10805"/>
                  <a:pt x="8842" y="10924"/>
                </a:cubicBezTo>
                <a:cubicBezTo>
                  <a:pt x="8747" y="11102"/>
                  <a:pt x="8747" y="11043"/>
                  <a:pt x="8621" y="11043"/>
                </a:cubicBezTo>
                <a:cubicBezTo>
                  <a:pt x="8432" y="10983"/>
                  <a:pt x="8211" y="10924"/>
                  <a:pt x="8053" y="11043"/>
                </a:cubicBezTo>
                <a:cubicBezTo>
                  <a:pt x="7863" y="11161"/>
                  <a:pt x="7737" y="11399"/>
                  <a:pt x="7579" y="11577"/>
                </a:cubicBezTo>
                <a:cubicBezTo>
                  <a:pt x="7421" y="11814"/>
                  <a:pt x="7263" y="11814"/>
                  <a:pt x="7074" y="11814"/>
                </a:cubicBezTo>
                <a:cubicBezTo>
                  <a:pt x="6695" y="11814"/>
                  <a:pt x="6316" y="11695"/>
                  <a:pt x="5968" y="11755"/>
                </a:cubicBezTo>
                <a:cubicBezTo>
                  <a:pt x="6411" y="11695"/>
                  <a:pt x="6916" y="12051"/>
                  <a:pt x="7358" y="11933"/>
                </a:cubicBezTo>
                <a:cubicBezTo>
                  <a:pt x="7611" y="11814"/>
                  <a:pt x="7800" y="11399"/>
                  <a:pt x="8053" y="11221"/>
                </a:cubicBezTo>
                <a:cubicBezTo>
                  <a:pt x="8242" y="11161"/>
                  <a:pt x="8463" y="11221"/>
                  <a:pt x="8653" y="11280"/>
                </a:cubicBezTo>
                <a:cubicBezTo>
                  <a:pt x="8432" y="11755"/>
                  <a:pt x="8337" y="12289"/>
                  <a:pt x="8147" y="12764"/>
                </a:cubicBezTo>
                <a:cubicBezTo>
                  <a:pt x="7958" y="13179"/>
                  <a:pt x="7737" y="13476"/>
                  <a:pt x="7484" y="13772"/>
                </a:cubicBezTo>
                <a:cubicBezTo>
                  <a:pt x="7484" y="13476"/>
                  <a:pt x="6979" y="13535"/>
                  <a:pt x="6884" y="13594"/>
                </a:cubicBezTo>
                <a:cubicBezTo>
                  <a:pt x="6537" y="13713"/>
                  <a:pt x="6316" y="13416"/>
                  <a:pt x="6000" y="13298"/>
                </a:cubicBezTo>
                <a:cubicBezTo>
                  <a:pt x="6221" y="13416"/>
                  <a:pt x="6505" y="13772"/>
                  <a:pt x="6726" y="13713"/>
                </a:cubicBezTo>
                <a:cubicBezTo>
                  <a:pt x="7011" y="13654"/>
                  <a:pt x="7200" y="13594"/>
                  <a:pt x="7421" y="13891"/>
                </a:cubicBezTo>
                <a:cubicBezTo>
                  <a:pt x="6726" y="14722"/>
                  <a:pt x="5968" y="15493"/>
                  <a:pt x="5242" y="16383"/>
                </a:cubicBezTo>
                <a:cubicBezTo>
                  <a:pt x="6063" y="15434"/>
                  <a:pt x="6916" y="14722"/>
                  <a:pt x="7705" y="13713"/>
                </a:cubicBezTo>
                <a:cubicBezTo>
                  <a:pt x="7926" y="13476"/>
                  <a:pt x="8116" y="13179"/>
                  <a:pt x="8274" y="12823"/>
                </a:cubicBezTo>
                <a:cubicBezTo>
                  <a:pt x="8432" y="12408"/>
                  <a:pt x="8558" y="11933"/>
                  <a:pt x="8716" y="11577"/>
                </a:cubicBezTo>
                <a:cubicBezTo>
                  <a:pt x="9032" y="10865"/>
                  <a:pt x="9474" y="10509"/>
                  <a:pt x="9947" y="10212"/>
                </a:cubicBezTo>
                <a:cubicBezTo>
                  <a:pt x="9789" y="11043"/>
                  <a:pt x="9663" y="11873"/>
                  <a:pt x="9600" y="12704"/>
                </a:cubicBezTo>
                <a:cubicBezTo>
                  <a:pt x="9568" y="13060"/>
                  <a:pt x="9600" y="13357"/>
                  <a:pt x="9411" y="13476"/>
                </a:cubicBezTo>
                <a:cubicBezTo>
                  <a:pt x="9221" y="13654"/>
                  <a:pt x="9032" y="13832"/>
                  <a:pt x="8874" y="14128"/>
                </a:cubicBezTo>
                <a:cubicBezTo>
                  <a:pt x="8589" y="14662"/>
                  <a:pt x="8495" y="15375"/>
                  <a:pt x="8179" y="15849"/>
                </a:cubicBezTo>
                <a:cubicBezTo>
                  <a:pt x="7832" y="16265"/>
                  <a:pt x="7484" y="16561"/>
                  <a:pt x="7168" y="17036"/>
                </a:cubicBezTo>
                <a:cubicBezTo>
                  <a:pt x="7579" y="16502"/>
                  <a:pt x="8084" y="16265"/>
                  <a:pt x="8463" y="15612"/>
                </a:cubicBezTo>
                <a:cubicBezTo>
                  <a:pt x="8653" y="15256"/>
                  <a:pt x="8716" y="14722"/>
                  <a:pt x="8905" y="14425"/>
                </a:cubicBezTo>
                <a:cubicBezTo>
                  <a:pt x="9063" y="14128"/>
                  <a:pt x="9284" y="13891"/>
                  <a:pt x="9505" y="13772"/>
                </a:cubicBezTo>
                <a:cubicBezTo>
                  <a:pt x="9442" y="14544"/>
                  <a:pt x="9411" y="15315"/>
                  <a:pt x="9379" y="16087"/>
                </a:cubicBezTo>
                <a:cubicBezTo>
                  <a:pt x="9347" y="16205"/>
                  <a:pt x="9347" y="16324"/>
                  <a:pt x="9347" y="16502"/>
                </a:cubicBezTo>
                <a:cubicBezTo>
                  <a:pt x="9316" y="16561"/>
                  <a:pt x="9253" y="16680"/>
                  <a:pt x="9221" y="16739"/>
                </a:cubicBezTo>
                <a:cubicBezTo>
                  <a:pt x="9095" y="17036"/>
                  <a:pt x="8968" y="17273"/>
                  <a:pt x="8874" y="17570"/>
                </a:cubicBezTo>
                <a:cubicBezTo>
                  <a:pt x="8842" y="17748"/>
                  <a:pt x="8747" y="17748"/>
                  <a:pt x="8621" y="17867"/>
                </a:cubicBezTo>
                <a:cubicBezTo>
                  <a:pt x="8495" y="17926"/>
                  <a:pt x="8400" y="18104"/>
                  <a:pt x="8337" y="18342"/>
                </a:cubicBezTo>
                <a:cubicBezTo>
                  <a:pt x="8179" y="18816"/>
                  <a:pt x="7863" y="18935"/>
                  <a:pt x="7611" y="19172"/>
                </a:cubicBezTo>
                <a:cubicBezTo>
                  <a:pt x="7832" y="18994"/>
                  <a:pt x="8179" y="18935"/>
                  <a:pt x="8337" y="18520"/>
                </a:cubicBezTo>
                <a:cubicBezTo>
                  <a:pt x="8463" y="18164"/>
                  <a:pt x="8589" y="17986"/>
                  <a:pt x="8811" y="17867"/>
                </a:cubicBezTo>
                <a:cubicBezTo>
                  <a:pt x="8747" y="18223"/>
                  <a:pt x="8747" y="18520"/>
                  <a:pt x="8716" y="18876"/>
                </a:cubicBezTo>
                <a:cubicBezTo>
                  <a:pt x="8684" y="19232"/>
                  <a:pt x="8589" y="19528"/>
                  <a:pt x="8463" y="19825"/>
                </a:cubicBezTo>
                <a:cubicBezTo>
                  <a:pt x="8242" y="20419"/>
                  <a:pt x="7958" y="20953"/>
                  <a:pt x="7768" y="21546"/>
                </a:cubicBezTo>
                <a:cubicBezTo>
                  <a:pt x="8053" y="20775"/>
                  <a:pt x="8526" y="20062"/>
                  <a:pt x="8716" y="19172"/>
                </a:cubicBezTo>
                <a:cubicBezTo>
                  <a:pt x="8811" y="18698"/>
                  <a:pt x="8811" y="18164"/>
                  <a:pt x="8905" y="17748"/>
                </a:cubicBezTo>
                <a:cubicBezTo>
                  <a:pt x="9032" y="17333"/>
                  <a:pt x="9189" y="17036"/>
                  <a:pt x="9347" y="16739"/>
                </a:cubicBezTo>
                <a:cubicBezTo>
                  <a:pt x="9316" y="17333"/>
                  <a:pt x="9316" y="17986"/>
                  <a:pt x="9316" y="18638"/>
                </a:cubicBezTo>
                <a:cubicBezTo>
                  <a:pt x="9347" y="17630"/>
                  <a:pt x="9411" y="16561"/>
                  <a:pt x="9505" y="15553"/>
                </a:cubicBezTo>
                <a:cubicBezTo>
                  <a:pt x="9695" y="15909"/>
                  <a:pt x="9726" y="16265"/>
                  <a:pt x="9853" y="16739"/>
                </a:cubicBezTo>
                <a:cubicBezTo>
                  <a:pt x="9947" y="17214"/>
                  <a:pt x="10263" y="17570"/>
                  <a:pt x="10421" y="17986"/>
                </a:cubicBezTo>
                <a:cubicBezTo>
                  <a:pt x="10326" y="17689"/>
                  <a:pt x="10168" y="17392"/>
                  <a:pt x="10042" y="17095"/>
                </a:cubicBezTo>
                <a:cubicBezTo>
                  <a:pt x="9884" y="16799"/>
                  <a:pt x="9884" y="16502"/>
                  <a:pt x="9789" y="16087"/>
                </a:cubicBezTo>
                <a:cubicBezTo>
                  <a:pt x="9726" y="15790"/>
                  <a:pt x="9632" y="15612"/>
                  <a:pt x="9505" y="15375"/>
                </a:cubicBezTo>
                <a:cubicBezTo>
                  <a:pt x="9537" y="14841"/>
                  <a:pt x="9600" y="14366"/>
                  <a:pt x="9663" y="13832"/>
                </a:cubicBezTo>
                <a:cubicBezTo>
                  <a:pt x="9758" y="14010"/>
                  <a:pt x="9821" y="14247"/>
                  <a:pt x="9884" y="14484"/>
                </a:cubicBezTo>
                <a:cubicBezTo>
                  <a:pt x="9916" y="14722"/>
                  <a:pt x="9916" y="14900"/>
                  <a:pt x="9979" y="15137"/>
                </a:cubicBezTo>
                <a:cubicBezTo>
                  <a:pt x="10168" y="15671"/>
                  <a:pt x="10421" y="16087"/>
                  <a:pt x="10547" y="16680"/>
                </a:cubicBezTo>
                <a:cubicBezTo>
                  <a:pt x="10453" y="16087"/>
                  <a:pt x="10200" y="15612"/>
                  <a:pt x="10074" y="15078"/>
                </a:cubicBezTo>
                <a:cubicBezTo>
                  <a:pt x="10011" y="14841"/>
                  <a:pt x="10011" y="14662"/>
                  <a:pt x="10011" y="14425"/>
                </a:cubicBezTo>
                <a:cubicBezTo>
                  <a:pt x="9947" y="14128"/>
                  <a:pt x="9853" y="13832"/>
                  <a:pt x="9758" y="13535"/>
                </a:cubicBezTo>
                <a:cubicBezTo>
                  <a:pt x="9663" y="13298"/>
                  <a:pt x="9758" y="12942"/>
                  <a:pt x="9821" y="12645"/>
                </a:cubicBezTo>
                <a:cubicBezTo>
                  <a:pt x="9853" y="12230"/>
                  <a:pt x="9947" y="11814"/>
                  <a:pt x="10011" y="11399"/>
                </a:cubicBezTo>
                <a:cubicBezTo>
                  <a:pt x="10137" y="10627"/>
                  <a:pt x="10326" y="9915"/>
                  <a:pt x="10547" y="9262"/>
                </a:cubicBezTo>
                <a:cubicBezTo>
                  <a:pt x="10737" y="9678"/>
                  <a:pt x="10737" y="10034"/>
                  <a:pt x="10800" y="10509"/>
                </a:cubicBezTo>
                <a:cubicBezTo>
                  <a:pt x="10863" y="11102"/>
                  <a:pt x="11116" y="11517"/>
                  <a:pt x="11242" y="12051"/>
                </a:cubicBezTo>
                <a:cubicBezTo>
                  <a:pt x="11147" y="11577"/>
                  <a:pt x="10926" y="11102"/>
                  <a:pt x="10926" y="10568"/>
                </a:cubicBezTo>
                <a:cubicBezTo>
                  <a:pt x="10895" y="10212"/>
                  <a:pt x="10926" y="9856"/>
                  <a:pt x="10863" y="9500"/>
                </a:cubicBezTo>
                <a:cubicBezTo>
                  <a:pt x="10800" y="9322"/>
                  <a:pt x="10768" y="9144"/>
                  <a:pt x="10705" y="8966"/>
                </a:cubicBezTo>
                <a:cubicBezTo>
                  <a:pt x="10800" y="8788"/>
                  <a:pt x="10895" y="8669"/>
                  <a:pt x="10989" y="8491"/>
                </a:cubicBezTo>
                <a:cubicBezTo>
                  <a:pt x="11274" y="7957"/>
                  <a:pt x="11432" y="7304"/>
                  <a:pt x="11526" y="6592"/>
                </a:cubicBezTo>
                <a:cubicBezTo>
                  <a:pt x="11621" y="7008"/>
                  <a:pt x="11747" y="7423"/>
                  <a:pt x="11905" y="7779"/>
                </a:cubicBezTo>
                <a:cubicBezTo>
                  <a:pt x="11968" y="8016"/>
                  <a:pt x="12063" y="8194"/>
                  <a:pt x="12158" y="8372"/>
                </a:cubicBezTo>
                <a:cubicBezTo>
                  <a:pt x="12095" y="8550"/>
                  <a:pt x="12032" y="8788"/>
                  <a:pt x="12000" y="9025"/>
                </a:cubicBezTo>
                <a:cubicBezTo>
                  <a:pt x="11937" y="9500"/>
                  <a:pt x="12000" y="9975"/>
                  <a:pt x="11905" y="10390"/>
                </a:cubicBezTo>
                <a:cubicBezTo>
                  <a:pt x="11811" y="10865"/>
                  <a:pt x="11716" y="11280"/>
                  <a:pt x="11653" y="11695"/>
                </a:cubicBezTo>
                <a:cubicBezTo>
                  <a:pt x="11811" y="11102"/>
                  <a:pt x="12000" y="10509"/>
                  <a:pt x="12095" y="9856"/>
                </a:cubicBezTo>
                <a:cubicBezTo>
                  <a:pt x="12095" y="9797"/>
                  <a:pt x="12095" y="9678"/>
                  <a:pt x="12126" y="9619"/>
                </a:cubicBezTo>
                <a:cubicBezTo>
                  <a:pt x="12126" y="9441"/>
                  <a:pt x="12126" y="9203"/>
                  <a:pt x="12158" y="9025"/>
                </a:cubicBezTo>
                <a:cubicBezTo>
                  <a:pt x="12189" y="8906"/>
                  <a:pt x="12316" y="8728"/>
                  <a:pt x="12316" y="8610"/>
                </a:cubicBezTo>
                <a:cubicBezTo>
                  <a:pt x="12505" y="8906"/>
                  <a:pt x="12695" y="9144"/>
                  <a:pt x="12916" y="9381"/>
                </a:cubicBezTo>
                <a:cubicBezTo>
                  <a:pt x="13042" y="9559"/>
                  <a:pt x="13042" y="9500"/>
                  <a:pt x="12979" y="9797"/>
                </a:cubicBezTo>
                <a:cubicBezTo>
                  <a:pt x="12947" y="9975"/>
                  <a:pt x="12884" y="10153"/>
                  <a:pt x="12853" y="10331"/>
                </a:cubicBezTo>
                <a:cubicBezTo>
                  <a:pt x="12758" y="10805"/>
                  <a:pt x="12695" y="11221"/>
                  <a:pt x="12663" y="11636"/>
                </a:cubicBezTo>
                <a:cubicBezTo>
                  <a:pt x="12505" y="11814"/>
                  <a:pt x="12347" y="11992"/>
                  <a:pt x="12189" y="12230"/>
                </a:cubicBezTo>
                <a:cubicBezTo>
                  <a:pt x="12126" y="12348"/>
                  <a:pt x="12063" y="12586"/>
                  <a:pt x="11968" y="12526"/>
                </a:cubicBezTo>
                <a:cubicBezTo>
                  <a:pt x="11874" y="12526"/>
                  <a:pt x="11779" y="12467"/>
                  <a:pt x="11653" y="12467"/>
                </a:cubicBezTo>
                <a:cubicBezTo>
                  <a:pt x="11432" y="12526"/>
                  <a:pt x="11242" y="12704"/>
                  <a:pt x="11053" y="12942"/>
                </a:cubicBezTo>
                <a:cubicBezTo>
                  <a:pt x="10705" y="13416"/>
                  <a:pt x="10168" y="13120"/>
                  <a:pt x="9789" y="13179"/>
                </a:cubicBezTo>
                <a:cubicBezTo>
                  <a:pt x="10137" y="13179"/>
                  <a:pt x="10484" y="13357"/>
                  <a:pt x="10832" y="13298"/>
                </a:cubicBezTo>
                <a:cubicBezTo>
                  <a:pt x="11021" y="13298"/>
                  <a:pt x="11179" y="13060"/>
                  <a:pt x="11368" y="12942"/>
                </a:cubicBezTo>
                <a:cubicBezTo>
                  <a:pt x="11526" y="12764"/>
                  <a:pt x="11747" y="12823"/>
                  <a:pt x="11905" y="12882"/>
                </a:cubicBezTo>
                <a:cubicBezTo>
                  <a:pt x="11779" y="13476"/>
                  <a:pt x="11621" y="13891"/>
                  <a:pt x="11368" y="14366"/>
                </a:cubicBezTo>
                <a:cubicBezTo>
                  <a:pt x="11179" y="14722"/>
                  <a:pt x="10926" y="15137"/>
                  <a:pt x="10705" y="15493"/>
                </a:cubicBezTo>
                <a:cubicBezTo>
                  <a:pt x="11084" y="14959"/>
                  <a:pt x="11495" y="14425"/>
                  <a:pt x="11811" y="13772"/>
                </a:cubicBezTo>
                <a:cubicBezTo>
                  <a:pt x="11968" y="13416"/>
                  <a:pt x="12032" y="13001"/>
                  <a:pt x="12189" y="12704"/>
                </a:cubicBezTo>
                <a:cubicBezTo>
                  <a:pt x="12316" y="12408"/>
                  <a:pt x="12474" y="12230"/>
                  <a:pt x="12663" y="12111"/>
                </a:cubicBezTo>
                <a:cubicBezTo>
                  <a:pt x="12663" y="12526"/>
                  <a:pt x="12726" y="13001"/>
                  <a:pt x="12758" y="13416"/>
                </a:cubicBezTo>
                <a:cubicBezTo>
                  <a:pt x="12758" y="14069"/>
                  <a:pt x="12600" y="14781"/>
                  <a:pt x="12505" y="15375"/>
                </a:cubicBezTo>
                <a:cubicBezTo>
                  <a:pt x="12316" y="15493"/>
                  <a:pt x="12189" y="15612"/>
                  <a:pt x="12063" y="15968"/>
                </a:cubicBezTo>
                <a:cubicBezTo>
                  <a:pt x="11937" y="16383"/>
                  <a:pt x="11653" y="16443"/>
                  <a:pt x="11432" y="16680"/>
                </a:cubicBezTo>
                <a:cubicBezTo>
                  <a:pt x="11621" y="16502"/>
                  <a:pt x="11905" y="16443"/>
                  <a:pt x="12063" y="16146"/>
                </a:cubicBezTo>
                <a:cubicBezTo>
                  <a:pt x="12189" y="15790"/>
                  <a:pt x="12284" y="15731"/>
                  <a:pt x="12474" y="15553"/>
                </a:cubicBezTo>
                <a:cubicBezTo>
                  <a:pt x="12284" y="16799"/>
                  <a:pt x="12095" y="18104"/>
                  <a:pt x="12158" y="19350"/>
                </a:cubicBezTo>
                <a:cubicBezTo>
                  <a:pt x="12126" y="17511"/>
                  <a:pt x="12537" y="15909"/>
                  <a:pt x="12821" y="14188"/>
                </a:cubicBezTo>
                <a:cubicBezTo>
                  <a:pt x="12916" y="13535"/>
                  <a:pt x="12853" y="13120"/>
                  <a:pt x="12821" y="12467"/>
                </a:cubicBezTo>
                <a:cubicBezTo>
                  <a:pt x="12789" y="11458"/>
                  <a:pt x="12979" y="10568"/>
                  <a:pt x="13232" y="9737"/>
                </a:cubicBezTo>
                <a:cubicBezTo>
                  <a:pt x="13421" y="9975"/>
                  <a:pt x="13579" y="10390"/>
                  <a:pt x="13705" y="10746"/>
                </a:cubicBezTo>
                <a:cubicBezTo>
                  <a:pt x="13800" y="11043"/>
                  <a:pt x="13926" y="11221"/>
                  <a:pt x="13895" y="11577"/>
                </a:cubicBezTo>
                <a:cubicBezTo>
                  <a:pt x="13863" y="11992"/>
                  <a:pt x="13832" y="12408"/>
                  <a:pt x="13863" y="12764"/>
                </a:cubicBezTo>
                <a:cubicBezTo>
                  <a:pt x="13863" y="13120"/>
                  <a:pt x="13926" y="13476"/>
                  <a:pt x="13989" y="13832"/>
                </a:cubicBezTo>
                <a:cubicBezTo>
                  <a:pt x="14021" y="14128"/>
                  <a:pt x="13926" y="14544"/>
                  <a:pt x="13863" y="14841"/>
                </a:cubicBezTo>
                <a:cubicBezTo>
                  <a:pt x="13737" y="15553"/>
                  <a:pt x="13547" y="16265"/>
                  <a:pt x="13547" y="17036"/>
                </a:cubicBezTo>
                <a:cubicBezTo>
                  <a:pt x="13579" y="16146"/>
                  <a:pt x="13863" y="15315"/>
                  <a:pt x="14021" y="14484"/>
                </a:cubicBezTo>
                <a:cubicBezTo>
                  <a:pt x="14116" y="14010"/>
                  <a:pt x="14084" y="13713"/>
                  <a:pt x="14021" y="13238"/>
                </a:cubicBezTo>
                <a:cubicBezTo>
                  <a:pt x="13958" y="12764"/>
                  <a:pt x="13989" y="12230"/>
                  <a:pt x="14053" y="11695"/>
                </a:cubicBezTo>
                <a:cubicBezTo>
                  <a:pt x="14558" y="13179"/>
                  <a:pt x="15032" y="15019"/>
                  <a:pt x="15821" y="16087"/>
                </a:cubicBezTo>
                <a:cubicBezTo>
                  <a:pt x="15442" y="15493"/>
                  <a:pt x="15158" y="14662"/>
                  <a:pt x="14905" y="13891"/>
                </a:cubicBezTo>
                <a:cubicBezTo>
                  <a:pt x="14589" y="12882"/>
                  <a:pt x="14305" y="11814"/>
                  <a:pt x="13989" y="10805"/>
                </a:cubicBezTo>
                <a:cubicBezTo>
                  <a:pt x="14558" y="10687"/>
                  <a:pt x="15253" y="11043"/>
                  <a:pt x="15568" y="12051"/>
                </a:cubicBezTo>
                <a:cubicBezTo>
                  <a:pt x="15663" y="12408"/>
                  <a:pt x="15632" y="12704"/>
                  <a:pt x="15663" y="13120"/>
                </a:cubicBezTo>
                <a:cubicBezTo>
                  <a:pt x="15726" y="13654"/>
                  <a:pt x="15979" y="14069"/>
                  <a:pt x="16074" y="14544"/>
                </a:cubicBezTo>
                <a:cubicBezTo>
                  <a:pt x="15979" y="14069"/>
                  <a:pt x="15758" y="13594"/>
                  <a:pt x="15726" y="13120"/>
                </a:cubicBezTo>
                <a:cubicBezTo>
                  <a:pt x="15695" y="12704"/>
                  <a:pt x="15726" y="12348"/>
                  <a:pt x="15632" y="11933"/>
                </a:cubicBezTo>
                <a:cubicBezTo>
                  <a:pt x="15947" y="12230"/>
                  <a:pt x="16326" y="12230"/>
                  <a:pt x="16674" y="12230"/>
                </a:cubicBezTo>
                <a:cubicBezTo>
                  <a:pt x="16989" y="12230"/>
                  <a:pt x="17305" y="12289"/>
                  <a:pt x="17621" y="12408"/>
                </a:cubicBezTo>
                <a:cubicBezTo>
                  <a:pt x="17147" y="12170"/>
                  <a:pt x="16642" y="12170"/>
                  <a:pt x="16168" y="12051"/>
                </a:cubicBezTo>
                <a:cubicBezTo>
                  <a:pt x="15726" y="11873"/>
                  <a:pt x="15537" y="11577"/>
                  <a:pt x="15189" y="11043"/>
                </a:cubicBezTo>
                <a:cubicBezTo>
                  <a:pt x="15379" y="10865"/>
                  <a:pt x="15600" y="10687"/>
                  <a:pt x="15821" y="10805"/>
                </a:cubicBezTo>
                <a:cubicBezTo>
                  <a:pt x="15947" y="10805"/>
                  <a:pt x="16042" y="10865"/>
                  <a:pt x="16137" y="10924"/>
                </a:cubicBezTo>
                <a:cubicBezTo>
                  <a:pt x="16579" y="10983"/>
                  <a:pt x="16989" y="10390"/>
                  <a:pt x="17400" y="10212"/>
                </a:cubicBezTo>
                <a:cubicBezTo>
                  <a:pt x="16926" y="10331"/>
                  <a:pt x="16484" y="10924"/>
                  <a:pt x="16011" y="10627"/>
                </a:cubicBezTo>
                <a:cubicBezTo>
                  <a:pt x="15695" y="10390"/>
                  <a:pt x="15379" y="10449"/>
                  <a:pt x="15063" y="10746"/>
                </a:cubicBezTo>
                <a:cubicBezTo>
                  <a:pt x="14937" y="10865"/>
                  <a:pt x="14747" y="10568"/>
                  <a:pt x="14589" y="10509"/>
                </a:cubicBezTo>
                <a:cubicBezTo>
                  <a:pt x="14400" y="10449"/>
                  <a:pt x="14211" y="10390"/>
                  <a:pt x="14021" y="10390"/>
                </a:cubicBezTo>
                <a:cubicBezTo>
                  <a:pt x="13958" y="10390"/>
                  <a:pt x="13895" y="10390"/>
                  <a:pt x="13863" y="10390"/>
                </a:cubicBezTo>
                <a:cubicBezTo>
                  <a:pt x="13800" y="10271"/>
                  <a:pt x="13768" y="10153"/>
                  <a:pt x="13737" y="10034"/>
                </a:cubicBezTo>
                <a:cubicBezTo>
                  <a:pt x="13642" y="9797"/>
                  <a:pt x="13547" y="9619"/>
                  <a:pt x="13453" y="9441"/>
                </a:cubicBezTo>
                <a:cubicBezTo>
                  <a:pt x="13200" y="9025"/>
                  <a:pt x="12947" y="8788"/>
                  <a:pt x="12695" y="8432"/>
                </a:cubicBezTo>
                <a:cubicBezTo>
                  <a:pt x="12126" y="7601"/>
                  <a:pt x="11874" y="6295"/>
                  <a:pt x="11653" y="4990"/>
                </a:cubicBezTo>
                <a:cubicBezTo>
                  <a:pt x="12347" y="5168"/>
                  <a:pt x="12979" y="5702"/>
                  <a:pt x="13484" y="6592"/>
                </a:cubicBezTo>
                <a:cubicBezTo>
                  <a:pt x="13611" y="6770"/>
                  <a:pt x="13705" y="7008"/>
                  <a:pt x="13768" y="7245"/>
                </a:cubicBezTo>
                <a:cubicBezTo>
                  <a:pt x="13863" y="7601"/>
                  <a:pt x="13832" y="7898"/>
                  <a:pt x="13895" y="8194"/>
                </a:cubicBezTo>
                <a:cubicBezTo>
                  <a:pt x="13989" y="8728"/>
                  <a:pt x="14179" y="9144"/>
                  <a:pt x="14305" y="9619"/>
                </a:cubicBezTo>
                <a:cubicBezTo>
                  <a:pt x="14242" y="9322"/>
                  <a:pt x="14179" y="9025"/>
                  <a:pt x="14116" y="8788"/>
                </a:cubicBezTo>
                <a:cubicBezTo>
                  <a:pt x="14053" y="8550"/>
                  <a:pt x="13989" y="8313"/>
                  <a:pt x="13958" y="8076"/>
                </a:cubicBezTo>
                <a:cubicBezTo>
                  <a:pt x="13958" y="7838"/>
                  <a:pt x="13958" y="7601"/>
                  <a:pt x="13926" y="7364"/>
                </a:cubicBezTo>
                <a:cubicBezTo>
                  <a:pt x="14274" y="7957"/>
                  <a:pt x="14779" y="8076"/>
                  <a:pt x="15189" y="8313"/>
                </a:cubicBezTo>
                <a:cubicBezTo>
                  <a:pt x="15632" y="8491"/>
                  <a:pt x="16042" y="8669"/>
                  <a:pt x="16453" y="8966"/>
                </a:cubicBezTo>
                <a:cubicBezTo>
                  <a:pt x="15916" y="8491"/>
                  <a:pt x="15316" y="8254"/>
                  <a:pt x="14747" y="7898"/>
                </a:cubicBezTo>
                <a:cubicBezTo>
                  <a:pt x="14968" y="7601"/>
                  <a:pt x="15095" y="7601"/>
                  <a:pt x="15347" y="7542"/>
                </a:cubicBezTo>
                <a:cubicBezTo>
                  <a:pt x="15632" y="7482"/>
                  <a:pt x="15853" y="6948"/>
                  <a:pt x="16105" y="6711"/>
                </a:cubicBezTo>
                <a:cubicBezTo>
                  <a:pt x="15853" y="6889"/>
                  <a:pt x="15632" y="7304"/>
                  <a:pt x="15379" y="7364"/>
                </a:cubicBezTo>
                <a:cubicBezTo>
                  <a:pt x="15221" y="7364"/>
                  <a:pt x="15063" y="7245"/>
                  <a:pt x="14905" y="7364"/>
                </a:cubicBezTo>
                <a:cubicBezTo>
                  <a:pt x="14779" y="7423"/>
                  <a:pt x="14653" y="7542"/>
                  <a:pt x="14558" y="7720"/>
                </a:cubicBezTo>
                <a:cubicBezTo>
                  <a:pt x="14558" y="7720"/>
                  <a:pt x="14558" y="7779"/>
                  <a:pt x="14558" y="7779"/>
                </a:cubicBezTo>
                <a:cubicBezTo>
                  <a:pt x="14179" y="7482"/>
                  <a:pt x="13926" y="7067"/>
                  <a:pt x="13705" y="6473"/>
                </a:cubicBezTo>
                <a:cubicBezTo>
                  <a:pt x="13674" y="6533"/>
                  <a:pt x="13358" y="5939"/>
                  <a:pt x="13295" y="5880"/>
                </a:cubicBezTo>
                <a:cubicBezTo>
                  <a:pt x="13547" y="5643"/>
                  <a:pt x="13832" y="5405"/>
                  <a:pt x="14116" y="5346"/>
                </a:cubicBezTo>
                <a:cubicBezTo>
                  <a:pt x="14305" y="5346"/>
                  <a:pt x="14463" y="5405"/>
                  <a:pt x="14621" y="5465"/>
                </a:cubicBezTo>
                <a:cubicBezTo>
                  <a:pt x="14747" y="5524"/>
                  <a:pt x="14842" y="5702"/>
                  <a:pt x="14968" y="5821"/>
                </a:cubicBezTo>
                <a:cubicBezTo>
                  <a:pt x="15253" y="6236"/>
                  <a:pt x="15600" y="6473"/>
                  <a:pt x="15947" y="6651"/>
                </a:cubicBezTo>
                <a:cubicBezTo>
                  <a:pt x="16232" y="6770"/>
                  <a:pt x="16516" y="6711"/>
                  <a:pt x="16800" y="6830"/>
                </a:cubicBezTo>
                <a:cubicBezTo>
                  <a:pt x="17084" y="6889"/>
                  <a:pt x="17400" y="7067"/>
                  <a:pt x="17621" y="7423"/>
                </a:cubicBezTo>
                <a:cubicBezTo>
                  <a:pt x="17842" y="7660"/>
                  <a:pt x="18095" y="8254"/>
                  <a:pt x="18189" y="8728"/>
                </a:cubicBezTo>
                <a:cubicBezTo>
                  <a:pt x="18221" y="9025"/>
                  <a:pt x="18221" y="9262"/>
                  <a:pt x="18158" y="9559"/>
                </a:cubicBezTo>
                <a:cubicBezTo>
                  <a:pt x="18126" y="9856"/>
                  <a:pt x="18158" y="10153"/>
                  <a:pt x="18189" y="10449"/>
                </a:cubicBezTo>
                <a:cubicBezTo>
                  <a:pt x="18253" y="10983"/>
                  <a:pt x="18347" y="11517"/>
                  <a:pt x="18379" y="12051"/>
                </a:cubicBezTo>
                <a:cubicBezTo>
                  <a:pt x="18347" y="11517"/>
                  <a:pt x="18284" y="10983"/>
                  <a:pt x="18221" y="10449"/>
                </a:cubicBezTo>
                <a:cubicBezTo>
                  <a:pt x="18189" y="10153"/>
                  <a:pt x="18189" y="9856"/>
                  <a:pt x="18221" y="9559"/>
                </a:cubicBezTo>
                <a:cubicBezTo>
                  <a:pt x="18284" y="9262"/>
                  <a:pt x="18284" y="8966"/>
                  <a:pt x="18253" y="8669"/>
                </a:cubicBezTo>
                <a:cubicBezTo>
                  <a:pt x="18537" y="9084"/>
                  <a:pt x="18916" y="9262"/>
                  <a:pt x="19232" y="9441"/>
                </a:cubicBezTo>
                <a:cubicBezTo>
                  <a:pt x="19547" y="9619"/>
                  <a:pt x="19832" y="9797"/>
                  <a:pt x="20116" y="10093"/>
                </a:cubicBezTo>
                <a:cubicBezTo>
                  <a:pt x="19674" y="9619"/>
                  <a:pt x="19200" y="9381"/>
                  <a:pt x="18726" y="9025"/>
                </a:cubicBezTo>
                <a:cubicBezTo>
                  <a:pt x="18347" y="8669"/>
                  <a:pt x="18221" y="8254"/>
                  <a:pt x="17968" y="7660"/>
                </a:cubicBezTo>
                <a:cubicBezTo>
                  <a:pt x="18189" y="7542"/>
                  <a:pt x="18411" y="7482"/>
                  <a:pt x="18600" y="7660"/>
                </a:cubicBezTo>
                <a:cubicBezTo>
                  <a:pt x="18726" y="7779"/>
                  <a:pt x="18821" y="7898"/>
                  <a:pt x="18947" y="7957"/>
                </a:cubicBezTo>
                <a:cubicBezTo>
                  <a:pt x="19358" y="8194"/>
                  <a:pt x="19800" y="7838"/>
                  <a:pt x="20211" y="7838"/>
                </a:cubicBezTo>
                <a:cubicBezTo>
                  <a:pt x="19800" y="7720"/>
                  <a:pt x="19295" y="8016"/>
                  <a:pt x="18947" y="7720"/>
                </a:cubicBezTo>
                <a:cubicBezTo>
                  <a:pt x="18695" y="7482"/>
                  <a:pt x="18474" y="7186"/>
                  <a:pt x="18189" y="7186"/>
                </a:cubicBezTo>
                <a:cubicBezTo>
                  <a:pt x="18095" y="7186"/>
                  <a:pt x="18032" y="7245"/>
                  <a:pt x="17937" y="7245"/>
                </a:cubicBezTo>
                <a:cubicBezTo>
                  <a:pt x="17811" y="7304"/>
                  <a:pt x="17811" y="7304"/>
                  <a:pt x="17684" y="7126"/>
                </a:cubicBezTo>
                <a:cubicBezTo>
                  <a:pt x="17495" y="6830"/>
                  <a:pt x="17305" y="6651"/>
                  <a:pt x="17084" y="6533"/>
                </a:cubicBezTo>
                <a:cubicBezTo>
                  <a:pt x="17842" y="5939"/>
                  <a:pt x="18695" y="6236"/>
                  <a:pt x="19453" y="6592"/>
                </a:cubicBezTo>
                <a:cubicBezTo>
                  <a:pt x="20179" y="6948"/>
                  <a:pt x="20905" y="7482"/>
                  <a:pt x="21600" y="8135"/>
                </a:cubicBezTo>
                <a:cubicBezTo>
                  <a:pt x="21568" y="8076"/>
                  <a:pt x="21537" y="8016"/>
                  <a:pt x="21474" y="8016"/>
                </a:cubicBezTo>
                <a:cubicBezTo>
                  <a:pt x="21411" y="7957"/>
                  <a:pt x="21568" y="8076"/>
                  <a:pt x="21474" y="8016"/>
                </a:cubicBezTo>
                <a:close/>
                <a:moveTo>
                  <a:pt x="10389" y="1073"/>
                </a:moveTo>
                <a:cubicBezTo>
                  <a:pt x="10137" y="1430"/>
                  <a:pt x="9884" y="1786"/>
                  <a:pt x="9663" y="2260"/>
                </a:cubicBezTo>
                <a:cubicBezTo>
                  <a:pt x="9537" y="2498"/>
                  <a:pt x="9442" y="2794"/>
                  <a:pt x="9347" y="3091"/>
                </a:cubicBezTo>
                <a:cubicBezTo>
                  <a:pt x="9316" y="3210"/>
                  <a:pt x="9253" y="3328"/>
                  <a:pt x="9221" y="3447"/>
                </a:cubicBezTo>
                <a:cubicBezTo>
                  <a:pt x="9189" y="3625"/>
                  <a:pt x="9158" y="3625"/>
                  <a:pt x="9032" y="3625"/>
                </a:cubicBezTo>
                <a:cubicBezTo>
                  <a:pt x="8779" y="3744"/>
                  <a:pt x="8495" y="3862"/>
                  <a:pt x="8242" y="4100"/>
                </a:cubicBezTo>
                <a:cubicBezTo>
                  <a:pt x="8084" y="4278"/>
                  <a:pt x="8053" y="4159"/>
                  <a:pt x="7863" y="4041"/>
                </a:cubicBezTo>
                <a:cubicBezTo>
                  <a:pt x="7705" y="3922"/>
                  <a:pt x="7547" y="3862"/>
                  <a:pt x="7389" y="3803"/>
                </a:cubicBezTo>
                <a:cubicBezTo>
                  <a:pt x="7926" y="2735"/>
                  <a:pt x="8526" y="1667"/>
                  <a:pt x="9253" y="1133"/>
                </a:cubicBezTo>
                <a:cubicBezTo>
                  <a:pt x="9537" y="1014"/>
                  <a:pt x="9789" y="895"/>
                  <a:pt x="10074" y="955"/>
                </a:cubicBezTo>
                <a:cubicBezTo>
                  <a:pt x="10105" y="955"/>
                  <a:pt x="10421" y="1014"/>
                  <a:pt x="10389" y="1073"/>
                </a:cubicBezTo>
                <a:cubicBezTo>
                  <a:pt x="10295" y="1133"/>
                  <a:pt x="10389" y="1014"/>
                  <a:pt x="10389" y="1073"/>
                </a:cubicBezTo>
                <a:close/>
                <a:moveTo>
                  <a:pt x="11589" y="5049"/>
                </a:moveTo>
                <a:cubicBezTo>
                  <a:pt x="11589" y="4990"/>
                  <a:pt x="11589" y="4990"/>
                  <a:pt x="11621" y="4990"/>
                </a:cubicBezTo>
                <a:cubicBezTo>
                  <a:pt x="11621" y="4990"/>
                  <a:pt x="11589" y="4990"/>
                  <a:pt x="11589" y="5049"/>
                </a:cubicBezTo>
                <a:close/>
                <a:moveTo>
                  <a:pt x="14400" y="5109"/>
                </a:moveTo>
                <a:cubicBezTo>
                  <a:pt x="13958" y="4931"/>
                  <a:pt x="13516" y="5227"/>
                  <a:pt x="13105" y="5583"/>
                </a:cubicBezTo>
                <a:cubicBezTo>
                  <a:pt x="13105" y="5583"/>
                  <a:pt x="13137" y="5583"/>
                  <a:pt x="13137" y="5643"/>
                </a:cubicBezTo>
                <a:cubicBezTo>
                  <a:pt x="12726" y="5109"/>
                  <a:pt x="12284" y="4753"/>
                  <a:pt x="11811" y="4575"/>
                </a:cubicBezTo>
                <a:cubicBezTo>
                  <a:pt x="11747" y="4575"/>
                  <a:pt x="11684" y="4515"/>
                  <a:pt x="11589" y="4515"/>
                </a:cubicBezTo>
                <a:cubicBezTo>
                  <a:pt x="11558" y="4515"/>
                  <a:pt x="11526" y="4100"/>
                  <a:pt x="11526" y="3981"/>
                </a:cubicBezTo>
                <a:cubicBezTo>
                  <a:pt x="11495" y="3684"/>
                  <a:pt x="11463" y="3388"/>
                  <a:pt x="11400" y="3091"/>
                </a:cubicBezTo>
                <a:cubicBezTo>
                  <a:pt x="11653" y="3032"/>
                  <a:pt x="11779" y="3210"/>
                  <a:pt x="12000" y="3388"/>
                </a:cubicBezTo>
                <a:cubicBezTo>
                  <a:pt x="12253" y="3625"/>
                  <a:pt x="12568" y="3388"/>
                  <a:pt x="12853" y="3447"/>
                </a:cubicBezTo>
                <a:cubicBezTo>
                  <a:pt x="12632" y="3328"/>
                  <a:pt x="12347" y="3447"/>
                  <a:pt x="12126" y="3269"/>
                </a:cubicBezTo>
                <a:cubicBezTo>
                  <a:pt x="12063" y="3269"/>
                  <a:pt x="12032" y="3210"/>
                  <a:pt x="12000" y="3210"/>
                </a:cubicBezTo>
                <a:cubicBezTo>
                  <a:pt x="11874" y="2972"/>
                  <a:pt x="11747" y="2794"/>
                  <a:pt x="11558" y="2735"/>
                </a:cubicBezTo>
                <a:cubicBezTo>
                  <a:pt x="11400" y="2735"/>
                  <a:pt x="11368" y="2794"/>
                  <a:pt x="11305" y="2498"/>
                </a:cubicBezTo>
                <a:cubicBezTo>
                  <a:pt x="11242" y="2201"/>
                  <a:pt x="11242" y="1845"/>
                  <a:pt x="11179" y="1548"/>
                </a:cubicBezTo>
                <a:cubicBezTo>
                  <a:pt x="11053" y="895"/>
                  <a:pt x="11779" y="1489"/>
                  <a:pt x="11905" y="1548"/>
                </a:cubicBezTo>
                <a:cubicBezTo>
                  <a:pt x="12947" y="2260"/>
                  <a:pt x="13705" y="3684"/>
                  <a:pt x="14495" y="5109"/>
                </a:cubicBezTo>
                <a:cubicBezTo>
                  <a:pt x="14463" y="5109"/>
                  <a:pt x="14432" y="5109"/>
                  <a:pt x="14400" y="5109"/>
                </a:cubicBezTo>
                <a:cubicBezTo>
                  <a:pt x="14274" y="5049"/>
                  <a:pt x="14432" y="5109"/>
                  <a:pt x="14400" y="5109"/>
                </a:cubicBezTo>
                <a:close/>
              </a:path>
            </a:pathLst>
          </a:custGeom>
          <a:gradFill>
            <a:gsLst>
              <a:gs pos="0">
                <a:srgbClr val="905E36"/>
              </a:gs>
              <a:gs pos="70000">
                <a:srgbClr val="372116"/>
              </a:gs>
            </a:gsLst>
            <a:lin ang="5400000"/>
          </a:gradFill>
          <a:ln w="41275">
            <a:solidFill>
              <a:srgbClr val="644026"/>
            </a:solidFill>
          </a:ln>
        </p:spPr>
        <p:txBody>
          <a:bodyPr lIns="45719" rIns="45719"/>
          <a:lstStyle/>
          <a:p>
            <a:endParaRPr/>
          </a:p>
        </p:txBody>
      </p:sp>
      <p:sp>
        <p:nvSpPr>
          <p:cNvPr id="434" name="ZoneTexte 50"/>
          <p:cNvSpPr txBox="1"/>
          <p:nvPr/>
        </p:nvSpPr>
        <p:spPr>
          <a:xfrm>
            <a:off x="7658790" y="3808431"/>
            <a:ext cx="491351" cy="6397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0079BF"/>
                </a:solidFill>
              </a:defRPr>
            </a:lvl1pPr>
          </a:lstStyle>
          <a:p>
            <a:r>
              <a:t>1</a:t>
            </a:r>
          </a:p>
        </p:txBody>
      </p:sp>
      <p:sp>
        <p:nvSpPr>
          <p:cNvPr id="435" name="Ligne de connexion"/>
          <p:cNvSpPr/>
          <p:nvPr/>
        </p:nvSpPr>
        <p:spPr>
          <a:xfrm flipH="1">
            <a:off x="9266894" y="5400325"/>
            <a:ext cx="1257011" cy="2821486"/>
          </a:xfrm>
          <a:custGeom>
            <a:avLst/>
            <a:gdLst/>
            <a:ahLst/>
            <a:cxnLst>
              <a:cxn ang="0">
                <a:pos x="wd2" y="hd2"/>
              </a:cxn>
              <a:cxn ang="5400000">
                <a:pos x="wd2" y="hd2"/>
              </a:cxn>
              <a:cxn ang="10800000">
                <a:pos x="wd2" y="hd2"/>
              </a:cxn>
              <a:cxn ang="16200000">
                <a:pos x="wd2" y="hd2"/>
              </a:cxn>
            </a:cxnLst>
            <a:rect l="0" t="0" r="r" b="b"/>
            <a:pathLst>
              <a:path w="19369" h="21600" extrusionOk="0">
                <a:moveTo>
                  <a:pt x="1096" y="21600"/>
                </a:moveTo>
                <a:cubicBezTo>
                  <a:pt x="-2231" y="11230"/>
                  <a:pt x="1512" y="4574"/>
                  <a:pt x="19369" y="0"/>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436" name="Ligne de connexion"/>
          <p:cNvSpPr/>
          <p:nvPr/>
        </p:nvSpPr>
        <p:spPr>
          <a:xfrm>
            <a:off x="7457112" y="3119424"/>
            <a:ext cx="939554" cy="2477161"/>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437" name="Ligne de connexion"/>
          <p:cNvSpPr/>
          <p:nvPr/>
        </p:nvSpPr>
        <p:spPr>
          <a:xfrm flipH="1">
            <a:off x="9444704" y="5499291"/>
            <a:ext cx="1511001" cy="44296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687" y="5129"/>
                  <a:pt x="5251" y="3602"/>
                  <a:pt x="21600" y="0"/>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438" name="ZoneTexte 55"/>
          <p:cNvSpPr txBox="1"/>
          <p:nvPr/>
        </p:nvSpPr>
        <p:spPr>
          <a:xfrm>
            <a:off x="8033408" y="2368798"/>
            <a:ext cx="1108643" cy="799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4000" b="1" i="1"/>
            </a:pPr>
            <a:r>
              <a:t>CO</a:t>
            </a:r>
            <a:r>
              <a:rPr baseline="-25000"/>
              <a:t>2</a:t>
            </a:r>
          </a:p>
        </p:txBody>
      </p:sp>
      <p:sp>
        <p:nvSpPr>
          <p:cNvPr id="439" name="ZoneTexte 56"/>
          <p:cNvSpPr txBox="1"/>
          <p:nvPr/>
        </p:nvSpPr>
        <p:spPr>
          <a:xfrm>
            <a:off x="10002760" y="5137029"/>
            <a:ext cx="491351"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0079BF"/>
                </a:solidFill>
              </a:defRPr>
            </a:lvl1pPr>
          </a:lstStyle>
          <a:p>
            <a:r>
              <a:t>2</a:t>
            </a:r>
          </a:p>
        </p:txBody>
      </p:sp>
      <p:pic>
        <p:nvPicPr>
          <p:cNvPr id="440" name="Image 65" descr="Image 65"/>
          <p:cNvPicPr>
            <a:picLocks noChangeAspect="1"/>
          </p:cNvPicPr>
          <p:nvPr/>
        </p:nvPicPr>
        <p:blipFill>
          <a:blip r:embed="rId4"/>
          <a:stretch>
            <a:fillRect/>
          </a:stretch>
        </p:blipFill>
        <p:spPr>
          <a:xfrm rot="3194487">
            <a:off x="7166641" y="8300566"/>
            <a:ext cx="1057787" cy="1077490"/>
          </a:xfrm>
          <a:prstGeom prst="rect">
            <a:avLst/>
          </a:prstGeom>
          <a:ln w="12700">
            <a:miter lim="400000"/>
          </a:ln>
        </p:spPr>
      </p:pic>
      <p:sp>
        <p:nvSpPr>
          <p:cNvPr id="441" name="Ligne de connexion"/>
          <p:cNvSpPr/>
          <p:nvPr/>
        </p:nvSpPr>
        <p:spPr>
          <a:xfrm>
            <a:off x="8023156" y="6952373"/>
            <a:ext cx="497063" cy="1367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88" y="9883"/>
                  <a:pt x="4018" y="4555"/>
                  <a:pt x="21600" y="0"/>
                </a:cubicBezTo>
              </a:path>
            </a:pathLst>
          </a:custGeom>
          <a:ln w="88900" cap="rnd">
            <a:solidFill>
              <a:srgbClr val="A6A6A6"/>
            </a:solidFill>
            <a:prstDash val="sysDash"/>
            <a:headEnd type="triangle"/>
          </a:ln>
        </p:spPr>
        <p:txBody>
          <a:bodyPr lIns="45719" rIns="45719"/>
          <a:lstStyle/>
          <a:p>
            <a:pPr>
              <a:defRPr>
                <a:latin typeface="Barlow"/>
                <a:ea typeface="Barlow"/>
                <a:cs typeface="Barlow"/>
                <a:sym typeface="Barlow"/>
              </a:defRPr>
            </a:pPr>
            <a:endParaRPr/>
          </a:p>
        </p:txBody>
      </p:sp>
      <p:sp>
        <p:nvSpPr>
          <p:cNvPr id="442" name="ZoneTexte 67"/>
          <p:cNvSpPr txBox="1"/>
          <p:nvPr/>
        </p:nvSpPr>
        <p:spPr>
          <a:xfrm>
            <a:off x="5979455" y="7900179"/>
            <a:ext cx="1657993"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A6A6A6"/>
                </a:solidFill>
              </a:defRPr>
            </a:lvl1pPr>
          </a:lstStyle>
          <a:p>
            <a:r>
              <a:t>Litter</a:t>
            </a:r>
          </a:p>
        </p:txBody>
      </p:sp>
      <p:sp>
        <p:nvSpPr>
          <p:cNvPr id="443" name="ZoneTexte 68"/>
          <p:cNvSpPr txBox="1"/>
          <p:nvPr/>
        </p:nvSpPr>
        <p:spPr>
          <a:xfrm>
            <a:off x="766638" y="12859860"/>
            <a:ext cx="4639981" cy="461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a:defRPr sz="2400">
                <a:solidFill>
                  <a:srgbClr val="A6A6A6"/>
                </a:solidFill>
                <a:latin typeface="Barlow"/>
                <a:ea typeface="Barlow"/>
                <a:cs typeface="Barlow"/>
                <a:sym typeface="Barlow"/>
              </a:defRPr>
            </a:pPr>
            <a:r>
              <a:t>According to </a:t>
            </a:r>
            <a:r>
              <a:rPr cap="small"/>
              <a:t>Chapin</a:t>
            </a:r>
            <a:r>
              <a:rPr i="1"/>
              <a:t> et al.</a:t>
            </a:r>
            <a:r>
              <a:rPr cap="small"/>
              <a:t>, 2002</a:t>
            </a:r>
          </a:p>
        </p:txBody>
      </p:sp>
      <p:grpSp>
        <p:nvGrpSpPr>
          <p:cNvPr id="446" name="ZoneTexte 1"/>
          <p:cNvGrpSpPr/>
          <p:nvPr/>
        </p:nvGrpSpPr>
        <p:grpSpPr>
          <a:xfrm>
            <a:off x="1210258" y="2517956"/>
            <a:ext cx="5397537" cy="3831216"/>
            <a:chOff x="0" y="0"/>
            <a:chExt cx="5397535" cy="3831214"/>
          </a:xfrm>
        </p:grpSpPr>
        <p:sp>
          <p:nvSpPr>
            <p:cNvPr id="444" name="Rectangle aux angles arrondis"/>
            <p:cNvSpPr/>
            <p:nvPr/>
          </p:nvSpPr>
          <p:spPr>
            <a:xfrm>
              <a:off x="0" y="0"/>
              <a:ext cx="5397535" cy="3831214"/>
            </a:xfrm>
            <a:prstGeom prst="roundRect">
              <a:avLst>
                <a:gd name="adj" fmla="val 10467"/>
              </a:avLst>
            </a:prstGeom>
            <a:noFill/>
            <a:ln w="63500" cap="rnd">
              <a:solidFill>
                <a:srgbClr val="0079BF"/>
              </a:solidFill>
              <a:prstDash val="sysDot"/>
              <a:round/>
            </a:ln>
            <a:effectLst/>
          </p:spPr>
          <p:txBody>
            <a:bodyPr wrap="square" lIns="45719" tIns="45719" rIns="45719" bIns="45719" numCol="1" anchor="t">
              <a:noAutofit/>
            </a:bodyPr>
            <a:lstStyle/>
            <a:p>
              <a:pPr>
                <a:defRPr sz="3600">
                  <a:solidFill>
                    <a:srgbClr val="0079BF"/>
                  </a:solidFill>
                </a:defRPr>
              </a:pPr>
              <a:endParaRPr/>
            </a:p>
          </p:txBody>
        </p:sp>
        <p:sp>
          <p:nvSpPr>
            <p:cNvPr id="445" name="C INPUTS (~122 Pg C)…"/>
            <p:cNvSpPr txBox="1"/>
            <p:nvPr/>
          </p:nvSpPr>
          <p:spPr>
            <a:xfrm>
              <a:off x="221202" y="149202"/>
              <a:ext cx="5027131" cy="32847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t">
              <a:spAutoFit/>
            </a:bodyPr>
            <a:lstStyle/>
            <a:p>
              <a:pPr algn="ctr">
                <a:spcBef>
                  <a:spcPts val="1800"/>
                </a:spcBef>
                <a:defRPr sz="4800" b="1">
                  <a:solidFill>
                    <a:srgbClr val="0079BF"/>
                  </a:solidFill>
                </a:defRPr>
              </a:pPr>
              <a:r>
                <a:rPr dirty="0"/>
                <a:t>C INPUTS (</a:t>
              </a:r>
              <a:r>
                <a:rPr lang="en-AU" dirty="0"/>
                <a:t>∼</a:t>
              </a:r>
              <a:r>
                <a:rPr dirty="0"/>
                <a:t>122 Pg C)</a:t>
              </a:r>
            </a:p>
            <a:p>
              <a:pPr marL="534987" indent="-534987">
                <a:buSzPct val="100000"/>
                <a:buAutoNum type="arabicPeriod"/>
                <a:defRPr sz="3600" b="1">
                  <a:solidFill>
                    <a:srgbClr val="0079BF"/>
                  </a:solidFill>
                </a:defRPr>
              </a:pPr>
              <a:r>
                <a:rPr dirty="0"/>
                <a:t>Photosynthesis</a:t>
              </a:r>
            </a:p>
            <a:p>
              <a:pPr marL="534987" indent="-534987">
                <a:buSzPct val="100000"/>
                <a:buAutoNum type="arabicPeriod"/>
                <a:defRPr sz="3600" b="1">
                  <a:solidFill>
                    <a:srgbClr val="0079BF"/>
                  </a:solidFill>
                </a:defRPr>
              </a:pPr>
              <a:r>
                <a:rPr dirty="0"/>
                <a:t>Partitioning of photo-assimilates</a:t>
              </a: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pic>
        <p:nvPicPr>
          <p:cNvPr id="449" name="Image 49" descr="Image 49"/>
          <p:cNvPicPr>
            <a:picLocks noChangeAspect="1"/>
          </p:cNvPicPr>
          <p:nvPr/>
        </p:nvPicPr>
        <p:blipFill>
          <a:blip r:embed="rId2"/>
          <a:stretch>
            <a:fillRect/>
          </a:stretch>
        </p:blipFill>
        <p:spPr>
          <a:xfrm>
            <a:off x="6569381" y="8623850"/>
            <a:ext cx="7944286" cy="5130230"/>
          </a:xfrm>
          <a:prstGeom prst="rect">
            <a:avLst/>
          </a:prstGeom>
          <a:ln w="12700">
            <a:miter lim="400000"/>
          </a:ln>
        </p:spPr>
      </p:pic>
      <p:pic>
        <p:nvPicPr>
          <p:cNvPr id="450" name="Image 80" descr="Image 80"/>
          <p:cNvPicPr>
            <a:picLocks noChangeAspect="1"/>
          </p:cNvPicPr>
          <p:nvPr/>
        </p:nvPicPr>
        <p:blipFill>
          <a:blip r:embed="rId3"/>
          <a:stretch>
            <a:fillRect/>
          </a:stretch>
        </p:blipFill>
        <p:spPr>
          <a:xfrm>
            <a:off x="7069749" y="2849621"/>
            <a:ext cx="6711877" cy="6049720"/>
          </a:xfrm>
          <a:prstGeom prst="rect">
            <a:avLst/>
          </a:prstGeom>
          <a:ln w="12700">
            <a:miter lim="400000"/>
          </a:ln>
        </p:spPr>
      </p:pic>
      <p:sp>
        <p:nvSpPr>
          <p:cNvPr id="451" name="Freeform 5"/>
          <p:cNvSpPr/>
          <p:nvPr/>
        </p:nvSpPr>
        <p:spPr>
          <a:xfrm>
            <a:off x="7622743" y="8700320"/>
            <a:ext cx="6308753" cy="3650693"/>
          </a:xfrm>
          <a:custGeom>
            <a:avLst/>
            <a:gdLst/>
            <a:ahLst/>
            <a:cxnLst>
              <a:cxn ang="0">
                <a:pos x="wd2" y="hd2"/>
              </a:cxn>
              <a:cxn ang="5400000">
                <a:pos x="wd2" y="hd2"/>
              </a:cxn>
              <a:cxn ang="10800000">
                <a:pos x="wd2" y="hd2"/>
              </a:cxn>
              <a:cxn ang="16200000">
                <a:pos x="wd2" y="hd2"/>
              </a:cxn>
            </a:cxnLst>
            <a:rect l="0" t="0" r="r" b="b"/>
            <a:pathLst>
              <a:path w="21600" h="21546" extrusionOk="0">
                <a:moveTo>
                  <a:pt x="21474" y="8016"/>
                </a:moveTo>
                <a:cubicBezTo>
                  <a:pt x="20526" y="7008"/>
                  <a:pt x="19484" y="6117"/>
                  <a:pt x="18411" y="5821"/>
                </a:cubicBezTo>
                <a:cubicBezTo>
                  <a:pt x="17874" y="5702"/>
                  <a:pt x="17368" y="5821"/>
                  <a:pt x="16832" y="6117"/>
                </a:cubicBezTo>
                <a:cubicBezTo>
                  <a:pt x="16389" y="6355"/>
                  <a:pt x="15884" y="5999"/>
                  <a:pt x="15505" y="5583"/>
                </a:cubicBezTo>
                <a:cubicBezTo>
                  <a:pt x="16042" y="5346"/>
                  <a:pt x="16516" y="4931"/>
                  <a:pt x="17021" y="4812"/>
                </a:cubicBezTo>
                <a:cubicBezTo>
                  <a:pt x="16768" y="4871"/>
                  <a:pt x="16484" y="4990"/>
                  <a:pt x="16200" y="5109"/>
                </a:cubicBezTo>
                <a:cubicBezTo>
                  <a:pt x="16011" y="5227"/>
                  <a:pt x="15821" y="5287"/>
                  <a:pt x="15632" y="5405"/>
                </a:cubicBezTo>
                <a:cubicBezTo>
                  <a:pt x="15505" y="5405"/>
                  <a:pt x="15442" y="5524"/>
                  <a:pt x="15347" y="5405"/>
                </a:cubicBezTo>
                <a:cubicBezTo>
                  <a:pt x="15253" y="5287"/>
                  <a:pt x="15158" y="5168"/>
                  <a:pt x="15095" y="4990"/>
                </a:cubicBezTo>
                <a:cubicBezTo>
                  <a:pt x="14716" y="4456"/>
                  <a:pt x="14463" y="3684"/>
                  <a:pt x="14116" y="3091"/>
                </a:cubicBezTo>
                <a:cubicBezTo>
                  <a:pt x="14368" y="2972"/>
                  <a:pt x="14589" y="2913"/>
                  <a:pt x="14842" y="3091"/>
                </a:cubicBezTo>
                <a:cubicBezTo>
                  <a:pt x="14905" y="3150"/>
                  <a:pt x="15000" y="3210"/>
                  <a:pt x="15095" y="3269"/>
                </a:cubicBezTo>
                <a:cubicBezTo>
                  <a:pt x="15505" y="3447"/>
                  <a:pt x="15979" y="3091"/>
                  <a:pt x="16421" y="3032"/>
                </a:cubicBezTo>
                <a:cubicBezTo>
                  <a:pt x="16011" y="2972"/>
                  <a:pt x="15505" y="3328"/>
                  <a:pt x="15126" y="3091"/>
                </a:cubicBezTo>
                <a:cubicBezTo>
                  <a:pt x="15032" y="3032"/>
                  <a:pt x="14905" y="2854"/>
                  <a:pt x="14842" y="2794"/>
                </a:cubicBezTo>
                <a:cubicBezTo>
                  <a:pt x="14589" y="2557"/>
                  <a:pt x="14337" y="2616"/>
                  <a:pt x="14084" y="2676"/>
                </a:cubicBezTo>
                <a:cubicBezTo>
                  <a:pt x="14021" y="2735"/>
                  <a:pt x="13989" y="2735"/>
                  <a:pt x="13958" y="2735"/>
                </a:cubicBezTo>
                <a:cubicBezTo>
                  <a:pt x="13895" y="2616"/>
                  <a:pt x="13832" y="2498"/>
                  <a:pt x="13768" y="2379"/>
                </a:cubicBezTo>
                <a:cubicBezTo>
                  <a:pt x="13642" y="2201"/>
                  <a:pt x="13484" y="1964"/>
                  <a:pt x="13358" y="1786"/>
                </a:cubicBezTo>
                <a:cubicBezTo>
                  <a:pt x="13137" y="1430"/>
                  <a:pt x="12884" y="1133"/>
                  <a:pt x="12632" y="895"/>
                </a:cubicBezTo>
                <a:cubicBezTo>
                  <a:pt x="12253" y="539"/>
                  <a:pt x="11874" y="243"/>
                  <a:pt x="11463" y="183"/>
                </a:cubicBezTo>
                <a:cubicBezTo>
                  <a:pt x="10800" y="124"/>
                  <a:pt x="10137" y="65"/>
                  <a:pt x="9474" y="5"/>
                </a:cubicBezTo>
                <a:cubicBezTo>
                  <a:pt x="8968" y="-54"/>
                  <a:pt x="8621" y="421"/>
                  <a:pt x="8242" y="955"/>
                </a:cubicBezTo>
                <a:cubicBezTo>
                  <a:pt x="7705" y="1667"/>
                  <a:pt x="7295" y="2616"/>
                  <a:pt x="6884" y="3506"/>
                </a:cubicBezTo>
                <a:cubicBezTo>
                  <a:pt x="6726" y="3210"/>
                  <a:pt x="6537" y="2913"/>
                  <a:pt x="6316" y="2854"/>
                </a:cubicBezTo>
                <a:cubicBezTo>
                  <a:pt x="6189" y="2794"/>
                  <a:pt x="6063" y="2794"/>
                  <a:pt x="5968" y="2735"/>
                </a:cubicBezTo>
                <a:cubicBezTo>
                  <a:pt x="5558" y="2438"/>
                  <a:pt x="5211" y="1964"/>
                  <a:pt x="4863" y="1548"/>
                </a:cubicBezTo>
                <a:cubicBezTo>
                  <a:pt x="5179" y="2023"/>
                  <a:pt x="5526" y="2557"/>
                  <a:pt x="5905" y="2913"/>
                </a:cubicBezTo>
                <a:cubicBezTo>
                  <a:pt x="6032" y="2972"/>
                  <a:pt x="6158" y="3032"/>
                  <a:pt x="6284" y="3091"/>
                </a:cubicBezTo>
                <a:cubicBezTo>
                  <a:pt x="6379" y="3150"/>
                  <a:pt x="6789" y="3684"/>
                  <a:pt x="6726" y="3803"/>
                </a:cubicBezTo>
                <a:cubicBezTo>
                  <a:pt x="6632" y="4041"/>
                  <a:pt x="6379" y="4100"/>
                  <a:pt x="6253" y="4159"/>
                </a:cubicBezTo>
                <a:cubicBezTo>
                  <a:pt x="6032" y="4278"/>
                  <a:pt x="5842" y="4219"/>
                  <a:pt x="5621" y="4100"/>
                </a:cubicBezTo>
                <a:cubicBezTo>
                  <a:pt x="5147" y="3922"/>
                  <a:pt x="4705" y="3625"/>
                  <a:pt x="4200" y="3566"/>
                </a:cubicBezTo>
                <a:cubicBezTo>
                  <a:pt x="4926" y="3744"/>
                  <a:pt x="5716" y="4753"/>
                  <a:pt x="6442" y="4278"/>
                </a:cubicBezTo>
                <a:cubicBezTo>
                  <a:pt x="6000" y="4931"/>
                  <a:pt x="5495" y="5405"/>
                  <a:pt x="4926" y="5346"/>
                </a:cubicBezTo>
                <a:cubicBezTo>
                  <a:pt x="4737" y="5346"/>
                  <a:pt x="4611" y="5168"/>
                  <a:pt x="4453" y="4931"/>
                </a:cubicBezTo>
                <a:cubicBezTo>
                  <a:pt x="4263" y="4575"/>
                  <a:pt x="3979" y="4337"/>
                  <a:pt x="3695" y="4219"/>
                </a:cubicBezTo>
                <a:cubicBezTo>
                  <a:pt x="3284" y="4041"/>
                  <a:pt x="2937" y="4278"/>
                  <a:pt x="2558" y="3862"/>
                </a:cubicBezTo>
                <a:cubicBezTo>
                  <a:pt x="2084" y="3328"/>
                  <a:pt x="1674" y="2616"/>
                  <a:pt x="1200" y="2142"/>
                </a:cubicBezTo>
                <a:cubicBezTo>
                  <a:pt x="1737" y="2735"/>
                  <a:pt x="2179" y="3744"/>
                  <a:pt x="2747" y="4219"/>
                </a:cubicBezTo>
                <a:cubicBezTo>
                  <a:pt x="2874" y="4337"/>
                  <a:pt x="3032" y="4397"/>
                  <a:pt x="3189" y="4397"/>
                </a:cubicBezTo>
                <a:cubicBezTo>
                  <a:pt x="3568" y="4397"/>
                  <a:pt x="3884" y="4575"/>
                  <a:pt x="4168" y="4990"/>
                </a:cubicBezTo>
                <a:cubicBezTo>
                  <a:pt x="2747" y="4634"/>
                  <a:pt x="1232" y="5999"/>
                  <a:pt x="0" y="7304"/>
                </a:cubicBezTo>
                <a:cubicBezTo>
                  <a:pt x="789" y="6592"/>
                  <a:pt x="1642" y="5939"/>
                  <a:pt x="2495" y="5583"/>
                </a:cubicBezTo>
                <a:cubicBezTo>
                  <a:pt x="2968" y="5405"/>
                  <a:pt x="3474" y="5287"/>
                  <a:pt x="3947" y="5405"/>
                </a:cubicBezTo>
                <a:cubicBezTo>
                  <a:pt x="4295" y="5524"/>
                  <a:pt x="4611" y="5880"/>
                  <a:pt x="4926" y="5939"/>
                </a:cubicBezTo>
                <a:cubicBezTo>
                  <a:pt x="4800" y="6236"/>
                  <a:pt x="4674" y="6473"/>
                  <a:pt x="4579" y="6830"/>
                </a:cubicBezTo>
                <a:cubicBezTo>
                  <a:pt x="4516" y="6948"/>
                  <a:pt x="4484" y="7126"/>
                  <a:pt x="4453" y="7245"/>
                </a:cubicBezTo>
                <a:cubicBezTo>
                  <a:pt x="4389" y="7482"/>
                  <a:pt x="4326" y="7423"/>
                  <a:pt x="4200" y="7482"/>
                </a:cubicBezTo>
                <a:cubicBezTo>
                  <a:pt x="4011" y="7601"/>
                  <a:pt x="3789" y="7720"/>
                  <a:pt x="3600" y="7957"/>
                </a:cubicBezTo>
                <a:cubicBezTo>
                  <a:pt x="3505" y="8076"/>
                  <a:pt x="3411" y="8194"/>
                  <a:pt x="3347" y="8372"/>
                </a:cubicBezTo>
                <a:cubicBezTo>
                  <a:pt x="3253" y="8313"/>
                  <a:pt x="3158" y="8254"/>
                  <a:pt x="3063" y="8254"/>
                </a:cubicBezTo>
                <a:cubicBezTo>
                  <a:pt x="2874" y="8194"/>
                  <a:pt x="2684" y="8254"/>
                  <a:pt x="2495" y="8432"/>
                </a:cubicBezTo>
                <a:cubicBezTo>
                  <a:pt x="2400" y="8491"/>
                  <a:pt x="2337" y="8610"/>
                  <a:pt x="2242" y="8610"/>
                </a:cubicBezTo>
                <a:cubicBezTo>
                  <a:pt x="1895" y="8728"/>
                  <a:pt x="1516" y="8491"/>
                  <a:pt x="1168" y="8550"/>
                </a:cubicBezTo>
                <a:cubicBezTo>
                  <a:pt x="1516" y="8550"/>
                  <a:pt x="1958" y="8966"/>
                  <a:pt x="2337" y="8788"/>
                </a:cubicBezTo>
                <a:cubicBezTo>
                  <a:pt x="2432" y="8728"/>
                  <a:pt x="2495" y="8610"/>
                  <a:pt x="2589" y="8550"/>
                </a:cubicBezTo>
                <a:cubicBezTo>
                  <a:pt x="2779" y="8432"/>
                  <a:pt x="3032" y="8491"/>
                  <a:pt x="3221" y="8610"/>
                </a:cubicBezTo>
                <a:cubicBezTo>
                  <a:pt x="3000" y="9203"/>
                  <a:pt x="2905" y="9678"/>
                  <a:pt x="2558" y="9975"/>
                </a:cubicBezTo>
                <a:cubicBezTo>
                  <a:pt x="2084" y="10509"/>
                  <a:pt x="1547" y="10746"/>
                  <a:pt x="1074" y="11280"/>
                </a:cubicBezTo>
                <a:cubicBezTo>
                  <a:pt x="1358" y="10983"/>
                  <a:pt x="1674" y="10746"/>
                  <a:pt x="1989" y="10568"/>
                </a:cubicBezTo>
                <a:cubicBezTo>
                  <a:pt x="2305" y="10331"/>
                  <a:pt x="2621" y="10153"/>
                  <a:pt x="2874" y="9797"/>
                </a:cubicBezTo>
                <a:cubicBezTo>
                  <a:pt x="3063" y="9500"/>
                  <a:pt x="3158" y="9084"/>
                  <a:pt x="3316" y="8728"/>
                </a:cubicBezTo>
                <a:cubicBezTo>
                  <a:pt x="3568" y="8135"/>
                  <a:pt x="3979" y="7898"/>
                  <a:pt x="4358" y="7779"/>
                </a:cubicBezTo>
                <a:cubicBezTo>
                  <a:pt x="4263" y="8372"/>
                  <a:pt x="4263" y="9084"/>
                  <a:pt x="4232" y="9737"/>
                </a:cubicBezTo>
                <a:cubicBezTo>
                  <a:pt x="4168" y="10271"/>
                  <a:pt x="4042" y="10805"/>
                  <a:pt x="3853" y="11280"/>
                </a:cubicBezTo>
                <a:cubicBezTo>
                  <a:pt x="3505" y="12348"/>
                  <a:pt x="3095" y="13357"/>
                  <a:pt x="2747" y="14484"/>
                </a:cubicBezTo>
                <a:cubicBezTo>
                  <a:pt x="3189" y="13120"/>
                  <a:pt x="3821" y="11992"/>
                  <a:pt x="4232" y="10568"/>
                </a:cubicBezTo>
                <a:cubicBezTo>
                  <a:pt x="4358" y="10983"/>
                  <a:pt x="4326" y="11339"/>
                  <a:pt x="4358" y="11814"/>
                </a:cubicBezTo>
                <a:cubicBezTo>
                  <a:pt x="4389" y="12408"/>
                  <a:pt x="4611" y="12882"/>
                  <a:pt x="4705" y="13416"/>
                </a:cubicBezTo>
                <a:cubicBezTo>
                  <a:pt x="4642" y="12882"/>
                  <a:pt x="4389" y="12348"/>
                  <a:pt x="4421" y="11814"/>
                </a:cubicBezTo>
                <a:cubicBezTo>
                  <a:pt x="4421" y="11458"/>
                  <a:pt x="4421" y="11221"/>
                  <a:pt x="4389" y="10865"/>
                </a:cubicBezTo>
                <a:cubicBezTo>
                  <a:pt x="4326" y="10627"/>
                  <a:pt x="4263" y="10509"/>
                  <a:pt x="4295" y="10271"/>
                </a:cubicBezTo>
                <a:cubicBezTo>
                  <a:pt x="4484" y="9322"/>
                  <a:pt x="4389" y="8313"/>
                  <a:pt x="4642" y="7423"/>
                </a:cubicBezTo>
                <a:cubicBezTo>
                  <a:pt x="4800" y="6889"/>
                  <a:pt x="5021" y="6414"/>
                  <a:pt x="5274" y="5999"/>
                </a:cubicBezTo>
                <a:cubicBezTo>
                  <a:pt x="5368" y="5821"/>
                  <a:pt x="5684" y="5821"/>
                  <a:pt x="5811" y="5761"/>
                </a:cubicBezTo>
                <a:cubicBezTo>
                  <a:pt x="6063" y="5643"/>
                  <a:pt x="6284" y="5405"/>
                  <a:pt x="6474" y="5168"/>
                </a:cubicBezTo>
                <a:cubicBezTo>
                  <a:pt x="6726" y="4931"/>
                  <a:pt x="6916" y="4634"/>
                  <a:pt x="7105" y="4278"/>
                </a:cubicBezTo>
                <a:cubicBezTo>
                  <a:pt x="7200" y="4159"/>
                  <a:pt x="7232" y="4100"/>
                  <a:pt x="7358" y="4159"/>
                </a:cubicBezTo>
                <a:cubicBezTo>
                  <a:pt x="7547" y="4219"/>
                  <a:pt x="7737" y="4337"/>
                  <a:pt x="7926" y="4515"/>
                </a:cubicBezTo>
                <a:cubicBezTo>
                  <a:pt x="7642" y="4931"/>
                  <a:pt x="7453" y="5524"/>
                  <a:pt x="7200" y="5999"/>
                </a:cubicBezTo>
                <a:cubicBezTo>
                  <a:pt x="6979" y="6355"/>
                  <a:pt x="6663" y="6592"/>
                  <a:pt x="6379" y="6770"/>
                </a:cubicBezTo>
                <a:cubicBezTo>
                  <a:pt x="5779" y="7186"/>
                  <a:pt x="5147" y="7542"/>
                  <a:pt x="4547" y="8016"/>
                </a:cubicBezTo>
                <a:cubicBezTo>
                  <a:pt x="4958" y="7720"/>
                  <a:pt x="5400" y="7482"/>
                  <a:pt x="5842" y="7245"/>
                </a:cubicBezTo>
                <a:cubicBezTo>
                  <a:pt x="6316" y="6948"/>
                  <a:pt x="6821" y="6770"/>
                  <a:pt x="7232" y="6236"/>
                </a:cubicBezTo>
                <a:cubicBezTo>
                  <a:pt x="7453" y="5880"/>
                  <a:pt x="7611" y="5405"/>
                  <a:pt x="7832" y="5049"/>
                </a:cubicBezTo>
                <a:cubicBezTo>
                  <a:pt x="8179" y="4397"/>
                  <a:pt x="8653" y="4159"/>
                  <a:pt x="9095" y="4041"/>
                </a:cubicBezTo>
                <a:cubicBezTo>
                  <a:pt x="8937" y="4931"/>
                  <a:pt x="8905" y="5821"/>
                  <a:pt x="8558" y="6533"/>
                </a:cubicBezTo>
                <a:cubicBezTo>
                  <a:pt x="8368" y="6889"/>
                  <a:pt x="8211" y="7186"/>
                  <a:pt x="8021" y="7542"/>
                </a:cubicBezTo>
                <a:cubicBezTo>
                  <a:pt x="7863" y="7423"/>
                  <a:pt x="7705" y="7423"/>
                  <a:pt x="7516" y="7423"/>
                </a:cubicBezTo>
                <a:cubicBezTo>
                  <a:pt x="7326" y="7423"/>
                  <a:pt x="7137" y="7482"/>
                  <a:pt x="6979" y="7660"/>
                </a:cubicBezTo>
                <a:cubicBezTo>
                  <a:pt x="6789" y="7898"/>
                  <a:pt x="6632" y="8076"/>
                  <a:pt x="6411" y="8135"/>
                </a:cubicBezTo>
                <a:cubicBezTo>
                  <a:pt x="6000" y="8194"/>
                  <a:pt x="5589" y="8016"/>
                  <a:pt x="5147" y="8076"/>
                </a:cubicBezTo>
                <a:cubicBezTo>
                  <a:pt x="5589" y="8076"/>
                  <a:pt x="6000" y="8313"/>
                  <a:pt x="6442" y="8254"/>
                </a:cubicBezTo>
                <a:cubicBezTo>
                  <a:pt x="6284" y="8432"/>
                  <a:pt x="6158" y="8669"/>
                  <a:pt x="6063" y="8906"/>
                </a:cubicBezTo>
                <a:cubicBezTo>
                  <a:pt x="5937" y="9262"/>
                  <a:pt x="5905" y="9678"/>
                  <a:pt x="5779" y="10034"/>
                </a:cubicBezTo>
                <a:cubicBezTo>
                  <a:pt x="5463" y="10687"/>
                  <a:pt x="4989" y="10983"/>
                  <a:pt x="4611" y="11517"/>
                </a:cubicBezTo>
                <a:cubicBezTo>
                  <a:pt x="4895" y="11102"/>
                  <a:pt x="5211" y="10805"/>
                  <a:pt x="5526" y="10449"/>
                </a:cubicBezTo>
                <a:cubicBezTo>
                  <a:pt x="5684" y="10271"/>
                  <a:pt x="5842" y="10034"/>
                  <a:pt x="5905" y="9737"/>
                </a:cubicBezTo>
                <a:cubicBezTo>
                  <a:pt x="6000" y="9381"/>
                  <a:pt x="6063" y="9084"/>
                  <a:pt x="6189" y="8788"/>
                </a:cubicBezTo>
                <a:cubicBezTo>
                  <a:pt x="6379" y="8432"/>
                  <a:pt x="6600" y="8254"/>
                  <a:pt x="6821" y="8076"/>
                </a:cubicBezTo>
                <a:cubicBezTo>
                  <a:pt x="7168" y="7720"/>
                  <a:pt x="7484" y="7601"/>
                  <a:pt x="7863" y="7779"/>
                </a:cubicBezTo>
                <a:cubicBezTo>
                  <a:pt x="7389" y="8669"/>
                  <a:pt x="6916" y="9737"/>
                  <a:pt x="6726" y="10983"/>
                </a:cubicBezTo>
                <a:cubicBezTo>
                  <a:pt x="7042" y="9262"/>
                  <a:pt x="7832" y="8254"/>
                  <a:pt x="8526" y="7126"/>
                </a:cubicBezTo>
                <a:cubicBezTo>
                  <a:pt x="8589" y="7423"/>
                  <a:pt x="8589" y="7720"/>
                  <a:pt x="8558" y="8016"/>
                </a:cubicBezTo>
                <a:cubicBezTo>
                  <a:pt x="8526" y="8135"/>
                  <a:pt x="8495" y="8254"/>
                  <a:pt x="8495" y="8432"/>
                </a:cubicBezTo>
                <a:cubicBezTo>
                  <a:pt x="8526" y="9025"/>
                  <a:pt x="8653" y="9678"/>
                  <a:pt x="8653" y="10331"/>
                </a:cubicBezTo>
                <a:cubicBezTo>
                  <a:pt x="8684" y="9737"/>
                  <a:pt x="8621" y="9144"/>
                  <a:pt x="8621" y="8550"/>
                </a:cubicBezTo>
                <a:cubicBezTo>
                  <a:pt x="8621" y="8194"/>
                  <a:pt x="8684" y="8076"/>
                  <a:pt x="8747" y="7838"/>
                </a:cubicBezTo>
                <a:cubicBezTo>
                  <a:pt x="8779" y="7542"/>
                  <a:pt x="8747" y="7304"/>
                  <a:pt x="8747" y="7067"/>
                </a:cubicBezTo>
                <a:cubicBezTo>
                  <a:pt x="8716" y="6770"/>
                  <a:pt x="8811" y="6651"/>
                  <a:pt x="8937" y="6414"/>
                </a:cubicBezTo>
                <a:cubicBezTo>
                  <a:pt x="9063" y="6058"/>
                  <a:pt x="9158" y="5702"/>
                  <a:pt x="9221" y="5287"/>
                </a:cubicBezTo>
                <a:cubicBezTo>
                  <a:pt x="9411" y="6058"/>
                  <a:pt x="9316" y="6830"/>
                  <a:pt x="9221" y="7601"/>
                </a:cubicBezTo>
                <a:cubicBezTo>
                  <a:pt x="9158" y="8194"/>
                  <a:pt x="9474" y="8788"/>
                  <a:pt x="9537" y="9322"/>
                </a:cubicBezTo>
                <a:cubicBezTo>
                  <a:pt x="9505" y="8788"/>
                  <a:pt x="9221" y="8194"/>
                  <a:pt x="9316" y="7660"/>
                </a:cubicBezTo>
                <a:cubicBezTo>
                  <a:pt x="9442" y="6948"/>
                  <a:pt x="9537" y="6236"/>
                  <a:pt x="9474" y="5465"/>
                </a:cubicBezTo>
                <a:cubicBezTo>
                  <a:pt x="9442" y="5168"/>
                  <a:pt x="9316" y="4871"/>
                  <a:pt x="9347" y="4634"/>
                </a:cubicBezTo>
                <a:cubicBezTo>
                  <a:pt x="9442" y="4278"/>
                  <a:pt x="9505" y="3922"/>
                  <a:pt x="9632" y="3625"/>
                </a:cubicBezTo>
                <a:cubicBezTo>
                  <a:pt x="9853" y="2913"/>
                  <a:pt x="10200" y="2438"/>
                  <a:pt x="10547" y="1964"/>
                </a:cubicBezTo>
                <a:cubicBezTo>
                  <a:pt x="10611" y="2201"/>
                  <a:pt x="10642" y="2438"/>
                  <a:pt x="10674" y="2676"/>
                </a:cubicBezTo>
                <a:cubicBezTo>
                  <a:pt x="10705" y="2794"/>
                  <a:pt x="10737" y="2972"/>
                  <a:pt x="10768" y="3091"/>
                </a:cubicBezTo>
                <a:cubicBezTo>
                  <a:pt x="10737" y="3150"/>
                  <a:pt x="10674" y="3210"/>
                  <a:pt x="10642" y="3328"/>
                </a:cubicBezTo>
                <a:cubicBezTo>
                  <a:pt x="10421" y="3684"/>
                  <a:pt x="10263" y="4100"/>
                  <a:pt x="10263" y="4634"/>
                </a:cubicBezTo>
                <a:cubicBezTo>
                  <a:pt x="10263" y="5524"/>
                  <a:pt x="9916" y="6355"/>
                  <a:pt x="9695" y="7067"/>
                </a:cubicBezTo>
                <a:cubicBezTo>
                  <a:pt x="9884" y="6533"/>
                  <a:pt x="10137" y="5999"/>
                  <a:pt x="10295" y="5465"/>
                </a:cubicBezTo>
                <a:cubicBezTo>
                  <a:pt x="10389" y="5049"/>
                  <a:pt x="10389" y="4693"/>
                  <a:pt x="10453" y="4278"/>
                </a:cubicBezTo>
                <a:cubicBezTo>
                  <a:pt x="10516" y="3981"/>
                  <a:pt x="10705" y="3684"/>
                  <a:pt x="10863" y="3506"/>
                </a:cubicBezTo>
                <a:cubicBezTo>
                  <a:pt x="11084" y="4575"/>
                  <a:pt x="11179" y="5702"/>
                  <a:pt x="11021" y="6830"/>
                </a:cubicBezTo>
                <a:cubicBezTo>
                  <a:pt x="10958" y="7364"/>
                  <a:pt x="10832" y="7779"/>
                  <a:pt x="10642" y="8135"/>
                </a:cubicBezTo>
                <a:cubicBezTo>
                  <a:pt x="10389" y="8610"/>
                  <a:pt x="10168" y="9203"/>
                  <a:pt x="10042" y="9856"/>
                </a:cubicBezTo>
                <a:cubicBezTo>
                  <a:pt x="10042" y="9797"/>
                  <a:pt x="10042" y="9797"/>
                  <a:pt x="10011" y="9737"/>
                </a:cubicBezTo>
                <a:cubicBezTo>
                  <a:pt x="9695" y="9975"/>
                  <a:pt x="9379" y="10212"/>
                  <a:pt x="9095" y="10568"/>
                </a:cubicBezTo>
                <a:cubicBezTo>
                  <a:pt x="9000" y="10687"/>
                  <a:pt x="8905" y="10805"/>
                  <a:pt x="8842" y="10924"/>
                </a:cubicBezTo>
                <a:cubicBezTo>
                  <a:pt x="8747" y="11102"/>
                  <a:pt x="8747" y="11043"/>
                  <a:pt x="8621" y="11043"/>
                </a:cubicBezTo>
                <a:cubicBezTo>
                  <a:pt x="8432" y="10983"/>
                  <a:pt x="8211" y="10924"/>
                  <a:pt x="8053" y="11043"/>
                </a:cubicBezTo>
                <a:cubicBezTo>
                  <a:pt x="7863" y="11161"/>
                  <a:pt x="7737" y="11399"/>
                  <a:pt x="7579" y="11577"/>
                </a:cubicBezTo>
                <a:cubicBezTo>
                  <a:pt x="7421" y="11814"/>
                  <a:pt x="7263" y="11814"/>
                  <a:pt x="7074" y="11814"/>
                </a:cubicBezTo>
                <a:cubicBezTo>
                  <a:pt x="6695" y="11814"/>
                  <a:pt x="6316" y="11695"/>
                  <a:pt x="5968" y="11755"/>
                </a:cubicBezTo>
                <a:cubicBezTo>
                  <a:pt x="6411" y="11695"/>
                  <a:pt x="6916" y="12051"/>
                  <a:pt x="7358" y="11933"/>
                </a:cubicBezTo>
                <a:cubicBezTo>
                  <a:pt x="7611" y="11814"/>
                  <a:pt x="7800" y="11399"/>
                  <a:pt x="8053" y="11221"/>
                </a:cubicBezTo>
                <a:cubicBezTo>
                  <a:pt x="8242" y="11161"/>
                  <a:pt x="8463" y="11221"/>
                  <a:pt x="8653" y="11280"/>
                </a:cubicBezTo>
                <a:cubicBezTo>
                  <a:pt x="8432" y="11755"/>
                  <a:pt x="8337" y="12289"/>
                  <a:pt x="8147" y="12764"/>
                </a:cubicBezTo>
                <a:cubicBezTo>
                  <a:pt x="7958" y="13179"/>
                  <a:pt x="7737" y="13476"/>
                  <a:pt x="7484" y="13772"/>
                </a:cubicBezTo>
                <a:cubicBezTo>
                  <a:pt x="7484" y="13476"/>
                  <a:pt x="6979" y="13535"/>
                  <a:pt x="6884" y="13594"/>
                </a:cubicBezTo>
                <a:cubicBezTo>
                  <a:pt x="6537" y="13713"/>
                  <a:pt x="6316" y="13416"/>
                  <a:pt x="6000" y="13298"/>
                </a:cubicBezTo>
                <a:cubicBezTo>
                  <a:pt x="6221" y="13416"/>
                  <a:pt x="6505" y="13772"/>
                  <a:pt x="6726" y="13713"/>
                </a:cubicBezTo>
                <a:cubicBezTo>
                  <a:pt x="7011" y="13654"/>
                  <a:pt x="7200" y="13594"/>
                  <a:pt x="7421" y="13891"/>
                </a:cubicBezTo>
                <a:cubicBezTo>
                  <a:pt x="6726" y="14722"/>
                  <a:pt x="5968" y="15493"/>
                  <a:pt x="5242" y="16383"/>
                </a:cubicBezTo>
                <a:cubicBezTo>
                  <a:pt x="6063" y="15434"/>
                  <a:pt x="6916" y="14722"/>
                  <a:pt x="7705" y="13713"/>
                </a:cubicBezTo>
                <a:cubicBezTo>
                  <a:pt x="7926" y="13476"/>
                  <a:pt x="8116" y="13179"/>
                  <a:pt x="8274" y="12823"/>
                </a:cubicBezTo>
                <a:cubicBezTo>
                  <a:pt x="8432" y="12408"/>
                  <a:pt x="8558" y="11933"/>
                  <a:pt x="8716" y="11577"/>
                </a:cubicBezTo>
                <a:cubicBezTo>
                  <a:pt x="9032" y="10865"/>
                  <a:pt x="9474" y="10509"/>
                  <a:pt x="9947" y="10212"/>
                </a:cubicBezTo>
                <a:cubicBezTo>
                  <a:pt x="9789" y="11043"/>
                  <a:pt x="9663" y="11873"/>
                  <a:pt x="9600" y="12704"/>
                </a:cubicBezTo>
                <a:cubicBezTo>
                  <a:pt x="9568" y="13060"/>
                  <a:pt x="9600" y="13357"/>
                  <a:pt x="9411" y="13476"/>
                </a:cubicBezTo>
                <a:cubicBezTo>
                  <a:pt x="9221" y="13654"/>
                  <a:pt x="9032" y="13832"/>
                  <a:pt x="8874" y="14128"/>
                </a:cubicBezTo>
                <a:cubicBezTo>
                  <a:pt x="8589" y="14662"/>
                  <a:pt x="8495" y="15375"/>
                  <a:pt x="8179" y="15849"/>
                </a:cubicBezTo>
                <a:cubicBezTo>
                  <a:pt x="7832" y="16265"/>
                  <a:pt x="7484" y="16561"/>
                  <a:pt x="7168" y="17036"/>
                </a:cubicBezTo>
                <a:cubicBezTo>
                  <a:pt x="7579" y="16502"/>
                  <a:pt x="8084" y="16265"/>
                  <a:pt x="8463" y="15612"/>
                </a:cubicBezTo>
                <a:cubicBezTo>
                  <a:pt x="8653" y="15256"/>
                  <a:pt x="8716" y="14722"/>
                  <a:pt x="8905" y="14425"/>
                </a:cubicBezTo>
                <a:cubicBezTo>
                  <a:pt x="9063" y="14128"/>
                  <a:pt x="9284" y="13891"/>
                  <a:pt x="9505" y="13772"/>
                </a:cubicBezTo>
                <a:cubicBezTo>
                  <a:pt x="9442" y="14544"/>
                  <a:pt x="9411" y="15315"/>
                  <a:pt x="9379" y="16087"/>
                </a:cubicBezTo>
                <a:cubicBezTo>
                  <a:pt x="9347" y="16205"/>
                  <a:pt x="9347" y="16324"/>
                  <a:pt x="9347" y="16502"/>
                </a:cubicBezTo>
                <a:cubicBezTo>
                  <a:pt x="9316" y="16561"/>
                  <a:pt x="9253" y="16680"/>
                  <a:pt x="9221" y="16739"/>
                </a:cubicBezTo>
                <a:cubicBezTo>
                  <a:pt x="9095" y="17036"/>
                  <a:pt x="8968" y="17273"/>
                  <a:pt x="8874" y="17570"/>
                </a:cubicBezTo>
                <a:cubicBezTo>
                  <a:pt x="8842" y="17748"/>
                  <a:pt x="8747" y="17748"/>
                  <a:pt x="8621" y="17867"/>
                </a:cubicBezTo>
                <a:cubicBezTo>
                  <a:pt x="8495" y="17926"/>
                  <a:pt x="8400" y="18104"/>
                  <a:pt x="8337" y="18342"/>
                </a:cubicBezTo>
                <a:cubicBezTo>
                  <a:pt x="8179" y="18816"/>
                  <a:pt x="7863" y="18935"/>
                  <a:pt x="7611" y="19172"/>
                </a:cubicBezTo>
                <a:cubicBezTo>
                  <a:pt x="7832" y="18994"/>
                  <a:pt x="8179" y="18935"/>
                  <a:pt x="8337" y="18520"/>
                </a:cubicBezTo>
                <a:cubicBezTo>
                  <a:pt x="8463" y="18164"/>
                  <a:pt x="8589" y="17986"/>
                  <a:pt x="8811" y="17867"/>
                </a:cubicBezTo>
                <a:cubicBezTo>
                  <a:pt x="8747" y="18223"/>
                  <a:pt x="8747" y="18520"/>
                  <a:pt x="8716" y="18876"/>
                </a:cubicBezTo>
                <a:cubicBezTo>
                  <a:pt x="8684" y="19232"/>
                  <a:pt x="8589" y="19528"/>
                  <a:pt x="8463" y="19825"/>
                </a:cubicBezTo>
                <a:cubicBezTo>
                  <a:pt x="8242" y="20419"/>
                  <a:pt x="7958" y="20953"/>
                  <a:pt x="7768" y="21546"/>
                </a:cubicBezTo>
                <a:cubicBezTo>
                  <a:pt x="8053" y="20775"/>
                  <a:pt x="8526" y="20062"/>
                  <a:pt x="8716" y="19172"/>
                </a:cubicBezTo>
                <a:cubicBezTo>
                  <a:pt x="8811" y="18698"/>
                  <a:pt x="8811" y="18164"/>
                  <a:pt x="8905" y="17748"/>
                </a:cubicBezTo>
                <a:cubicBezTo>
                  <a:pt x="9032" y="17333"/>
                  <a:pt x="9189" y="17036"/>
                  <a:pt x="9347" y="16739"/>
                </a:cubicBezTo>
                <a:cubicBezTo>
                  <a:pt x="9316" y="17333"/>
                  <a:pt x="9316" y="17986"/>
                  <a:pt x="9316" y="18638"/>
                </a:cubicBezTo>
                <a:cubicBezTo>
                  <a:pt x="9347" y="17630"/>
                  <a:pt x="9411" y="16561"/>
                  <a:pt x="9505" y="15553"/>
                </a:cubicBezTo>
                <a:cubicBezTo>
                  <a:pt x="9695" y="15909"/>
                  <a:pt x="9726" y="16265"/>
                  <a:pt x="9853" y="16739"/>
                </a:cubicBezTo>
                <a:cubicBezTo>
                  <a:pt x="9947" y="17214"/>
                  <a:pt x="10263" y="17570"/>
                  <a:pt x="10421" y="17986"/>
                </a:cubicBezTo>
                <a:cubicBezTo>
                  <a:pt x="10326" y="17689"/>
                  <a:pt x="10168" y="17392"/>
                  <a:pt x="10042" y="17095"/>
                </a:cubicBezTo>
                <a:cubicBezTo>
                  <a:pt x="9884" y="16799"/>
                  <a:pt x="9884" y="16502"/>
                  <a:pt x="9789" y="16087"/>
                </a:cubicBezTo>
                <a:cubicBezTo>
                  <a:pt x="9726" y="15790"/>
                  <a:pt x="9632" y="15612"/>
                  <a:pt x="9505" y="15375"/>
                </a:cubicBezTo>
                <a:cubicBezTo>
                  <a:pt x="9537" y="14841"/>
                  <a:pt x="9600" y="14366"/>
                  <a:pt x="9663" y="13832"/>
                </a:cubicBezTo>
                <a:cubicBezTo>
                  <a:pt x="9758" y="14010"/>
                  <a:pt x="9821" y="14247"/>
                  <a:pt x="9884" y="14484"/>
                </a:cubicBezTo>
                <a:cubicBezTo>
                  <a:pt x="9916" y="14722"/>
                  <a:pt x="9916" y="14900"/>
                  <a:pt x="9979" y="15137"/>
                </a:cubicBezTo>
                <a:cubicBezTo>
                  <a:pt x="10168" y="15671"/>
                  <a:pt x="10421" y="16087"/>
                  <a:pt x="10547" y="16680"/>
                </a:cubicBezTo>
                <a:cubicBezTo>
                  <a:pt x="10453" y="16087"/>
                  <a:pt x="10200" y="15612"/>
                  <a:pt x="10074" y="15078"/>
                </a:cubicBezTo>
                <a:cubicBezTo>
                  <a:pt x="10011" y="14841"/>
                  <a:pt x="10011" y="14662"/>
                  <a:pt x="10011" y="14425"/>
                </a:cubicBezTo>
                <a:cubicBezTo>
                  <a:pt x="9947" y="14128"/>
                  <a:pt x="9853" y="13832"/>
                  <a:pt x="9758" y="13535"/>
                </a:cubicBezTo>
                <a:cubicBezTo>
                  <a:pt x="9663" y="13298"/>
                  <a:pt x="9758" y="12942"/>
                  <a:pt x="9821" y="12645"/>
                </a:cubicBezTo>
                <a:cubicBezTo>
                  <a:pt x="9853" y="12230"/>
                  <a:pt x="9947" y="11814"/>
                  <a:pt x="10011" y="11399"/>
                </a:cubicBezTo>
                <a:cubicBezTo>
                  <a:pt x="10137" y="10627"/>
                  <a:pt x="10326" y="9915"/>
                  <a:pt x="10547" y="9262"/>
                </a:cubicBezTo>
                <a:cubicBezTo>
                  <a:pt x="10737" y="9678"/>
                  <a:pt x="10737" y="10034"/>
                  <a:pt x="10800" y="10509"/>
                </a:cubicBezTo>
                <a:cubicBezTo>
                  <a:pt x="10863" y="11102"/>
                  <a:pt x="11116" y="11517"/>
                  <a:pt x="11242" y="12051"/>
                </a:cubicBezTo>
                <a:cubicBezTo>
                  <a:pt x="11147" y="11577"/>
                  <a:pt x="10926" y="11102"/>
                  <a:pt x="10926" y="10568"/>
                </a:cubicBezTo>
                <a:cubicBezTo>
                  <a:pt x="10895" y="10212"/>
                  <a:pt x="10926" y="9856"/>
                  <a:pt x="10863" y="9500"/>
                </a:cubicBezTo>
                <a:cubicBezTo>
                  <a:pt x="10800" y="9322"/>
                  <a:pt x="10768" y="9144"/>
                  <a:pt x="10705" y="8966"/>
                </a:cubicBezTo>
                <a:cubicBezTo>
                  <a:pt x="10800" y="8788"/>
                  <a:pt x="10895" y="8669"/>
                  <a:pt x="10989" y="8491"/>
                </a:cubicBezTo>
                <a:cubicBezTo>
                  <a:pt x="11274" y="7957"/>
                  <a:pt x="11432" y="7304"/>
                  <a:pt x="11526" y="6592"/>
                </a:cubicBezTo>
                <a:cubicBezTo>
                  <a:pt x="11621" y="7008"/>
                  <a:pt x="11747" y="7423"/>
                  <a:pt x="11905" y="7779"/>
                </a:cubicBezTo>
                <a:cubicBezTo>
                  <a:pt x="11968" y="8016"/>
                  <a:pt x="12063" y="8194"/>
                  <a:pt x="12158" y="8372"/>
                </a:cubicBezTo>
                <a:cubicBezTo>
                  <a:pt x="12095" y="8550"/>
                  <a:pt x="12032" y="8788"/>
                  <a:pt x="12000" y="9025"/>
                </a:cubicBezTo>
                <a:cubicBezTo>
                  <a:pt x="11937" y="9500"/>
                  <a:pt x="12000" y="9975"/>
                  <a:pt x="11905" y="10390"/>
                </a:cubicBezTo>
                <a:cubicBezTo>
                  <a:pt x="11811" y="10865"/>
                  <a:pt x="11716" y="11280"/>
                  <a:pt x="11653" y="11695"/>
                </a:cubicBezTo>
                <a:cubicBezTo>
                  <a:pt x="11811" y="11102"/>
                  <a:pt x="12000" y="10509"/>
                  <a:pt x="12095" y="9856"/>
                </a:cubicBezTo>
                <a:cubicBezTo>
                  <a:pt x="12095" y="9797"/>
                  <a:pt x="12095" y="9678"/>
                  <a:pt x="12126" y="9619"/>
                </a:cubicBezTo>
                <a:cubicBezTo>
                  <a:pt x="12126" y="9441"/>
                  <a:pt x="12126" y="9203"/>
                  <a:pt x="12158" y="9025"/>
                </a:cubicBezTo>
                <a:cubicBezTo>
                  <a:pt x="12189" y="8906"/>
                  <a:pt x="12316" y="8728"/>
                  <a:pt x="12316" y="8610"/>
                </a:cubicBezTo>
                <a:cubicBezTo>
                  <a:pt x="12505" y="8906"/>
                  <a:pt x="12695" y="9144"/>
                  <a:pt x="12916" y="9381"/>
                </a:cubicBezTo>
                <a:cubicBezTo>
                  <a:pt x="13042" y="9559"/>
                  <a:pt x="13042" y="9500"/>
                  <a:pt x="12979" y="9797"/>
                </a:cubicBezTo>
                <a:cubicBezTo>
                  <a:pt x="12947" y="9975"/>
                  <a:pt x="12884" y="10153"/>
                  <a:pt x="12853" y="10331"/>
                </a:cubicBezTo>
                <a:cubicBezTo>
                  <a:pt x="12758" y="10805"/>
                  <a:pt x="12695" y="11221"/>
                  <a:pt x="12663" y="11636"/>
                </a:cubicBezTo>
                <a:cubicBezTo>
                  <a:pt x="12505" y="11814"/>
                  <a:pt x="12347" y="11992"/>
                  <a:pt x="12189" y="12230"/>
                </a:cubicBezTo>
                <a:cubicBezTo>
                  <a:pt x="12126" y="12348"/>
                  <a:pt x="12063" y="12586"/>
                  <a:pt x="11968" y="12526"/>
                </a:cubicBezTo>
                <a:cubicBezTo>
                  <a:pt x="11874" y="12526"/>
                  <a:pt x="11779" y="12467"/>
                  <a:pt x="11653" y="12467"/>
                </a:cubicBezTo>
                <a:cubicBezTo>
                  <a:pt x="11432" y="12526"/>
                  <a:pt x="11242" y="12704"/>
                  <a:pt x="11053" y="12942"/>
                </a:cubicBezTo>
                <a:cubicBezTo>
                  <a:pt x="10705" y="13416"/>
                  <a:pt x="10168" y="13120"/>
                  <a:pt x="9789" y="13179"/>
                </a:cubicBezTo>
                <a:cubicBezTo>
                  <a:pt x="10137" y="13179"/>
                  <a:pt x="10484" y="13357"/>
                  <a:pt x="10832" y="13298"/>
                </a:cubicBezTo>
                <a:cubicBezTo>
                  <a:pt x="11021" y="13298"/>
                  <a:pt x="11179" y="13060"/>
                  <a:pt x="11368" y="12942"/>
                </a:cubicBezTo>
                <a:cubicBezTo>
                  <a:pt x="11526" y="12764"/>
                  <a:pt x="11747" y="12823"/>
                  <a:pt x="11905" y="12882"/>
                </a:cubicBezTo>
                <a:cubicBezTo>
                  <a:pt x="11779" y="13476"/>
                  <a:pt x="11621" y="13891"/>
                  <a:pt x="11368" y="14366"/>
                </a:cubicBezTo>
                <a:cubicBezTo>
                  <a:pt x="11179" y="14722"/>
                  <a:pt x="10926" y="15137"/>
                  <a:pt x="10705" y="15493"/>
                </a:cubicBezTo>
                <a:cubicBezTo>
                  <a:pt x="11084" y="14959"/>
                  <a:pt x="11495" y="14425"/>
                  <a:pt x="11811" y="13772"/>
                </a:cubicBezTo>
                <a:cubicBezTo>
                  <a:pt x="11968" y="13416"/>
                  <a:pt x="12032" y="13001"/>
                  <a:pt x="12189" y="12704"/>
                </a:cubicBezTo>
                <a:cubicBezTo>
                  <a:pt x="12316" y="12408"/>
                  <a:pt x="12474" y="12230"/>
                  <a:pt x="12663" y="12111"/>
                </a:cubicBezTo>
                <a:cubicBezTo>
                  <a:pt x="12663" y="12526"/>
                  <a:pt x="12726" y="13001"/>
                  <a:pt x="12758" y="13416"/>
                </a:cubicBezTo>
                <a:cubicBezTo>
                  <a:pt x="12758" y="14069"/>
                  <a:pt x="12600" y="14781"/>
                  <a:pt x="12505" y="15375"/>
                </a:cubicBezTo>
                <a:cubicBezTo>
                  <a:pt x="12316" y="15493"/>
                  <a:pt x="12189" y="15612"/>
                  <a:pt x="12063" y="15968"/>
                </a:cubicBezTo>
                <a:cubicBezTo>
                  <a:pt x="11937" y="16383"/>
                  <a:pt x="11653" y="16443"/>
                  <a:pt x="11432" y="16680"/>
                </a:cubicBezTo>
                <a:cubicBezTo>
                  <a:pt x="11621" y="16502"/>
                  <a:pt x="11905" y="16443"/>
                  <a:pt x="12063" y="16146"/>
                </a:cubicBezTo>
                <a:cubicBezTo>
                  <a:pt x="12189" y="15790"/>
                  <a:pt x="12284" y="15731"/>
                  <a:pt x="12474" y="15553"/>
                </a:cubicBezTo>
                <a:cubicBezTo>
                  <a:pt x="12284" y="16799"/>
                  <a:pt x="12095" y="18104"/>
                  <a:pt x="12158" y="19350"/>
                </a:cubicBezTo>
                <a:cubicBezTo>
                  <a:pt x="12126" y="17511"/>
                  <a:pt x="12537" y="15909"/>
                  <a:pt x="12821" y="14188"/>
                </a:cubicBezTo>
                <a:cubicBezTo>
                  <a:pt x="12916" y="13535"/>
                  <a:pt x="12853" y="13120"/>
                  <a:pt x="12821" y="12467"/>
                </a:cubicBezTo>
                <a:cubicBezTo>
                  <a:pt x="12789" y="11458"/>
                  <a:pt x="12979" y="10568"/>
                  <a:pt x="13232" y="9737"/>
                </a:cubicBezTo>
                <a:cubicBezTo>
                  <a:pt x="13421" y="9975"/>
                  <a:pt x="13579" y="10390"/>
                  <a:pt x="13705" y="10746"/>
                </a:cubicBezTo>
                <a:cubicBezTo>
                  <a:pt x="13800" y="11043"/>
                  <a:pt x="13926" y="11221"/>
                  <a:pt x="13895" y="11577"/>
                </a:cubicBezTo>
                <a:cubicBezTo>
                  <a:pt x="13863" y="11992"/>
                  <a:pt x="13832" y="12408"/>
                  <a:pt x="13863" y="12764"/>
                </a:cubicBezTo>
                <a:cubicBezTo>
                  <a:pt x="13863" y="13120"/>
                  <a:pt x="13926" y="13476"/>
                  <a:pt x="13989" y="13832"/>
                </a:cubicBezTo>
                <a:cubicBezTo>
                  <a:pt x="14021" y="14128"/>
                  <a:pt x="13926" y="14544"/>
                  <a:pt x="13863" y="14841"/>
                </a:cubicBezTo>
                <a:cubicBezTo>
                  <a:pt x="13737" y="15553"/>
                  <a:pt x="13547" y="16265"/>
                  <a:pt x="13547" y="17036"/>
                </a:cubicBezTo>
                <a:cubicBezTo>
                  <a:pt x="13579" y="16146"/>
                  <a:pt x="13863" y="15315"/>
                  <a:pt x="14021" y="14484"/>
                </a:cubicBezTo>
                <a:cubicBezTo>
                  <a:pt x="14116" y="14010"/>
                  <a:pt x="14084" y="13713"/>
                  <a:pt x="14021" y="13238"/>
                </a:cubicBezTo>
                <a:cubicBezTo>
                  <a:pt x="13958" y="12764"/>
                  <a:pt x="13989" y="12230"/>
                  <a:pt x="14053" y="11695"/>
                </a:cubicBezTo>
                <a:cubicBezTo>
                  <a:pt x="14558" y="13179"/>
                  <a:pt x="15032" y="15019"/>
                  <a:pt x="15821" y="16087"/>
                </a:cubicBezTo>
                <a:cubicBezTo>
                  <a:pt x="15442" y="15493"/>
                  <a:pt x="15158" y="14662"/>
                  <a:pt x="14905" y="13891"/>
                </a:cubicBezTo>
                <a:cubicBezTo>
                  <a:pt x="14589" y="12882"/>
                  <a:pt x="14305" y="11814"/>
                  <a:pt x="13989" y="10805"/>
                </a:cubicBezTo>
                <a:cubicBezTo>
                  <a:pt x="14558" y="10687"/>
                  <a:pt x="15253" y="11043"/>
                  <a:pt x="15568" y="12051"/>
                </a:cubicBezTo>
                <a:cubicBezTo>
                  <a:pt x="15663" y="12408"/>
                  <a:pt x="15632" y="12704"/>
                  <a:pt x="15663" y="13120"/>
                </a:cubicBezTo>
                <a:cubicBezTo>
                  <a:pt x="15726" y="13654"/>
                  <a:pt x="15979" y="14069"/>
                  <a:pt x="16074" y="14544"/>
                </a:cubicBezTo>
                <a:cubicBezTo>
                  <a:pt x="15979" y="14069"/>
                  <a:pt x="15758" y="13594"/>
                  <a:pt x="15726" y="13120"/>
                </a:cubicBezTo>
                <a:cubicBezTo>
                  <a:pt x="15695" y="12704"/>
                  <a:pt x="15726" y="12348"/>
                  <a:pt x="15632" y="11933"/>
                </a:cubicBezTo>
                <a:cubicBezTo>
                  <a:pt x="15947" y="12230"/>
                  <a:pt x="16326" y="12230"/>
                  <a:pt x="16674" y="12230"/>
                </a:cubicBezTo>
                <a:cubicBezTo>
                  <a:pt x="16989" y="12230"/>
                  <a:pt x="17305" y="12289"/>
                  <a:pt x="17621" y="12408"/>
                </a:cubicBezTo>
                <a:cubicBezTo>
                  <a:pt x="17147" y="12170"/>
                  <a:pt x="16642" y="12170"/>
                  <a:pt x="16168" y="12051"/>
                </a:cubicBezTo>
                <a:cubicBezTo>
                  <a:pt x="15726" y="11873"/>
                  <a:pt x="15537" y="11577"/>
                  <a:pt x="15189" y="11043"/>
                </a:cubicBezTo>
                <a:cubicBezTo>
                  <a:pt x="15379" y="10865"/>
                  <a:pt x="15600" y="10687"/>
                  <a:pt x="15821" y="10805"/>
                </a:cubicBezTo>
                <a:cubicBezTo>
                  <a:pt x="15947" y="10805"/>
                  <a:pt x="16042" y="10865"/>
                  <a:pt x="16137" y="10924"/>
                </a:cubicBezTo>
                <a:cubicBezTo>
                  <a:pt x="16579" y="10983"/>
                  <a:pt x="16989" y="10390"/>
                  <a:pt x="17400" y="10212"/>
                </a:cubicBezTo>
                <a:cubicBezTo>
                  <a:pt x="16926" y="10331"/>
                  <a:pt x="16484" y="10924"/>
                  <a:pt x="16011" y="10627"/>
                </a:cubicBezTo>
                <a:cubicBezTo>
                  <a:pt x="15695" y="10390"/>
                  <a:pt x="15379" y="10449"/>
                  <a:pt x="15063" y="10746"/>
                </a:cubicBezTo>
                <a:cubicBezTo>
                  <a:pt x="14937" y="10865"/>
                  <a:pt x="14747" y="10568"/>
                  <a:pt x="14589" y="10509"/>
                </a:cubicBezTo>
                <a:cubicBezTo>
                  <a:pt x="14400" y="10449"/>
                  <a:pt x="14211" y="10390"/>
                  <a:pt x="14021" y="10390"/>
                </a:cubicBezTo>
                <a:cubicBezTo>
                  <a:pt x="13958" y="10390"/>
                  <a:pt x="13895" y="10390"/>
                  <a:pt x="13863" y="10390"/>
                </a:cubicBezTo>
                <a:cubicBezTo>
                  <a:pt x="13800" y="10271"/>
                  <a:pt x="13768" y="10153"/>
                  <a:pt x="13737" y="10034"/>
                </a:cubicBezTo>
                <a:cubicBezTo>
                  <a:pt x="13642" y="9797"/>
                  <a:pt x="13547" y="9619"/>
                  <a:pt x="13453" y="9441"/>
                </a:cubicBezTo>
                <a:cubicBezTo>
                  <a:pt x="13200" y="9025"/>
                  <a:pt x="12947" y="8788"/>
                  <a:pt x="12695" y="8432"/>
                </a:cubicBezTo>
                <a:cubicBezTo>
                  <a:pt x="12126" y="7601"/>
                  <a:pt x="11874" y="6295"/>
                  <a:pt x="11653" y="4990"/>
                </a:cubicBezTo>
                <a:cubicBezTo>
                  <a:pt x="12347" y="5168"/>
                  <a:pt x="12979" y="5702"/>
                  <a:pt x="13484" y="6592"/>
                </a:cubicBezTo>
                <a:cubicBezTo>
                  <a:pt x="13611" y="6770"/>
                  <a:pt x="13705" y="7008"/>
                  <a:pt x="13768" y="7245"/>
                </a:cubicBezTo>
                <a:cubicBezTo>
                  <a:pt x="13863" y="7601"/>
                  <a:pt x="13832" y="7898"/>
                  <a:pt x="13895" y="8194"/>
                </a:cubicBezTo>
                <a:cubicBezTo>
                  <a:pt x="13989" y="8728"/>
                  <a:pt x="14179" y="9144"/>
                  <a:pt x="14305" y="9619"/>
                </a:cubicBezTo>
                <a:cubicBezTo>
                  <a:pt x="14242" y="9322"/>
                  <a:pt x="14179" y="9025"/>
                  <a:pt x="14116" y="8788"/>
                </a:cubicBezTo>
                <a:cubicBezTo>
                  <a:pt x="14053" y="8550"/>
                  <a:pt x="13989" y="8313"/>
                  <a:pt x="13958" y="8076"/>
                </a:cubicBezTo>
                <a:cubicBezTo>
                  <a:pt x="13958" y="7838"/>
                  <a:pt x="13958" y="7601"/>
                  <a:pt x="13926" y="7364"/>
                </a:cubicBezTo>
                <a:cubicBezTo>
                  <a:pt x="14274" y="7957"/>
                  <a:pt x="14779" y="8076"/>
                  <a:pt x="15189" y="8313"/>
                </a:cubicBezTo>
                <a:cubicBezTo>
                  <a:pt x="15632" y="8491"/>
                  <a:pt x="16042" y="8669"/>
                  <a:pt x="16453" y="8966"/>
                </a:cubicBezTo>
                <a:cubicBezTo>
                  <a:pt x="15916" y="8491"/>
                  <a:pt x="15316" y="8254"/>
                  <a:pt x="14747" y="7898"/>
                </a:cubicBezTo>
                <a:cubicBezTo>
                  <a:pt x="14968" y="7601"/>
                  <a:pt x="15095" y="7601"/>
                  <a:pt x="15347" y="7542"/>
                </a:cubicBezTo>
                <a:cubicBezTo>
                  <a:pt x="15632" y="7482"/>
                  <a:pt x="15853" y="6948"/>
                  <a:pt x="16105" y="6711"/>
                </a:cubicBezTo>
                <a:cubicBezTo>
                  <a:pt x="15853" y="6889"/>
                  <a:pt x="15632" y="7304"/>
                  <a:pt x="15379" y="7364"/>
                </a:cubicBezTo>
                <a:cubicBezTo>
                  <a:pt x="15221" y="7364"/>
                  <a:pt x="15063" y="7245"/>
                  <a:pt x="14905" y="7364"/>
                </a:cubicBezTo>
                <a:cubicBezTo>
                  <a:pt x="14779" y="7423"/>
                  <a:pt x="14653" y="7542"/>
                  <a:pt x="14558" y="7720"/>
                </a:cubicBezTo>
                <a:cubicBezTo>
                  <a:pt x="14558" y="7720"/>
                  <a:pt x="14558" y="7779"/>
                  <a:pt x="14558" y="7779"/>
                </a:cubicBezTo>
                <a:cubicBezTo>
                  <a:pt x="14179" y="7482"/>
                  <a:pt x="13926" y="7067"/>
                  <a:pt x="13705" y="6473"/>
                </a:cubicBezTo>
                <a:cubicBezTo>
                  <a:pt x="13674" y="6533"/>
                  <a:pt x="13358" y="5939"/>
                  <a:pt x="13295" y="5880"/>
                </a:cubicBezTo>
                <a:cubicBezTo>
                  <a:pt x="13547" y="5643"/>
                  <a:pt x="13832" y="5405"/>
                  <a:pt x="14116" y="5346"/>
                </a:cubicBezTo>
                <a:cubicBezTo>
                  <a:pt x="14305" y="5346"/>
                  <a:pt x="14463" y="5405"/>
                  <a:pt x="14621" y="5465"/>
                </a:cubicBezTo>
                <a:cubicBezTo>
                  <a:pt x="14747" y="5524"/>
                  <a:pt x="14842" y="5702"/>
                  <a:pt x="14968" y="5821"/>
                </a:cubicBezTo>
                <a:cubicBezTo>
                  <a:pt x="15253" y="6236"/>
                  <a:pt x="15600" y="6473"/>
                  <a:pt x="15947" y="6651"/>
                </a:cubicBezTo>
                <a:cubicBezTo>
                  <a:pt x="16232" y="6770"/>
                  <a:pt x="16516" y="6711"/>
                  <a:pt x="16800" y="6830"/>
                </a:cubicBezTo>
                <a:cubicBezTo>
                  <a:pt x="17084" y="6889"/>
                  <a:pt x="17400" y="7067"/>
                  <a:pt x="17621" y="7423"/>
                </a:cubicBezTo>
                <a:cubicBezTo>
                  <a:pt x="17842" y="7660"/>
                  <a:pt x="18095" y="8254"/>
                  <a:pt x="18189" y="8728"/>
                </a:cubicBezTo>
                <a:cubicBezTo>
                  <a:pt x="18221" y="9025"/>
                  <a:pt x="18221" y="9262"/>
                  <a:pt x="18158" y="9559"/>
                </a:cubicBezTo>
                <a:cubicBezTo>
                  <a:pt x="18126" y="9856"/>
                  <a:pt x="18158" y="10153"/>
                  <a:pt x="18189" y="10449"/>
                </a:cubicBezTo>
                <a:cubicBezTo>
                  <a:pt x="18253" y="10983"/>
                  <a:pt x="18347" y="11517"/>
                  <a:pt x="18379" y="12051"/>
                </a:cubicBezTo>
                <a:cubicBezTo>
                  <a:pt x="18347" y="11517"/>
                  <a:pt x="18284" y="10983"/>
                  <a:pt x="18221" y="10449"/>
                </a:cubicBezTo>
                <a:cubicBezTo>
                  <a:pt x="18189" y="10153"/>
                  <a:pt x="18189" y="9856"/>
                  <a:pt x="18221" y="9559"/>
                </a:cubicBezTo>
                <a:cubicBezTo>
                  <a:pt x="18284" y="9262"/>
                  <a:pt x="18284" y="8966"/>
                  <a:pt x="18253" y="8669"/>
                </a:cubicBezTo>
                <a:cubicBezTo>
                  <a:pt x="18537" y="9084"/>
                  <a:pt x="18916" y="9262"/>
                  <a:pt x="19232" y="9441"/>
                </a:cubicBezTo>
                <a:cubicBezTo>
                  <a:pt x="19547" y="9619"/>
                  <a:pt x="19832" y="9797"/>
                  <a:pt x="20116" y="10093"/>
                </a:cubicBezTo>
                <a:cubicBezTo>
                  <a:pt x="19674" y="9619"/>
                  <a:pt x="19200" y="9381"/>
                  <a:pt x="18726" y="9025"/>
                </a:cubicBezTo>
                <a:cubicBezTo>
                  <a:pt x="18347" y="8669"/>
                  <a:pt x="18221" y="8254"/>
                  <a:pt x="17968" y="7660"/>
                </a:cubicBezTo>
                <a:cubicBezTo>
                  <a:pt x="18189" y="7542"/>
                  <a:pt x="18411" y="7482"/>
                  <a:pt x="18600" y="7660"/>
                </a:cubicBezTo>
                <a:cubicBezTo>
                  <a:pt x="18726" y="7779"/>
                  <a:pt x="18821" y="7898"/>
                  <a:pt x="18947" y="7957"/>
                </a:cubicBezTo>
                <a:cubicBezTo>
                  <a:pt x="19358" y="8194"/>
                  <a:pt x="19800" y="7838"/>
                  <a:pt x="20211" y="7838"/>
                </a:cubicBezTo>
                <a:cubicBezTo>
                  <a:pt x="19800" y="7720"/>
                  <a:pt x="19295" y="8016"/>
                  <a:pt x="18947" y="7720"/>
                </a:cubicBezTo>
                <a:cubicBezTo>
                  <a:pt x="18695" y="7482"/>
                  <a:pt x="18474" y="7186"/>
                  <a:pt x="18189" y="7186"/>
                </a:cubicBezTo>
                <a:cubicBezTo>
                  <a:pt x="18095" y="7186"/>
                  <a:pt x="18032" y="7245"/>
                  <a:pt x="17937" y="7245"/>
                </a:cubicBezTo>
                <a:cubicBezTo>
                  <a:pt x="17811" y="7304"/>
                  <a:pt x="17811" y="7304"/>
                  <a:pt x="17684" y="7126"/>
                </a:cubicBezTo>
                <a:cubicBezTo>
                  <a:pt x="17495" y="6830"/>
                  <a:pt x="17305" y="6651"/>
                  <a:pt x="17084" y="6533"/>
                </a:cubicBezTo>
                <a:cubicBezTo>
                  <a:pt x="17842" y="5939"/>
                  <a:pt x="18695" y="6236"/>
                  <a:pt x="19453" y="6592"/>
                </a:cubicBezTo>
                <a:cubicBezTo>
                  <a:pt x="20179" y="6948"/>
                  <a:pt x="20905" y="7482"/>
                  <a:pt x="21600" y="8135"/>
                </a:cubicBezTo>
                <a:cubicBezTo>
                  <a:pt x="21568" y="8076"/>
                  <a:pt x="21537" y="8016"/>
                  <a:pt x="21474" y="8016"/>
                </a:cubicBezTo>
                <a:cubicBezTo>
                  <a:pt x="21411" y="7957"/>
                  <a:pt x="21568" y="8076"/>
                  <a:pt x="21474" y="8016"/>
                </a:cubicBezTo>
                <a:close/>
                <a:moveTo>
                  <a:pt x="10389" y="1073"/>
                </a:moveTo>
                <a:cubicBezTo>
                  <a:pt x="10137" y="1430"/>
                  <a:pt x="9884" y="1786"/>
                  <a:pt x="9663" y="2260"/>
                </a:cubicBezTo>
                <a:cubicBezTo>
                  <a:pt x="9537" y="2498"/>
                  <a:pt x="9442" y="2794"/>
                  <a:pt x="9347" y="3091"/>
                </a:cubicBezTo>
                <a:cubicBezTo>
                  <a:pt x="9316" y="3210"/>
                  <a:pt x="9253" y="3328"/>
                  <a:pt x="9221" y="3447"/>
                </a:cubicBezTo>
                <a:cubicBezTo>
                  <a:pt x="9189" y="3625"/>
                  <a:pt x="9158" y="3625"/>
                  <a:pt x="9032" y="3625"/>
                </a:cubicBezTo>
                <a:cubicBezTo>
                  <a:pt x="8779" y="3744"/>
                  <a:pt x="8495" y="3862"/>
                  <a:pt x="8242" y="4100"/>
                </a:cubicBezTo>
                <a:cubicBezTo>
                  <a:pt x="8084" y="4278"/>
                  <a:pt x="8053" y="4159"/>
                  <a:pt x="7863" y="4041"/>
                </a:cubicBezTo>
                <a:cubicBezTo>
                  <a:pt x="7705" y="3922"/>
                  <a:pt x="7547" y="3862"/>
                  <a:pt x="7389" y="3803"/>
                </a:cubicBezTo>
                <a:cubicBezTo>
                  <a:pt x="7926" y="2735"/>
                  <a:pt x="8526" y="1667"/>
                  <a:pt x="9253" y="1133"/>
                </a:cubicBezTo>
                <a:cubicBezTo>
                  <a:pt x="9537" y="1014"/>
                  <a:pt x="9789" y="895"/>
                  <a:pt x="10074" y="955"/>
                </a:cubicBezTo>
                <a:cubicBezTo>
                  <a:pt x="10105" y="955"/>
                  <a:pt x="10421" y="1014"/>
                  <a:pt x="10389" y="1073"/>
                </a:cubicBezTo>
                <a:cubicBezTo>
                  <a:pt x="10295" y="1133"/>
                  <a:pt x="10389" y="1014"/>
                  <a:pt x="10389" y="1073"/>
                </a:cubicBezTo>
                <a:close/>
                <a:moveTo>
                  <a:pt x="11589" y="5049"/>
                </a:moveTo>
                <a:cubicBezTo>
                  <a:pt x="11589" y="4990"/>
                  <a:pt x="11589" y="4990"/>
                  <a:pt x="11621" y="4990"/>
                </a:cubicBezTo>
                <a:cubicBezTo>
                  <a:pt x="11621" y="4990"/>
                  <a:pt x="11589" y="4990"/>
                  <a:pt x="11589" y="5049"/>
                </a:cubicBezTo>
                <a:close/>
                <a:moveTo>
                  <a:pt x="14400" y="5109"/>
                </a:moveTo>
                <a:cubicBezTo>
                  <a:pt x="13958" y="4931"/>
                  <a:pt x="13516" y="5227"/>
                  <a:pt x="13105" y="5583"/>
                </a:cubicBezTo>
                <a:cubicBezTo>
                  <a:pt x="13105" y="5583"/>
                  <a:pt x="13137" y="5583"/>
                  <a:pt x="13137" y="5643"/>
                </a:cubicBezTo>
                <a:cubicBezTo>
                  <a:pt x="12726" y="5109"/>
                  <a:pt x="12284" y="4753"/>
                  <a:pt x="11811" y="4575"/>
                </a:cubicBezTo>
                <a:cubicBezTo>
                  <a:pt x="11747" y="4575"/>
                  <a:pt x="11684" y="4515"/>
                  <a:pt x="11589" y="4515"/>
                </a:cubicBezTo>
                <a:cubicBezTo>
                  <a:pt x="11558" y="4515"/>
                  <a:pt x="11526" y="4100"/>
                  <a:pt x="11526" y="3981"/>
                </a:cubicBezTo>
                <a:cubicBezTo>
                  <a:pt x="11495" y="3684"/>
                  <a:pt x="11463" y="3388"/>
                  <a:pt x="11400" y="3091"/>
                </a:cubicBezTo>
                <a:cubicBezTo>
                  <a:pt x="11653" y="3032"/>
                  <a:pt x="11779" y="3210"/>
                  <a:pt x="12000" y="3388"/>
                </a:cubicBezTo>
                <a:cubicBezTo>
                  <a:pt x="12253" y="3625"/>
                  <a:pt x="12568" y="3388"/>
                  <a:pt x="12853" y="3447"/>
                </a:cubicBezTo>
                <a:cubicBezTo>
                  <a:pt x="12632" y="3328"/>
                  <a:pt x="12347" y="3447"/>
                  <a:pt x="12126" y="3269"/>
                </a:cubicBezTo>
                <a:cubicBezTo>
                  <a:pt x="12063" y="3269"/>
                  <a:pt x="12032" y="3210"/>
                  <a:pt x="12000" y="3210"/>
                </a:cubicBezTo>
                <a:cubicBezTo>
                  <a:pt x="11874" y="2972"/>
                  <a:pt x="11747" y="2794"/>
                  <a:pt x="11558" y="2735"/>
                </a:cubicBezTo>
                <a:cubicBezTo>
                  <a:pt x="11400" y="2735"/>
                  <a:pt x="11368" y="2794"/>
                  <a:pt x="11305" y="2498"/>
                </a:cubicBezTo>
                <a:cubicBezTo>
                  <a:pt x="11242" y="2201"/>
                  <a:pt x="11242" y="1845"/>
                  <a:pt x="11179" y="1548"/>
                </a:cubicBezTo>
                <a:cubicBezTo>
                  <a:pt x="11053" y="895"/>
                  <a:pt x="11779" y="1489"/>
                  <a:pt x="11905" y="1548"/>
                </a:cubicBezTo>
                <a:cubicBezTo>
                  <a:pt x="12947" y="2260"/>
                  <a:pt x="13705" y="3684"/>
                  <a:pt x="14495" y="5109"/>
                </a:cubicBezTo>
                <a:cubicBezTo>
                  <a:pt x="14463" y="5109"/>
                  <a:pt x="14432" y="5109"/>
                  <a:pt x="14400" y="5109"/>
                </a:cubicBezTo>
                <a:cubicBezTo>
                  <a:pt x="14274" y="5049"/>
                  <a:pt x="14432" y="5109"/>
                  <a:pt x="14400" y="5109"/>
                </a:cubicBezTo>
                <a:close/>
              </a:path>
            </a:pathLst>
          </a:custGeom>
          <a:gradFill>
            <a:gsLst>
              <a:gs pos="0">
                <a:srgbClr val="905E36"/>
              </a:gs>
              <a:gs pos="70000">
                <a:srgbClr val="372116"/>
              </a:gs>
            </a:gsLst>
            <a:lin ang="5400000"/>
          </a:gradFill>
          <a:ln w="41275">
            <a:solidFill>
              <a:srgbClr val="644026"/>
            </a:solidFill>
          </a:ln>
        </p:spPr>
        <p:txBody>
          <a:bodyPr lIns="45719" rIns="45719"/>
          <a:lstStyle/>
          <a:p>
            <a:endParaRPr/>
          </a:p>
        </p:txBody>
      </p:sp>
      <p:sp>
        <p:nvSpPr>
          <p:cNvPr id="452" name="ZoneTexte 52"/>
          <p:cNvSpPr txBox="1"/>
          <p:nvPr/>
        </p:nvSpPr>
        <p:spPr>
          <a:xfrm>
            <a:off x="7658790" y="3808431"/>
            <a:ext cx="491351" cy="6397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0079BF"/>
                </a:solidFill>
              </a:defRPr>
            </a:lvl1pPr>
          </a:lstStyle>
          <a:p>
            <a:r>
              <a:t>1</a:t>
            </a:r>
          </a:p>
        </p:txBody>
      </p:sp>
      <p:sp>
        <p:nvSpPr>
          <p:cNvPr id="453" name="Ligne de connexion"/>
          <p:cNvSpPr/>
          <p:nvPr/>
        </p:nvSpPr>
        <p:spPr>
          <a:xfrm flipH="1">
            <a:off x="9266894" y="5400325"/>
            <a:ext cx="1257011" cy="2821486"/>
          </a:xfrm>
          <a:custGeom>
            <a:avLst/>
            <a:gdLst/>
            <a:ahLst/>
            <a:cxnLst>
              <a:cxn ang="0">
                <a:pos x="wd2" y="hd2"/>
              </a:cxn>
              <a:cxn ang="5400000">
                <a:pos x="wd2" y="hd2"/>
              </a:cxn>
              <a:cxn ang="10800000">
                <a:pos x="wd2" y="hd2"/>
              </a:cxn>
              <a:cxn ang="16200000">
                <a:pos x="wd2" y="hd2"/>
              </a:cxn>
            </a:cxnLst>
            <a:rect l="0" t="0" r="r" b="b"/>
            <a:pathLst>
              <a:path w="19369" h="21600" extrusionOk="0">
                <a:moveTo>
                  <a:pt x="1096" y="21600"/>
                </a:moveTo>
                <a:cubicBezTo>
                  <a:pt x="-2231" y="11230"/>
                  <a:pt x="1512" y="4574"/>
                  <a:pt x="19369" y="0"/>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454" name="Ligne de connexion"/>
          <p:cNvSpPr/>
          <p:nvPr/>
        </p:nvSpPr>
        <p:spPr>
          <a:xfrm>
            <a:off x="7457112" y="3119424"/>
            <a:ext cx="939554" cy="2477161"/>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455" name="Ligne de connexion"/>
          <p:cNvSpPr/>
          <p:nvPr/>
        </p:nvSpPr>
        <p:spPr>
          <a:xfrm flipH="1">
            <a:off x="9444704" y="5499291"/>
            <a:ext cx="1511001" cy="44296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687" y="5129"/>
                  <a:pt x="5251" y="3602"/>
                  <a:pt x="21600" y="0"/>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456" name="ZoneTexte 57"/>
          <p:cNvSpPr txBox="1"/>
          <p:nvPr/>
        </p:nvSpPr>
        <p:spPr>
          <a:xfrm>
            <a:off x="8033408" y="2368798"/>
            <a:ext cx="1108643" cy="799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4000" b="1" i="1"/>
            </a:pPr>
            <a:r>
              <a:t>CO</a:t>
            </a:r>
            <a:r>
              <a:rPr baseline="-25000"/>
              <a:t>2</a:t>
            </a:r>
          </a:p>
        </p:txBody>
      </p:sp>
      <p:sp>
        <p:nvSpPr>
          <p:cNvPr id="457" name="ZoneTexte 58"/>
          <p:cNvSpPr txBox="1"/>
          <p:nvPr/>
        </p:nvSpPr>
        <p:spPr>
          <a:xfrm>
            <a:off x="10002760" y="5137029"/>
            <a:ext cx="491351"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0079BF"/>
                </a:solidFill>
              </a:defRPr>
            </a:lvl1pPr>
          </a:lstStyle>
          <a:p>
            <a:r>
              <a:t>2</a:t>
            </a:r>
          </a:p>
        </p:txBody>
      </p:sp>
      <p:pic>
        <p:nvPicPr>
          <p:cNvPr id="458" name="Image 59" descr="Image 59"/>
          <p:cNvPicPr>
            <a:picLocks noChangeAspect="1"/>
          </p:cNvPicPr>
          <p:nvPr/>
        </p:nvPicPr>
        <p:blipFill>
          <a:blip r:embed="rId4"/>
          <a:stretch>
            <a:fillRect/>
          </a:stretch>
        </p:blipFill>
        <p:spPr>
          <a:xfrm rot="3194487">
            <a:off x="7166641" y="8300566"/>
            <a:ext cx="1057787" cy="1077490"/>
          </a:xfrm>
          <a:prstGeom prst="rect">
            <a:avLst/>
          </a:prstGeom>
          <a:ln w="12700">
            <a:miter lim="400000"/>
          </a:ln>
        </p:spPr>
      </p:pic>
      <p:sp>
        <p:nvSpPr>
          <p:cNvPr id="459" name="Ligne de connexion"/>
          <p:cNvSpPr/>
          <p:nvPr/>
        </p:nvSpPr>
        <p:spPr>
          <a:xfrm>
            <a:off x="8023156" y="6952373"/>
            <a:ext cx="497063" cy="1367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88" y="9883"/>
                  <a:pt x="4018" y="4555"/>
                  <a:pt x="21600" y="0"/>
                </a:cubicBezTo>
              </a:path>
            </a:pathLst>
          </a:custGeom>
          <a:ln w="88900" cap="rnd">
            <a:solidFill>
              <a:srgbClr val="A6A6A6"/>
            </a:solidFill>
            <a:prstDash val="sysDash"/>
            <a:headEnd type="triangle"/>
          </a:ln>
        </p:spPr>
        <p:txBody>
          <a:bodyPr lIns="45719" rIns="45719"/>
          <a:lstStyle/>
          <a:p>
            <a:pPr>
              <a:defRPr>
                <a:latin typeface="Barlow"/>
                <a:ea typeface="Barlow"/>
                <a:cs typeface="Barlow"/>
                <a:sym typeface="Barlow"/>
              </a:defRPr>
            </a:pPr>
            <a:endParaRPr/>
          </a:p>
        </p:txBody>
      </p:sp>
      <p:sp>
        <p:nvSpPr>
          <p:cNvPr id="460" name="Titre 1"/>
          <p:cNvSpPr txBox="1">
            <a:spLocks noGrp="1"/>
          </p:cNvSpPr>
          <p:nvPr>
            <p:ph type="title"/>
          </p:nvPr>
        </p:nvSpPr>
        <p:spPr>
          <a:prstGeom prst="rect">
            <a:avLst/>
          </a:prstGeom>
        </p:spPr>
        <p:txBody>
          <a:bodyPr/>
          <a:lstStyle>
            <a:lvl1pPr defTabSz="1700783">
              <a:defRPr sz="5115"/>
            </a:lvl1pPr>
          </a:lstStyle>
          <a:p>
            <a:r>
              <a:t>General carbon flow diagram in forests</a:t>
            </a:r>
          </a:p>
        </p:txBody>
      </p:sp>
      <p:grpSp>
        <p:nvGrpSpPr>
          <p:cNvPr id="463" name="ZoneTexte 15"/>
          <p:cNvGrpSpPr/>
          <p:nvPr/>
        </p:nvGrpSpPr>
        <p:grpSpPr>
          <a:xfrm>
            <a:off x="545582" y="9168997"/>
            <a:ext cx="5292539" cy="3293650"/>
            <a:chOff x="0" y="0"/>
            <a:chExt cx="5292538" cy="3293649"/>
          </a:xfrm>
        </p:grpSpPr>
        <p:sp>
          <p:nvSpPr>
            <p:cNvPr id="461" name="Rectangle aux angles arrondis"/>
            <p:cNvSpPr/>
            <p:nvPr/>
          </p:nvSpPr>
          <p:spPr>
            <a:xfrm>
              <a:off x="0" y="0"/>
              <a:ext cx="5292538" cy="3293649"/>
            </a:xfrm>
            <a:prstGeom prst="roundRect">
              <a:avLst>
                <a:gd name="adj" fmla="val 13775"/>
              </a:avLst>
            </a:prstGeom>
            <a:noFill/>
            <a:ln w="63500" cap="rnd">
              <a:solidFill>
                <a:srgbClr val="FF644E"/>
              </a:solidFill>
              <a:prstDash val="sysDot"/>
              <a:round/>
            </a:ln>
            <a:effectLst/>
          </p:spPr>
          <p:txBody>
            <a:bodyPr wrap="square" lIns="45719" tIns="45719" rIns="45719" bIns="45719" numCol="1" anchor="t">
              <a:noAutofit/>
            </a:bodyPr>
            <a:lstStyle/>
            <a:p>
              <a:pPr defTabSz="808037">
                <a:tabLst>
                  <a:tab pos="800100" algn="l"/>
                </a:tabLst>
              </a:pPr>
              <a:endParaRPr/>
            </a:p>
          </p:txBody>
        </p:sp>
        <p:sp>
          <p:nvSpPr>
            <p:cNvPr id="462" name="Biotransformations  (microbial synthesis, depolymerisation)…"/>
            <p:cNvSpPr txBox="1"/>
            <p:nvPr/>
          </p:nvSpPr>
          <p:spPr>
            <a:xfrm>
              <a:off x="164633" y="164633"/>
              <a:ext cx="4963271" cy="25460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t">
              <a:spAutoFit/>
            </a:bodyPr>
            <a:lstStyle/>
            <a:p>
              <a:pPr marL="361950" indent="-361950" defTabSz="803275">
                <a:buSzPct val="100000"/>
                <a:buFont typeface="Arial"/>
                <a:buChar char="•"/>
                <a:tabLst>
                  <a:tab pos="800100" algn="l"/>
                </a:tabLst>
                <a:defRPr sz="3600" b="1">
                  <a:solidFill>
                    <a:srgbClr val="FF644E"/>
                  </a:solidFill>
                </a:defRPr>
              </a:pPr>
              <a:r>
                <a:rPr dirty="0" err="1"/>
                <a:t>Biotransformations</a:t>
              </a:r>
              <a:r>
                <a:rPr b="0" dirty="0"/>
                <a:t> </a:t>
              </a:r>
              <a:br>
                <a:rPr b="0" dirty="0"/>
              </a:br>
              <a:r>
                <a:rPr sz="2800" b="0" dirty="0"/>
                <a:t>(microbial synthesis, </a:t>
              </a:r>
              <a:r>
                <a:rPr sz="2800" b="0" dirty="0" err="1"/>
                <a:t>depolymeri</a:t>
              </a:r>
              <a:r>
                <a:rPr lang="en-AU" sz="2800" b="0" dirty="0"/>
                <a:t>z</a:t>
              </a:r>
              <a:r>
                <a:rPr sz="2800" b="0" dirty="0" err="1"/>
                <a:t>ation</a:t>
              </a:r>
              <a:r>
                <a:rPr sz="2800" b="0" dirty="0"/>
                <a:t>)</a:t>
              </a:r>
            </a:p>
            <a:p>
              <a:pPr marL="358775" indent="-358775" defTabSz="808037">
                <a:buSzPct val="100000"/>
                <a:buFont typeface="Arial"/>
                <a:buChar char="•"/>
                <a:tabLst>
                  <a:tab pos="800100" algn="l"/>
                </a:tabLst>
                <a:defRPr sz="3600" b="1">
                  <a:solidFill>
                    <a:srgbClr val="FF644E"/>
                  </a:solidFill>
                </a:defRPr>
              </a:pPr>
              <a:r>
                <a:rPr dirty="0"/>
                <a:t>Transfers</a:t>
              </a:r>
              <a:r>
                <a:rPr b="0" dirty="0"/>
                <a:t> </a:t>
              </a:r>
              <a:br>
                <a:rPr b="0" dirty="0"/>
              </a:br>
              <a:r>
                <a:rPr sz="2800" b="0" dirty="0"/>
                <a:t>(bioturbation, convection etc.)</a:t>
              </a:r>
            </a:p>
          </p:txBody>
        </p:sp>
      </p:grpSp>
      <p:grpSp>
        <p:nvGrpSpPr>
          <p:cNvPr id="479" name="Groupe 17"/>
          <p:cNvGrpSpPr/>
          <p:nvPr/>
        </p:nvGrpSpPr>
        <p:grpSpPr>
          <a:xfrm>
            <a:off x="6022997" y="11180474"/>
            <a:ext cx="2872229" cy="2872229"/>
            <a:chOff x="0" y="0"/>
            <a:chExt cx="2872227" cy="2872227"/>
          </a:xfrm>
        </p:grpSpPr>
        <p:sp>
          <p:nvSpPr>
            <p:cNvPr id="464" name="Ellipse 18"/>
            <p:cNvSpPr/>
            <p:nvPr/>
          </p:nvSpPr>
          <p:spPr>
            <a:xfrm>
              <a:off x="0" y="0"/>
              <a:ext cx="2872228" cy="2872228"/>
            </a:xfrm>
            <a:prstGeom prst="ellipse">
              <a:avLst/>
            </a:prstGeom>
            <a:solidFill>
              <a:srgbClr val="FFFFFF">
                <a:alpha val="28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465" name="Graphique 19" descr="Graphique 19"/>
            <p:cNvPicPr>
              <a:picLocks noChangeAspect="1"/>
            </p:cNvPicPr>
            <p:nvPr/>
          </p:nvPicPr>
          <p:blipFill>
            <a:blip r:embed="rId5"/>
            <a:stretch>
              <a:fillRect/>
            </a:stretch>
          </p:blipFill>
          <p:spPr>
            <a:xfrm>
              <a:off x="1276534" y="883492"/>
              <a:ext cx="725225" cy="938526"/>
            </a:xfrm>
            <a:prstGeom prst="rect">
              <a:avLst/>
            </a:prstGeom>
            <a:ln w="12700" cap="flat">
              <a:noFill/>
              <a:miter lim="400000"/>
            </a:ln>
            <a:effectLst/>
          </p:spPr>
        </p:pic>
        <p:pic>
          <p:nvPicPr>
            <p:cNvPr id="466" name="Graphique 20" descr="Graphique 20"/>
            <p:cNvPicPr>
              <a:picLocks noChangeAspect="1"/>
            </p:cNvPicPr>
            <p:nvPr/>
          </p:nvPicPr>
          <p:blipFill>
            <a:blip r:embed="rId6"/>
            <a:stretch>
              <a:fillRect/>
            </a:stretch>
          </p:blipFill>
          <p:spPr>
            <a:xfrm rot="2169811">
              <a:off x="799668" y="1893750"/>
              <a:ext cx="711516" cy="237173"/>
            </a:xfrm>
            <a:prstGeom prst="rect">
              <a:avLst/>
            </a:prstGeom>
            <a:ln w="12700" cap="flat">
              <a:noFill/>
              <a:miter lim="400000"/>
            </a:ln>
            <a:effectLst/>
          </p:spPr>
        </p:pic>
        <p:pic>
          <p:nvPicPr>
            <p:cNvPr id="467" name="Graphique 21" descr="Graphique 21"/>
            <p:cNvPicPr>
              <a:picLocks noChangeAspect="1"/>
            </p:cNvPicPr>
            <p:nvPr/>
          </p:nvPicPr>
          <p:blipFill>
            <a:blip r:embed="rId7"/>
            <a:stretch>
              <a:fillRect/>
            </a:stretch>
          </p:blipFill>
          <p:spPr>
            <a:xfrm>
              <a:off x="1980756" y="1665740"/>
              <a:ext cx="320744" cy="304707"/>
            </a:xfrm>
            <a:prstGeom prst="rect">
              <a:avLst/>
            </a:prstGeom>
            <a:ln w="12700" cap="flat">
              <a:noFill/>
              <a:miter lim="400000"/>
            </a:ln>
            <a:effectLst/>
          </p:spPr>
        </p:pic>
        <p:pic>
          <p:nvPicPr>
            <p:cNvPr id="468" name="Graphique 22" descr="Graphique 22"/>
            <p:cNvPicPr>
              <a:picLocks noChangeAspect="1"/>
            </p:cNvPicPr>
            <p:nvPr/>
          </p:nvPicPr>
          <p:blipFill>
            <a:blip r:embed="rId8"/>
            <a:stretch>
              <a:fillRect/>
            </a:stretch>
          </p:blipFill>
          <p:spPr>
            <a:xfrm rot="20439747">
              <a:off x="784921" y="690423"/>
              <a:ext cx="372885" cy="796617"/>
            </a:xfrm>
            <a:prstGeom prst="rect">
              <a:avLst/>
            </a:prstGeom>
            <a:ln w="12700" cap="flat">
              <a:noFill/>
              <a:miter lim="400000"/>
            </a:ln>
            <a:effectLst/>
          </p:spPr>
        </p:pic>
        <p:grpSp>
          <p:nvGrpSpPr>
            <p:cNvPr id="471" name="Groupe 23"/>
            <p:cNvGrpSpPr/>
            <p:nvPr/>
          </p:nvGrpSpPr>
          <p:grpSpPr>
            <a:xfrm>
              <a:off x="1983403" y="698347"/>
              <a:ext cx="528070" cy="737015"/>
              <a:chOff x="0" y="0"/>
              <a:chExt cx="528069" cy="737014"/>
            </a:xfrm>
          </p:grpSpPr>
          <p:pic>
            <p:nvPicPr>
              <p:cNvPr id="469" name="Graphique 31" descr="Graphique 31"/>
              <p:cNvPicPr>
                <a:picLocks noChangeAspect="1"/>
              </p:cNvPicPr>
              <p:nvPr/>
            </p:nvPicPr>
            <p:blipFill>
              <a:blip r:embed="rId7"/>
              <a:stretch>
                <a:fillRect/>
              </a:stretch>
            </p:blipFill>
            <p:spPr>
              <a:xfrm rot="17525380">
                <a:off x="41107" y="53540"/>
                <a:ext cx="320744" cy="304707"/>
              </a:xfrm>
              <a:prstGeom prst="rect">
                <a:avLst/>
              </a:prstGeom>
              <a:ln w="12700" cap="flat">
                <a:noFill/>
                <a:miter lim="400000"/>
              </a:ln>
              <a:effectLst/>
            </p:spPr>
          </p:pic>
          <p:pic>
            <p:nvPicPr>
              <p:cNvPr id="470" name="Graphique 32" descr="Graphique 32"/>
              <p:cNvPicPr>
                <a:picLocks noChangeAspect="1"/>
              </p:cNvPicPr>
              <p:nvPr/>
            </p:nvPicPr>
            <p:blipFill>
              <a:blip r:embed="rId7"/>
              <a:stretch>
                <a:fillRect/>
              </a:stretch>
            </p:blipFill>
            <p:spPr>
              <a:xfrm rot="17525380">
                <a:off x="166219" y="378768"/>
                <a:ext cx="320744" cy="304707"/>
              </a:xfrm>
              <a:prstGeom prst="rect">
                <a:avLst/>
              </a:prstGeom>
              <a:ln w="12700" cap="flat">
                <a:noFill/>
                <a:miter lim="400000"/>
              </a:ln>
              <a:effectLst/>
            </p:spPr>
          </p:pic>
        </p:grpSp>
        <p:sp>
          <p:nvSpPr>
            <p:cNvPr id="472" name="Ellipse 24"/>
            <p:cNvSpPr/>
            <p:nvPr/>
          </p:nvSpPr>
          <p:spPr>
            <a:xfrm>
              <a:off x="1818145" y="608371"/>
              <a:ext cx="137512" cy="137511"/>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73" name="Ellipse 25"/>
            <p:cNvSpPr/>
            <p:nvPr/>
          </p:nvSpPr>
          <p:spPr>
            <a:xfrm>
              <a:off x="1567230" y="1962756"/>
              <a:ext cx="120447" cy="12044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74" name="Ellipse 26"/>
            <p:cNvSpPr/>
            <p:nvPr/>
          </p:nvSpPr>
          <p:spPr>
            <a:xfrm>
              <a:off x="618205" y="1512618"/>
              <a:ext cx="200255" cy="20025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475" name="Graphique 27" descr="Graphique 27"/>
            <p:cNvPicPr>
              <a:picLocks noChangeAspect="1"/>
            </p:cNvPicPr>
            <p:nvPr/>
          </p:nvPicPr>
          <p:blipFill>
            <a:blip r:embed="rId6"/>
            <a:stretch>
              <a:fillRect/>
            </a:stretch>
          </p:blipFill>
          <p:spPr>
            <a:xfrm rot="9565488" flipH="1">
              <a:off x="1230279" y="371105"/>
              <a:ext cx="762771" cy="254258"/>
            </a:xfrm>
            <a:prstGeom prst="rect">
              <a:avLst/>
            </a:prstGeom>
            <a:ln w="12700" cap="flat">
              <a:noFill/>
              <a:miter lim="400000"/>
            </a:ln>
            <a:effectLst/>
          </p:spPr>
        </p:pic>
        <p:pic>
          <p:nvPicPr>
            <p:cNvPr id="476" name="Graphique 28" descr="Graphique 28"/>
            <p:cNvPicPr>
              <a:picLocks noChangeAspect="1"/>
            </p:cNvPicPr>
            <p:nvPr/>
          </p:nvPicPr>
          <p:blipFill>
            <a:blip r:embed="rId8"/>
            <a:stretch>
              <a:fillRect/>
            </a:stretch>
          </p:blipFill>
          <p:spPr>
            <a:xfrm rot="3029222">
              <a:off x="1867199" y="1977040"/>
              <a:ext cx="296221" cy="632835"/>
            </a:xfrm>
            <a:prstGeom prst="rect">
              <a:avLst/>
            </a:prstGeom>
            <a:ln w="12700" cap="flat">
              <a:noFill/>
              <a:miter lim="400000"/>
            </a:ln>
            <a:effectLst/>
          </p:spPr>
        </p:pic>
        <p:sp>
          <p:nvSpPr>
            <p:cNvPr id="477" name="Ellipse 29"/>
            <p:cNvSpPr/>
            <p:nvPr/>
          </p:nvSpPr>
          <p:spPr>
            <a:xfrm>
              <a:off x="1186482" y="830670"/>
              <a:ext cx="120447" cy="12044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478" name="Graphique 30" descr="Graphique 30"/>
            <p:cNvPicPr>
              <a:picLocks noChangeAspect="1"/>
            </p:cNvPicPr>
            <p:nvPr/>
          </p:nvPicPr>
          <p:blipFill>
            <a:blip r:embed="rId7"/>
            <a:stretch>
              <a:fillRect/>
            </a:stretch>
          </p:blipFill>
          <p:spPr>
            <a:xfrm rot="16606701">
              <a:off x="739497" y="2129505"/>
              <a:ext cx="320744" cy="304707"/>
            </a:xfrm>
            <a:prstGeom prst="rect">
              <a:avLst/>
            </a:prstGeom>
            <a:ln w="12700" cap="flat">
              <a:noFill/>
              <a:miter lim="400000"/>
            </a:ln>
            <a:effectLst/>
          </p:spPr>
        </p:pic>
      </p:grpSp>
      <p:sp>
        <p:nvSpPr>
          <p:cNvPr id="480" name="ZoneTexte 47"/>
          <p:cNvSpPr txBox="1"/>
          <p:nvPr/>
        </p:nvSpPr>
        <p:spPr>
          <a:xfrm>
            <a:off x="16084227" y="6644444"/>
            <a:ext cx="7776669" cy="354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3200"/>
            </a:pPr>
            <a:r>
              <a:rPr dirty="0"/>
              <a:t>Soil organic matter is broken down by microbial enzymes into small soluble molecules that can be absorbed by microorganisms. The ingested carbon serves as </a:t>
            </a:r>
            <a:r>
              <a:rPr lang="en-AU" dirty="0"/>
              <a:t>a source of </a:t>
            </a:r>
            <a:r>
              <a:rPr dirty="0"/>
              <a:t>both </a:t>
            </a:r>
            <a:r>
              <a:rPr b="1" dirty="0"/>
              <a:t>material</a:t>
            </a:r>
            <a:r>
              <a:rPr lang="en-AU" b="1" dirty="0"/>
              <a:t>s</a:t>
            </a:r>
            <a:r>
              <a:rPr dirty="0"/>
              <a:t> </a:t>
            </a:r>
            <a:r>
              <a:rPr b="1" dirty="0"/>
              <a:t>(for microbial synthesis) and energy (through heterotrophic respiration).</a:t>
            </a:r>
          </a:p>
        </p:txBody>
      </p:sp>
      <p:grpSp>
        <p:nvGrpSpPr>
          <p:cNvPr id="483" name="ZoneTexte 1"/>
          <p:cNvGrpSpPr/>
          <p:nvPr/>
        </p:nvGrpSpPr>
        <p:grpSpPr>
          <a:xfrm>
            <a:off x="1210258" y="2517956"/>
            <a:ext cx="5397537" cy="3831216"/>
            <a:chOff x="0" y="0"/>
            <a:chExt cx="5397535" cy="3831214"/>
          </a:xfrm>
        </p:grpSpPr>
        <p:sp>
          <p:nvSpPr>
            <p:cNvPr id="481" name="Rectangle aux angles arrondis"/>
            <p:cNvSpPr/>
            <p:nvPr/>
          </p:nvSpPr>
          <p:spPr>
            <a:xfrm>
              <a:off x="0" y="0"/>
              <a:ext cx="5397535" cy="3831214"/>
            </a:xfrm>
            <a:prstGeom prst="roundRect">
              <a:avLst>
                <a:gd name="adj" fmla="val 10467"/>
              </a:avLst>
            </a:prstGeom>
            <a:noFill/>
            <a:ln w="63500" cap="rnd">
              <a:solidFill>
                <a:srgbClr val="0079BF"/>
              </a:solidFill>
              <a:prstDash val="sysDot"/>
              <a:round/>
            </a:ln>
            <a:effectLst/>
          </p:spPr>
          <p:txBody>
            <a:bodyPr wrap="square" lIns="45719" tIns="45719" rIns="45719" bIns="45719" numCol="1" anchor="t">
              <a:noAutofit/>
            </a:bodyPr>
            <a:lstStyle/>
            <a:p>
              <a:pPr>
                <a:defRPr sz="3600">
                  <a:solidFill>
                    <a:srgbClr val="0079BF"/>
                  </a:solidFill>
                </a:defRPr>
              </a:pPr>
              <a:endParaRPr/>
            </a:p>
          </p:txBody>
        </p:sp>
        <p:sp>
          <p:nvSpPr>
            <p:cNvPr id="482" name="C INPUTS (~122 Pg C)…"/>
            <p:cNvSpPr txBox="1"/>
            <p:nvPr/>
          </p:nvSpPr>
          <p:spPr>
            <a:xfrm>
              <a:off x="221202" y="149202"/>
              <a:ext cx="5027131" cy="32847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t">
              <a:spAutoFit/>
            </a:bodyPr>
            <a:lstStyle/>
            <a:p>
              <a:pPr algn="ctr">
                <a:spcBef>
                  <a:spcPts val="1800"/>
                </a:spcBef>
                <a:defRPr sz="4800" b="1">
                  <a:solidFill>
                    <a:srgbClr val="0079BF"/>
                  </a:solidFill>
                </a:defRPr>
              </a:pPr>
              <a:r>
                <a:rPr dirty="0"/>
                <a:t>C INPUTS (</a:t>
              </a:r>
              <a:r>
                <a:rPr lang="en-AU" dirty="0"/>
                <a:t>∼</a:t>
              </a:r>
              <a:r>
                <a:rPr dirty="0"/>
                <a:t>122 Pg C)</a:t>
              </a:r>
            </a:p>
            <a:p>
              <a:pPr marL="534987" indent="-534987">
                <a:buSzPct val="100000"/>
                <a:buAutoNum type="arabicPeriod"/>
                <a:defRPr sz="3600" b="1">
                  <a:solidFill>
                    <a:srgbClr val="0079BF"/>
                  </a:solidFill>
                </a:defRPr>
              </a:pPr>
              <a:r>
                <a:rPr dirty="0"/>
                <a:t>Photosynthesis</a:t>
              </a:r>
            </a:p>
            <a:p>
              <a:pPr marL="534987" indent="-534987">
                <a:buSzPct val="100000"/>
                <a:buAutoNum type="arabicPeriod"/>
                <a:defRPr sz="3600" b="1">
                  <a:solidFill>
                    <a:srgbClr val="0079BF"/>
                  </a:solidFill>
                </a:defRPr>
              </a:pPr>
              <a:r>
                <a:rPr dirty="0"/>
                <a:t>Partitioning of photo-assimilates</a:t>
              </a:r>
            </a:p>
          </p:txBody>
        </p:sp>
      </p:grpSp>
      <p:sp>
        <p:nvSpPr>
          <p:cNvPr id="484" name="ZoneTexte 67"/>
          <p:cNvSpPr txBox="1"/>
          <p:nvPr/>
        </p:nvSpPr>
        <p:spPr>
          <a:xfrm>
            <a:off x="5979455" y="7900179"/>
            <a:ext cx="1657993"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A6A6A6"/>
                </a:solidFill>
              </a:defRPr>
            </a:lvl1pPr>
          </a:lstStyle>
          <a:p>
            <a:r>
              <a:t>Litter</a:t>
            </a:r>
          </a:p>
        </p:txBody>
      </p:sp>
      <p:sp>
        <p:nvSpPr>
          <p:cNvPr id="485" name="ZoneTexte 68"/>
          <p:cNvSpPr txBox="1"/>
          <p:nvPr/>
        </p:nvSpPr>
        <p:spPr>
          <a:xfrm>
            <a:off x="766638" y="12859860"/>
            <a:ext cx="4639981" cy="461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a:defRPr sz="2400">
                <a:solidFill>
                  <a:srgbClr val="A6A6A6"/>
                </a:solidFill>
                <a:latin typeface="Barlow"/>
                <a:ea typeface="Barlow"/>
                <a:cs typeface="Barlow"/>
                <a:sym typeface="Barlow"/>
              </a:defRPr>
            </a:pPr>
            <a:r>
              <a:t>According to </a:t>
            </a:r>
            <a:r>
              <a:rPr cap="small"/>
              <a:t>Chapin</a:t>
            </a:r>
            <a:r>
              <a:rPr i="1"/>
              <a:t> et al.</a:t>
            </a:r>
            <a:r>
              <a:rPr cap="small"/>
              <a:t>, 2002</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pic>
        <p:nvPicPr>
          <p:cNvPr id="488" name="Image 2" descr="Image 2"/>
          <p:cNvPicPr>
            <a:picLocks noChangeAspect="1"/>
          </p:cNvPicPr>
          <p:nvPr/>
        </p:nvPicPr>
        <p:blipFill>
          <a:blip r:embed="rId2"/>
          <a:stretch>
            <a:fillRect/>
          </a:stretch>
        </p:blipFill>
        <p:spPr>
          <a:xfrm>
            <a:off x="6569381" y="8623850"/>
            <a:ext cx="7944286" cy="5130230"/>
          </a:xfrm>
          <a:prstGeom prst="rect">
            <a:avLst/>
          </a:prstGeom>
          <a:ln w="12700">
            <a:miter lim="400000"/>
          </a:ln>
        </p:spPr>
      </p:pic>
      <p:pic>
        <p:nvPicPr>
          <p:cNvPr id="489" name="Image 48" descr="Image 48"/>
          <p:cNvPicPr>
            <a:picLocks noChangeAspect="1"/>
          </p:cNvPicPr>
          <p:nvPr/>
        </p:nvPicPr>
        <p:blipFill>
          <a:blip r:embed="rId3"/>
          <a:stretch>
            <a:fillRect/>
          </a:stretch>
        </p:blipFill>
        <p:spPr>
          <a:xfrm>
            <a:off x="7069749" y="2849621"/>
            <a:ext cx="6711877" cy="6049720"/>
          </a:xfrm>
          <a:prstGeom prst="rect">
            <a:avLst/>
          </a:prstGeom>
          <a:ln w="12700">
            <a:miter lim="400000"/>
          </a:ln>
        </p:spPr>
      </p:pic>
      <p:sp>
        <p:nvSpPr>
          <p:cNvPr id="490" name="Titre 1"/>
          <p:cNvSpPr txBox="1">
            <a:spLocks noGrp="1"/>
          </p:cNvSpPr>
          <p:nvPr>
            <p:ph type="title"/>
          </p:nvPr>
        </p:nvSpPr>
        <p:spPr>
          <a:prstGeom prst="rect">
            <a:avLst/>
          </a:prstGeom>
        </p:spPr>
        <p:txBody>
          <a:bodyPr/>
          <a:lstStyle>
            <a:lvl1pPr defTabSz="1700783">
              <a:defRPr sz="5115"/>
            </a:lvl1pPr>
          </a:lstStyle>
          <a:p>
            <a:r>
              <a:t>General carbon flow diagram in forests</a:t>
            </a:r>
          </a:p>
        </p:txBody>
      </p:sp>
      <p:sp>
        <p:nvSpPr>
          <p:cNvPr id="491" name="Freeform 5"/>
          <p:cNvSpPr/>
          <p:nvPr/>
        </p:nvSpPr>
        <p:spPr>
          <a:xfrm>
            <a:off x="7622743" y="8700320"/>
            <a:ext cx="6308753" cy="3650693"/>
          </a:xfrm>
          <a:custGeom>
            <a:avLst/>
            <a:gdLst/>
            <a:ahLst/>
            <a:cxnLst>
              <a:cxn ang="0">
                <a:pos x="wd2" y="hd2"/>
              </a:cxn>
              <a:cxn ang="5400000">
                <a:pos x="wd2" y="hd2"/>
              </a:cxn>
              <a:cxn ang="10800000">
                <a:pos x="wd2" y="hd2"/>
              </a:cxn>
              <a:cxn ang="16200000">
                <a:pos x="wd2" y="hd2"/>
              </a:cxn>
            </a:cxnLst>
            <a:rect l="0" t="0" r="r" b="b"/>
            <a:pathLst>
              <a:path w="21600" h="21546" extrusionOk="0">
                <a:moveTo>
                  <a:pt x="21474" y="8016"/>
                </a:moveTo>
                <a:cubicBezTo>
                  <a:pt x="20526" y="7008"/>
                  <a:pt x="19484" y="6117"/>
                  <a:pt x="18411" y="5821"/>
                </a:cubicBezTo>
                <a:cubicBezTo>
                  <a:pt x="17874" y="5702"/>
                  <a:pt x="17368" y="5821"/>
                  <a:pt x="16832" y="6117"/>
                </a:cubicBezTo>
                <a:cubicBezTo>
                  <a:pt x="16389" y="6355"/>
                  <a:pt x="15884" y="5999"/>
                  <a:pt x="15505" y="5583"/>
                </a:cubicBezTo>
                <a:cubicBezTo>
                  <a:pt x="16042" y="5346"/>
                  <a:pt x="16516" y="4931"/>
                  <a:pt x="17021" y="4812"/>
                </a:cubicBezTo>
                <a:cubicBezTo>
                  <a:pt x="16768" y="4871"/>
                  <a:pt x="16484" y="4990"/>
                  <a:pt x="16200" y="5109"/>
                </a:cubicBezTo>
                <a:cubicBezTo>
                  <a:pt x="16011" y="5227"/>
                  <a:pt x="15821" y="5287"/>
                  <a:pt x="15632" y="5405"/>
                </a:cubicBezTo>
                <a:cubicBezTo>
                  <a:pt x="15505" y="5405"/>
                  <a:pt x="15442" y="5524"/>
                  <a:pt x="15347" y="5405"/>
                </a:cubicBezTo>
                <a:cubicBezTo>
                  <a:pt x="15253" y="5287"/>
                  <a:pt x="15158" y="5168"/>
                  <a:pt x="15095" y="4990"/>
                </a:cubicBezTo>
                <a:cubicBezTo>
                  <a:pt x="14716" y="4456"/>
                  <a:pt x="14463" y="3684"/>
                  <a:pt x="14116" y="3091"/>
                </a:cubicBezTo>
                <a:cubicBezTo>
                  <a:pt x="14368" y="2972"/>
                  <a:pt x="14589" y="2913"/>
                  <a:pt x="14842" y="3091"/>
                </a:cubicBezTo>
                <a:cubicBezTo>
                  <a:pt x="14905" y="3150"/>
                  <a:pt x="15000" y="3210"/>
                  <a:pt x="15095" y="3269"/>
                </a:cubicBezTo>
                <a:cubicBezTo>
                  <a:pt x="15505" y="3447"/>
                  <a:pt x="15979" y="3091"/>
                  <a:pt x="16421" y="3032"/>
                </a:cubicBezTo>
                <a:cubicBezTo>
                  <a:pt x="16011" y="2972"/>
                  <a:pt x="15505" y="3328"/>
                  <a:pt x="15126" y="3091"/>
                </a:cubicBezTo>
                <a:cubicBezTo>
                  <a:pt x="15032" y="3032"/>
                  <a:pt x="14905" y="2854"/>
                  <a:pt x="14842" y="2794"/>
                </a:cubicBezTo>
                <a:cubicBezTo>
                  <a:pt x="14589" y="2557"/>
                  <a:pt x="14337" y="2616"/>
                  <a:pt x="14084" y="2676"/>
                </a:cubicBezTo>
                <a:cubicBezTo>
                  <a:pt x="14021" y="2735"/>
                  <a:pt x="13989" y="2735"/>
                  <a:pt x="13958" y="2735"/>
                </a:cubicBezTo>
                <a:cubicBezTo>
                  <a:pt x="13895" y="2616"/>
                  <a:pt x="13832" y="2498"/>
                  <a:pt x="13768" y="2379"/>
                </a:cubicBezTo>
                <a:cubicBezTo>
                  <a:pt x="13642" y="2201"/>
                  <a:pt x="13484" y="1964"/>
                  <a:pt x="13358" y="1786"/>
                </a:cubicBezTo>
                <a:cubicBezTo>
                  <a:pt x="13137" y="1430"/>
                  <a:pt x="12884" y="1133"/>
                  <a:pt x="12632" y="895"/>
                </a:cubicBezTo>
                <a:cubicBezTo>
                  <a:pt x="12253" y="539"/>
                  <a:pt x="11874" y="243"/>
                  <a:pt x="11463" y="183"/>
                </a:cubicBezTo>
                <a:cubicBezTo>
                  <a:pt x="10800" y="124"/>
                  <a:pt x="10137" y="65"/>
                  <a:pt x="9474" y="5"/>
                </a:cubicBezTo>
                <a:cubicBezTo>
                  <a:pt x="8968" y="-54"/>
                  <a:pt x="8621" y="421"/>
                  <a:pt x="8242" y="955"/>
                </a:cubicBezTo>
                <a:cubicBezTo>
                  <a:pt x="7705" y="1667"/>
                  <a:pt x="7295" y="2616"/>
                  <a:pt x="6884" y="3506"/>
                </a:cubicBezTo>
                <a:cubicBezTo>
                  <a:pt x="6726" y="3210"/>
                  <a:pt x="6537" y="2913"/>
                  <a:pt x="6316" y="2854"/>
                </a:cubicBezTo>
                <a:cubicBezTo>
                  <a:pt x="6189" y="2794"/>
                  <a:pt x="6063" y="2794"/>
                  <a:pt x="5968" y="2735"/>
                </a:cubicBezTo>
                <a:cubicBezTo>
                  <a:pt x="5558" y="2438"/>
                  <a:pt x="5211" y="1964"/>
                  <a:pt x="4863" y="1548"/>
                </a:cubicBezTo>
                <a:cubicBezTo>
                  <a:pt x="5179" y="2023"/>
                  <a:pt x="5526" y="2557"/>
                  <a:pt x="5905" y="2913"/>
                </a:cubicBezTo>
                <a:cubicBezTo>
                  <a:pt x="6032" y="2972"/>
                  <a:pt x="6158" y="3032"/>
                  <a:pt x="6284" y="3091"/>
                </a:cubicBezTo>
                <a:cubicBezTo>
                  <a:pt x="6379" y="3150"/>
                  <a:pt x="6789" y="3684"/>
                  <a:pt x="6726" y="3803"/>
                </a:cubicBezTo>
                <a:cubicBezTo>
                  <a:pt x="6632" y="4041"/>
                  <a:pt x="6379" y="4100"/>
                  <a:pt x="6253" y="4159"/>
                </a:cubicBezTo>
                <a:cubicBezTo>
                  <a:pt x="6032" y="4278"/>
                  <a:pt x="5842" y="4219"/>
                  <a:pt x="5621" y="4100"/>
                </a:cubicBezTo>
                <a:cubicBezTo>
                  <a:pt x="5147" y="3922"/>
                  <a:pt x="4705" y="3625"/>
                  <a:pt x="4200" y="3566"/>
                </a:cubicBezTo>
                <a:cubicBezTo>
                  <a:pt x="4926" y="3744"/>
                  <a:pt x="5716" y="4753"/>
                  <a:pt x="6442" y="4278"/>
                </a:cubicBezTo>
                <a:cubicBezTo>
                  <a:pt x="6000" y="4931"/>
                  <a:pt x="5495" y="5405"/>
                  <a:pt x="4926" y="5346"/>
                </a:cubicBezTo>
                <a:cubicBezTo>
                  <a:pt x="4737" y="5346"/>
                  <a:pt x="4611" y="5168"/>
                  <a:pt x="4453" y="4931"/>
                </a:cubicBezTo>
                <a:cubicBezTo>
                  <a:pt x="4263" y="4575"/>
                  <a:pt x="3979" y="4337"/>
                  <a:pt x="3695" y="4219"/>
                </a:cubicBezTo>
                <a:cubicBezTo>
                  <a:pt x="3284" y="4041"/>
                  <a:pt x="2937" y="4278"/>
                  <a:pt x="2558" y="3862"/>
                </a:cubicBezTo>
                <a:cubicBezTo>
                  <a:pt x="2084" y="3328"/>
                  <a:pt x="1674" y="2616"/>
                  <a:pt x="1200" y="2142"/>
                </a:cubicBezTo>
                <a:cubicBezTo>
                  <a:pt x="1737" y="2735"/>
                  <a:pt x="2179" y="3744"/>
                  <a:pt x="2747" y="4219"/>
                </a:cubicBezTo>
                <a:cubicBezTo>
                  <a:pt x="2874" y="4337"/>
                  <a:pt x="3032" y="4397"/>
                  <a:pt x="3189" y="4397"/>
                </a:cubicBezTo>
                <a:cubicBezTo>
                  <a:pt x="3568" y="4397"/>
                  <a:pt x="3884" y="4575"/>
                  <a:pt x="4168" y="4990"/>
                </a:cubicBezTo>
                <a:cubicBezTo>
                  <a:pt x="2747" y="4634"/>
                  <a:pt x="1232" y="5999"/>
                  <a:pt x="0" y="7304"/>
                </a:cubicBezTo>
                <a:cubicBezTo>
                  <a:pt x="789" y="6592"/>
                  <a:pt x="1642" y="5939"/>
                  <a:pt x="2495" y="5583"/>
                </a:cubicBezTo>
                <a:cubicBezTo>
                  <a:pt x="2968" y="5405"/>
                  <a:pt x="3474" y="5287"/>
                  <a:pt x="3947" y="5405"/>
                </a:cubicBezTo>
                <a:cubicBezTo>
                  <a:pt x="4295" y="5524"/>
                  <a:pt x="4611" y="5880"/>
                  <a:pt x="4926" y="5939"/>
                </a:cubicBezTo>
                <a:cubicBezTo>
                  <a:pt x="4800" y="6236"/>
                  <a:pt x="4674" y="6473"/>
                  <a:pt x="4579" y="6830"/>
                </a:cubicBezTo>
                <a:cubicBezTo>
                  <a:pt x="4516" y="6948"/>
                  <a:pt x="4484" y="7126"/>
                  <a:pt x="4453" y="7245"/>
                </a:cubicBezTo>
                <a:cubicBezTo>
                  <a:pt x="4389" y="7482"/>
                  <a:pt x="4326" y="7423"/>
                  <a:pt x="4200" y="7482"/>
                </a:cubicBezTo>
                <a:cubicBezTo>
                  <a:pt x="4011" y="7601"/>
                  <a:pt x="3789" y="7720"/>
                  <a:pt x="3600" y="7957"/>
                </a:cubicBezTo>
                <a:cubicBezTo>
                  <a:pt x="3505" y="8076"/>
                  <a:pt x="3411" y="8194"/>
                  <a:pt x="3347" y="8372"/>
                </a:cubicBezTo>
                <a:cubicBezTo>
                  <a:pt x="3253" y="8313"/>
                  <a:pt x="3158" y="8254"/>
                  <a:pt x="3063" y="8254"/>
                </a:cubicBezTo>
                <a:cubicBezTo>
                  <a:pt x="2874" y="8194"/>
                  <a:pt x="2684" y="8254"/>
                  <a:pt x="2495" y="8432"/>
                </a:cubicBezTo>
                <a:cubicBezTo>
                  <a:pt x="2400" y="8491"/>
                  <a:pt x="2337" y="8610"/>
                  <a:pt x="2242" y="8610"/>
                </a:cubicBezTo>
                <a:cubicBezTo>
                  <a:pt x="1895" y="8728"/>
                  <a:pt x="1516" y="8491"/>
                  <a:pt x="1168" y="8550"/>
                </a:cubicBezTo>
                <a:cubicBezTo>
                  <a:pt x="1516" y="8550"/>
                  <a:pt x="1958" y="8966"/>
                  <a:pt x="2337" y="8788"/>
                </a:cubicBezTo>
                <a:cubicBezTo>
                  <a:pt x="2432" y="8728"/>
                  <a:pt x="2495" y="8610"/>
                  <a:pt x="2589" y="8550"/>
                </a:cubicBezTo>
                <a:cubicBezTo>
                  <a:pt x="2779" y="8432"/>
                  <a:pt x="3032" y="8491"/>
                  <a:pt x="3221" y="8610"/>
                </a:cubicBezTo>
                <a:cubicBezTo>
                  <a:pt x="3000" y="9203"/>
                  <a:pt x="2905" y="9678"/>
                  <a:pt x="2558" y="9975"/>
                </a:cubicBezTo>
                <a:cubicBezTo>
                  <a:pt x="2084" y="10509"/>
                  <a:pt x="1547" y="10746"/>
                  <a:pt x="1074" y="11280"/>
                </a:cubicBezTo>
                <a:cubicBezTo>
                  <a:pt x="1358" y="10983"/>
                  <a:pt x="1674" y="10746"/>
                  <a:pt x="1989" y="10568"/>
                </a:cubicBezTo>
                <a:cubicBezTo>
                  <a:pt x="2305" y="10331"/>
                  <a:pt x="2621" y="10153"/>
                  <a:pt x="2874" y="9797"/>
                </a:cubicBezTo>
                <a:cubicBezTo>
                  <a:pt x="3063" y="9500"/>
                  <a:pt x="3158" y="9084"/>
                  <a:pt x="3316" y="8728"/>
                </a:cubicBezTo>
                <a:cubicBezTo>
                  <a:pt x="3568" y="8135"/>
                  <a:pt x="3979" y="7898"/>
                  <a:pt x="4358" y="7779"/>
                </a:cubicBezTo>
                <a:cubicBezTo>
                  <a:pt x="4263" y="8372"/>
                  <a:pt x="4263" y="9084"/>
                  <a:pt x="4232" y="9737"/>
                </a:cubicBezTo>
                <a:cubicBezTo>
                  <a:pt x="4168" y="10271"/>
                  <a:pt x="4042" y="10805"/>
                  <a:pt x="3853" y="11280"/>
                </a:cubicBezTo>
                <a:cubicBezTo>
                  <a:pt x="3505" y="12348"/>
                  <a:pt x="3095" y="13357"/>
                  <a:pt x="2747" y="14484"/>
                </a:cubicBezTo>
                <a:cubicBezTo>
                  <a:pt x="3189" y="13120"/>
                  <a:pt x="3821" y="11992"/>
                  <a:pt x="4232" y="10568"/>
                </a:cubicBezTo>
                <a:cubicBezTo>
                  <a:pt x="4358" y="10983"/>
                  <a:pt x="4326" y="11339"/>
                  <a:pt x="4358" y="11814"/>
                </a:cubicBezTo>
                <a:cubicBezTo>
                  <a:pt x="4389" y="12408"/>
                  <a:pt x="4611" y="12882"/>
                  <a:pt x="4705" y="13416"/>
                </a:cubicBezTo>
                <a:cubicBezTo>
                  <a:pt x="4642" y="12882"/>
                  <a:pt x="4389" y="12348"/>
                  <a:pt x="4421" y="11814"/>
                </a:cubicBezTo>
                <a:cubicBezTo>
                  <a:pt x="4421" y="11458"/>
                  <a:pt x="4421" y="11221"/>
                  <a:pt x="4389" y="10865"/>
                </a:cubicBezTo>
                <a:cubicBezTo>
                  <a:pt x="4326" y="10627"/>
                  <a:pt x="4263" y="10509"/>
                  <a:pt x="4295" y="10271"/>
                </a:cubicBezTo>
                <a:cubicBezTo>
                  <a:pt x="4484" y="9322"/>
                  <a:pt x="4389" y="8313"/>
                  <a:pt x="4642" y="7423"/>
                </a:cubicBezTo>
                <a:cubicBezTo>
                  <a:pt x="4800" y="6889"/>
                  <a:pt x="5021" y="6414"/>
                  <a:pt x="5274" y="5999"/>
                </a:cubicBezTo>
                <a:cubicBezTo>
                  <a:pt x="5368" y="5821"/>
                  <a:pt x="5684" y="5821"/>
                  <a:pt x="5811" y="5761"/>
                </a:cubicBezTo>
                <a:cubicBezTo>
                  <a:pt x="6063" y="5643"/>
                  <a:pt x="6284" y="5405"/>
                  <a:pt x="6474" y="5168"/>
                </a:cubicBezTo>
                <a:cubicBezTo>
                  <a:pt x="6726" y="4931"/>
                  <a:pt x="6916" y="4634"/>
                  <a:pt x="7105" y="4278"/>
                </a:cubicBezTo>
                <a:cubicBezTo>
                  <a:pt x="7200" y="4159"/>
                  <a:pt x="7232" y="4100"/>
                  <a:pt x="7358" y="4159"/>
                </a:cubicBezTo>
                <a:cubicBezTo>
                  <a:pt x="7547" y="4219"/>
                  <a:pt x="7737" y="4337"/>
                  <a:pt x="7926" y="4515"/>
                </a:cubicBezTo>
                <a:cubicBezTo>
                  <a:pt x="7642" y="4931"/>
                  <a:pt x="7453" y="5524"/>
                  <a:pt x="7200" y="5999"/>
                </a:cubicBezTo>
                <a:cubicBezTo>
                  <a:pt x="6979" y="6355"/>
                  <a:pt x="6663" y="6592"/>
                  <a:pt x="6379" y="6770"/>
                </a:cubicBezTo>
                <a:cubicBezTo>
                  <a:pt x="5779" y="7186"/>
                  <a:pt x="5147" y="7542"/>
                  <a:pt x="4547" y="8016"/>
                </a:cubicBezTo>
                <a:cubicBezTo>
                  <a:pt x="4958" y="7720"/>
                  <a:pt x="5400" y="7482"/>
                  <a:pt x="5842" y="7245"/>
                </a:cubicBezTo>
                <a:cubicBezTo>
                  <a:pt x="6316" y="6948"/>
                  <a:pt x="6821" y="6770"/>
                  <a:pt x="7232" y="6236"/>
                </a:cubicBezTo>
                <a:cubicBezTo>
                  <a:pt x="7453" y="5880"/>
                  <a:pt x="7611" y="5405"/>
                  <a:pt x="7832" y="5049"/>
                </a:cubicBezTo>
                <a:cubicBezTo>
                  <a:pt x="8179" y="4397"/>
                  <a:pt x="8653" y="4159"/>
                  <a:pt x="9095" y="4041"/>
                </a:cubicBezTo>
                <a:cubicBezTo>
                  <a:pt x="8937" y="4931"/>
                  <a:pt x="8905" y="5821"/>
                  <a:pt x="8558" y="6533"/>
                </a:cubicBezTo>
                <a:cubicBezTo>
                  <a:pt x="8368" y="6889"/>
                  <a:pt x="8211" y="7186"/>
                  <a:pt x="8021" y="7542"/>
                </a:cubicBezTo>
                <a:cubicBezTo>
                  <a:pt x="7863" y="7423"/>
                  <a:pt x="7705" y="7423"/>
                  <a:pt x="7516" y="7423"/>
                </a:cubicBezTo>
                <a:cubicBezTo>
                  <a:pt x="7326" y="7423"/>
                  <a:pt x="7137" y="7482"/>
                  <a:pt x="6979" y="7660"/>
                </a:cubicBezTo>
                <a:cubicBezTo>
                  <a:pt x="6789" y="7898"/>
                  <a:pt x="6632" y="8076"/>
                  <a:pt x="6411" y="8135"/>
                </a:cubicBezTo>
                <a:cubicBezTo>
                  <a:pt x="6000" y="8194"/>
                  <a:pt x="5589" y="8016"/>
                  <a:pt x="5147" y="8076"/>
                </a:cubicBezTo>
                <a:cubicBezTo>
                  <a:pt x="5589" y="8076"/>
                  <a:pt x="6000" y="8313"/>
                  <a:pt x="6442" y="8254"/>
                </a:cubicBezTo>
                <a:cubicBezTo>
                  <a:pt x="6284" y="8432"/>
                  <a:pt x="6158" y="8669"/>
                  <a:pt x="6063" y="8906"/>
                </a:cubicBezTo>
                <a:cubicBezTo>
                  <a:pt x="5937" y="9262"/>
                  <a:pt x="5905" y="9678"/>
                  <a:pt x="5779" y="10034"/>
                </a:cubicBezTo>
                <a:cubicBezTo>
                  <a:pt x="5463" y="10687"/>
                  <a:pt x="4989" y="10983"/>
                  <a:pt x="4611" y="11517"/>
                </a:cubicBezTo>
                <a:cubicBezTo>
                  <a:pt x="4895" y="11102"/>
                  <a:pt x="5211" y="10805"/>
                  <a:pt x="5526" y="10449"/>
                </a:cubicBezTo>
                <a:cubicBezTo>
                  <a:pt x="5684" y="10271"/>
                  <a:pt x="5842" y="10034"/>
                  <a:pt x="5905" y="9737"/>
                </a:cubicBezTo>
                <a:cubicBezTo>
                  <a:pt x="6000" y="9381"/>
                  <a:pt x="6063" y="9084"/>
                  <a:pt x="6189" y="8788"/>
                </a:cubicBezTo>
                <a:cubicBezTo>
                  <a:pt x="6379" y="8432"/>
                  <a:pt x="6600" y="8254"/>
                  <a:pt x="6821" y="8076"/>
                </a:cubicBezTo>
                <a:cubicBezTo>
                  <a:pt x="7168" y="7720"/>
                  <a:pt x="7484" y="7601"/>
                  <a:pt x="7863" y="7779"/>
                </a:cubicBezTo>
                <a:cubicBezTo>
                  <a:pt x="7389" y="8669"/>
                  <a:pt x="6916" y="9737"/>
                  <a:pt x="6726" y="10983"/>
                </a:cubicBezTo>
                <a:cubicBezTo>
                  <a:pt x="7042" y="9262"/>
                  <a:pt x="7832" y="8254"/>
                  <a:pt x="8526" y="7126"/>
                </a:cubicBezTo>
                <a:cubicBezTo>
                  <a:pt x="8589" y="7423"/>
                  <a:pt x="8589" y="7720"/>
                  <a:pt x="8558" y="8016"/>
                </a:cubicBezTo>
                <a:cubicBezTo>
                  <a:pt x="8526" y="8135"/>
                  <a:pt x="8495" y="8254"/>
                  <a:pt x="8495" y="8432"/>
                </a:cubicBezTo>
                <a:cubicBezTo>
                  <a:pt x="8526" y="9025"/>
                  <a:pt x="8653" y="9678"/>
                  <a:pt x="8653" y="10331"/>
                </a:cubicBezTo>
                <a:cubicBezTo>
                  <a:pt x="8684" y="9737"/>
                  <a:pt x="8621" y="9144"/>
                  <a:pt x="8621" y="8550"/>
                </a:cubicBezTo>
                <a:cubicBezTo>
                  <a:pt x="8621" y="8194"/>
                  <a:pt x="8684" y="8076"/>
                  <a:pt x="8747" y="7838"/>
                </a:cubicBezTo>
                <a:cubicBezTo>
                  <a:pt x="8779" y="7542"/>
                  <a:pt x="8747" y="7304"/>
                  <a:pt x="8747" y="7067"/>
                </a:cubicBezTo>
                <a:cubicBezTo>
                  <a:pt x="8716" y="6770"/>
                  <a:pt x="8811" y="6651"/>
                  <a:pt x="8937" y="6414"/>
                </a:cubicBezTo>
                <a:cubicBezTo>
                  <a:pt x="9063" y="6058"/>
                  <a:pt x="9158" y="5702"/>
                  <a:pt x="9221" y="5287"/>
                </a:cubicBezTo>
                <a:cubicBezTo>
                  <a:pt x="9411" y="6058"/>
                  <a:pt x="9316" y="6830"/>
                  <a:pt x="9221" y="7601"/>
                </a:cubicBezTo>
                <a:cubicBezTo>
                  <a:pt x="9158" y="8194"/>
                  <a:pt x="9474" y="8788"/>
                  <a:pt x="9537" y="9322"/>
                </a:cubicBezTo>
                <a:cubicBezTo>
                  <a:pt x="9505" y="8788"/>
                  <a:pt x="9221" y="8194"/>
                  <a:pt x="9316" y="7660"/>
                </a:cubicBezTo>
                <a:cubicBezTo>
                  <a:pt x="9442" y="6948"/>
                  <a:pt x="9537" y="6236"/>
                  <a:pt x="9474" y="5465"/>
                </a:cubicBezTo>
                <a:cubicBezTo>
                  <a:pt x="9442" y="5168"/>
                  <a:pt x="9316" y="4871"/>
                  <a:pt x="9347" y="4634"/>
                </a:cubicBezTo>
                <a:cubicBezTo>
                  <a:pt x="9442" y="4278"/>
                  <a:pt x="9505" y="3922"/>
                  <a:pt x="9632" y="3625"/>
                </a:cubicBezTo>
                <a:cubicBezTo>
                  <a:pt x="9853" y="2913"/>
                  <a:pt x="10200" y="2438"/>
                  <a:pt x="10547" y="1964"/>
                </a:cubicBezTo>
                <a:cubicBezTo>
                  <a:pt x="10611" y="2201"/>
                  <a:pt x="10642" y="2438"/>
                  <a:pt x="10674" y="2676"/>
                </a:cubicBezTo>
                <a:cubicBezTo>
                  <a:pt x="10705" y="2794"/>
                  <a:pt x="10737" y="2972"/>
                  <a:pt x="10768" y="3091"/>
                </a:cubicBezTo>
                <a:cubicBezTo>
                  <a:pt x="10737" y="3150"/>
                  <a:pt x="10674" y="3210"/>
                  <a:pt x="10642" y="3328"/>
                </a:cubicBezTo>
                <a:cubicBezTo>
                  <a:pt x="10421" y="3684"/>
                  <a:pt x="10263" y="4100"/>
                  <a:pt x="10263" y="4634"/>
                </a:cubicBezTo>
                <a:cubicBezTo>
                  <a:pt x="10263" y="5524"/>
                  <a:pt x="9916" y="6355"/>
                  <a:pt x="9695" y="7067"/>
                </a:cubicBezTo>
                <a:cubicBezTo>
                  <a:pt x="9884" y="6533"/>
                  <a:pt x="10137" y="5999"/>
                  <a:pt x="10295" y="5465"/>
                </a:cubicBezTo>
                <a:cubicBezTo>
                  <a:pt x="10389" y="5049"/>
                  <a:pt x="10389" y="4693"/>
                  <a:pt x="10453" y="4278"/>
                </a:cubicBezTo>
                <a:cubicBezTo>
                  <a:pt x="10516" y="3981"/>
                  <a:pt x="10705" y="3684"/>
                  <a:pt x="10863" y="3506"/>
                </a:cubicBezTo>
                <a:cubicBezTo>
                  <a:pt x="11084" y="4575"/>
                  <a:pt x="11179" y="5702"/>
                  <a:pt x="11021" y="6830"/>
                </a:cubicBezTo>
                <a:cubicBezTo>
                  <a:pt x="10958" y="7364"/>
                  <a:pt x="10832" y="7779"/>
                  <a:pt x="10642" y="8135"/>
                </a:cubicBezTo>
                <a:cubicBezTo>
                  <a:pt x="10389" y="8610"/>
                  <a:pt x="10168" y="9203"/>
                  <a:pt x="10042" y="9856"/>
                </a:cubicBezTo>
                <a:cubicBezTo>
                  <a:pt x="10042" y="9797"/>
                  <a:pt x="10042" y="9797"/>
                  <a:pt x="10011" y="9737"/>
                </a:cubicBezTo>
                <a:cubicBezTo>
                  <a:pt x="9695" y="9975"/>
                  <a:pt x="9379" y="10212"/>
                  <a:pt x="9095" y="10568"/>
                </a:cubicBezTo>
                <a:cubicBezTo>
                  <a:pt x="9000" y="10687"/>
                  <a:pt x="8905" y="10805"/>
                  <a:pt x="8842" y="10924"/>
                </a:cubicBezTo>
                <a:cubicBezTo>
                  <a:pt x="8747" y="11102"/>
                  <a:pt x="8747" y="11043"/>
                  <a:pt x="8621" y="11043"/>
                </a:cubicBezTo>
                <a:cubicBezTo>
                  <a:pt x="8432" y="10983"/>
                  <a:pt x="8211" y="10924"/>
                  <a:pt x="8053" y="11043"/>
                </a:cubicBezTo>
                <a:cubicBezTo>
                  <a:pt x="7863" y="11161"/>
                  <a:pt x="7737" y="11399"/>
                  <a:pt x="7579" y="11577"/>
                </a:cubicBezTo>
                <a:cubicBezTo>
                  <a:pt x="7421" y="11814"/>
                  <a:pt x="7263" y="11814"/>
                  <a:pt x="7074" y="11814"/>
                </a:cubicBezTo>
                <a:cubicBezTo>
                  <a:pt x="6695" y="11814"/>
                  <a:pt x="6316" y="11695"/>
                  <a:pt x="5968" y="11755"/>
                </a:cubicBezTo>
                <a:cubicBezTo>
                  <a:pt x="6411" y="11695"/>
                  <a:pt x="6916" y="12051"/>
                  <a:pt x="7358" y="11933"/>
                </a:cubicBezTo>
                <a:cubicBezTo>
                  <a:pt x="7611" y="11814"/>
                  <a:pt x="7800" y="11399"/>
                  <a:pt x="8053" y="11221"/>
                </a:cubicBezTo>
                <a:cubicBezTo>
                  <a:pt x="8242" y="11161"/>
                  <a:pt x="8463" y="11221"/>
                  <a:pt x="8653" y="11280"/>
                </a:cubicBezTo>
                <a:cubicBezTo>
                  <a:pt x="8432" y="11755"/>
                  <a:pt x="8337" y="12289"/>
                  <a:pt x="8147" y="12764"/>
                </a:cubicBezTo>
                <a:cubicBezTo>
                  <a:pt x="7958" y="13179"/>
                  <a:pt x="7737" y="13476"/>
                  <a:pt x="7484" y="13772"/>
                </a:cubicBezTo>
                <a:cubicBezTo>
                  <a:pt x="7484" y="13476"/>
                  <a:pt x="6979" y="13535"/>
                  <a:pt x="6884" y="13594"/>
                </a:cubicBezTo>
                <a:cubicBezTo>
                  <a:pt x="6537" y="13713"/>
                  <a:pt x="6316" y="13416"/>
                  <a:pt x="6000" y="13298"/>
                </a:cubicBezTo>
                <a:cubicBezTo>
                  <a:pt x="6221" y="13416"/>
                  <a:pt x="6505" y="13772"/>
                  <a:pt x="6726" y="13713"/>
                </a:cubicBezTo>
                <a:cubicBezTo>
                  <a:pt x="7011" y="13654"/>
                  <a:pt x="7200" y="13594"/>
                  <a:pt x="7421" y="13891"/>
                </a:cubicBezTo>
                <a:cubicBezTo>
                  <a:pt x="6726" y="14722"/>
                  <a:pt x="5968" y="15493"/>
                  <a:pt x="5242" y="16383"/>
                </a:cubicBezTo>
                <a:cubicBezTo>
                  <a:pt x="6063" y="15434"/>
                  <a:pt x="6916" y="14722"/>
                  <a:pt x="7705" y="13713"/>
                </a:cubicBezTo>
                <a:cubicBezTo>
                  <a:pt x="7926" y="13476"/>
                  <a:pt x="8116" y="13179"/>
                  <a:pt x="8274" y="12823"/>
                </a:cubicBezTo>
                <a:cubicBezTo>
                  <a:pt x="8432" y="12408"/>
                  <a:pt x="8558" y="11933"/>
                  <a:pt x="8716" y="11577"/>
                </a:cubicBezTo>
                <a:cubicBezTo>
                  <a:pt x="9032" y="10865"/>
                  <a:pt x="9474" y="10509"/>
                  <a:pt x="9947" y="10212"/>
                </a:cubicBezTo>
                <a:cubicBezTo>
                  <a:pt x="9789" y="11043"/>
                  <a:pt x="9663" y="11873"/>
                  <a:pt x="9600" y="12704"/>
                </a:cubicBezTo>
                <a:cubicBezTo>
                  <a:pt x="9568" y="13060"/>
                  <a:pt x="9600" y="13357"/>
                  <a:pt x="9411" y="13476"/>
                </a:cubicBezTo>
                <a:cubicBezTo>
                  <a:pt x="9221" y="13654"/>
                  <a:pt x="9032" y="13832"/>
                  <a:pt x="8874" y="14128"/>
                </a:cubicBezTo>
                <a:cubicBezTo>
                  <a:pt x="8589" y="14662"/>
                  <a:pt x="8495" y="15375"/>
                  <a:pt x="8179" y="15849"/>
                </a:cubicBezTo>
                <a:cubicBezTo>
                  <a:pt x="7832" y="16265"/>
                  <a:pt x="7484" y="16561"/>
                  <a:pt x="7168" y="17036"/>
                </a:cubicBezTo>
                <a:cubicBezTo>
                  <a:pt x="7579" y="16502"/>
                  <a:pt x="8084" y="16265"/>
                  <a:pt x="8463" y="15612"/>
                </a:cubicBezTo>
                <a:cubicBezTo>
                  <a:pt x="8653" y="15256"/>
                  <a:pt x="8716" y="14722"/>
                  <a:pt x="8905" y="14425"/>
                </a:cubicBezTo>
                <a:cubicBezTo>
                  <a:pt x="9063" y="14128"/>
                  <a:pt x="9284" y="13891"/>
                  <a:pt x="9505" y="13772"/>
                </a:cubicBezTo>
                <a:cubicBezTo>
                  <a:pt x="9442" y="14544"/>
                  <a:pt x="9411" y="15315"/>
                  <a:pt x="9379" y="16087"/>
                </a:cubicBezTo>
                <a:cubicBezTo>
                  <a:pt x="9347" y="16205"/>
                  <a:pt x="9347" y="16324"/>
                  <a:pt x="9347" y="16502"/>
                </a:cubicBezTo>
                <a:cubicBezTo>
                  <a:pt x="9316" y="16561"/>
                  <a:pt x="9253" y="16680"/>
                  <a:pt x="9221" y="16739"/>
                </a:cubicBezTo>
                <a:cubicBezTo>
                  <a:pt x="9095" y="17036"/>
                  <a:pt x="8968" y="17273"/>
                  <a:pt x="8874" y="17570"/>
                </a:cubicBezTo>
                <a:cubicBezTo>
                  <a:pt x="8842" y="17748"/>
                  <a:pt x="8747" y="17748"/>
                  <a:pt x="8621" y="17867"/>
                </a:cubicBezTo>
                <a:cubicBezTo>
                  <a:pt x="8495" y="17926"/>
                  <a:pt x="8400" y="18104"/>
                  <a:pt x="8337" y="18342"/>
                </a:cubicBezTo>
                <a:cubicBezTo>
                  <a:pt x="8179" y="18816"/>
                  <a:pt x="7863" y="18935"/>
                  <a:pt x="7611" y="19172"/>
                </a:cubicBezTo>
                <a:cubicBezTo>
                  <a:pt x="7832" y="18994"/>
                  <a:pt x="8179" y="18935"/>
                  <a:pt x="8337" y="18520"/>
                </a:cubicBezTo>
                <a:cubicBezTo>
                  <a:pt x="8463" y="18164"/>
                  <a:pt x="8589" y="17986"/>
                  <a:pt x="8811" y="17867"/>
                </a:cubicBezTo>
                <a:cubicBezTo>
                  <a:pt x="8747" y="18223"/>
                  <a:pt x="8747" y="18520"/>
                  <a:pt x="8716" y="18876"/>
                </a:cubicBezTo>
                <a:cubicBezTo>
                  <a:pt x="8684" y="19232"/>
                  <a:pt x="8589" y="19528"/>
                  <a:pt x="8463" y="19825"/>
                </a:cubicBezTo>
                <a:cubicBezTo>
                  <a:pt x="8242" y="20419"/>
                  <a:pt x="7958" y="20953"/>
                  <a:pt x="7768" y="21546"/>
                </a:cubicBezTo>
                <a:cubicBezTo>
                  <a:pt x="8053" y="20775"/>
                  <a:pt x="8526" y="20062"/>
                  <a:pt x="8716" y="19172"/>
                </a:cubicBezTo>
                <a:cubicBezTo>
                  <a:pt x="8811" y="18698"/>
                  <a:pt x="8811" y="18164"/>
                  <a:pt x="8905" y="17748"/>
                </a:cubicBezTo>
                <a:cubicBezTo>
                  <a:pt x="9032" y="17333"/>
                  <a:pt x="9189" y="17036"/>
                  <a:pt x="9347" y="16739"/>
                </a:cubicBezTo>
                <a:cubicBezTo>
                  <a:pt x="9316" y="17333"/>
                  <a:pt x="9316" y="17986"/>
                  <a:pt x="9316" y="18638"/>
                </a:cubicBezTo>
                <a:cubicBezTo>
                  <a:pt x="9347" y="17630"/>
                  <a:pt x="9411" y="16561"/>
                  <a:pt x="9505" y="15553"/>
                </a:cubicBezTo>
                <a:cubicBezTo>
                  <a:pt x="9695" y="15909"/>
                  <a:pt x="9726" y="16265"/>
                  <a:pt x="9853" y="16739"/>
                </a:cubicBezTo>
                <a:cubicBezTo>
                  <a:pt x="9947" y="17214"/>
                  <a:pt x="10263" y="17570"/>
                  <a:pt x="10421" y="17986"/>
                </a:cubicBezTo>
                <a:cubicBezTo>
                  <a:pt x="10326" y="17689"/>
                  <a:pt x="10168" y="17392"/>
                  <a:pt x="10042" y="17095"/>
                </a:cubicBezTo>
                <a:cubicBezTo>
                  <a:pt x="9884" y="16799"/>
                  <a:pt x="9884" y="16502"/>
                  <a:pt x="9789" y="16087"/>
                </a:cubicBezTo>
                <a:cubicBezTo>
                  <a:pt x="9726" y="15790"/>
                  <a:pt x="9632" y="15612"/>
                  <a:pt x="9505" y="15375"/>
                </a:cubicBezTo>
                <a:cubicBezTo>
                  <a:pt x="9537" y="14841"/>
                  <a:pt x="9600" y="14366"/>
                  <a:pt x="9663" y="13832"/>
                </a:cubicBezTo>
                <a:cubicBezTo>
                  <a:pt x="9758" y="14010"/>
                  <a:pt x="9821" y="14247"/>
                  <a:pt x="9884" y="14484"/>
                </a:cubicBezTo>
                <a:cubicBezTo>
                  <a:pt x="9916" y="14722"/>
                  <a:pt x="9916" y="14900"/>
                  <a:pt x="9979" y="15137"/>
                </a:cubicBezTo>
                <a:cubicBezTo>
                  <a:pt x="10168" y="15671"/>
                  <a:pt x="10421" y="16087"/>
                  <a:pt x="10547" y="16680"/>
                </a:cubicBezTo>
                <a:cubicBezTo>
                  <a:pt x="10453" y="16087"/>
                  <a:pt x="10200" y="15612"/>
                  <a:pt x="10074" y="15078"/>
                </a:cubicBezTo>
                <a:cubicBezTo>
                  <a:pt x="10011" y="14841"/>
                  <a:pt x="10011" y="14662"/>
                  <a:pt x="10011" y="14425"/>
                </a:cubicBezTo>
                <a:cubicBezTo>
                  <a:pt x="9947" y="14128"/>
                  <a:pt x="9853" y="13832"/>
                  <a:pt x="9758" y="13535"/>
                </a:cubicBezTo>
                <a:cubicBezTo>
                  <a:pt x="9663" y="13298"/>
                  <a:pt x="9758" y="12942"/>
                  <a:pt x="9821" y="12645"/>
                </a:cubicBezTo>
                <a:cubicBezTo>
                  <a:pt x="9853" y="12230"/>
                  <a:pt x="9947" y="11814"/>
                  <a:pt x="10011" y="11399"/>
                </a:cubicBezTo>
                <a:cubicBezTo>
                  <a:pt x="10137" y="10627"/>
                  <a:pt x="10326" y="9915"/>
                  <a:pt x="10547" y="9262"/>
                </a:cubicBezTo>
                <a:cubicBezTo>
                  <a:pt x="10737" y="9678"/>
                  <a:pt x="10737" y="10034"/>
                  <a:pt x="10800" y="10509"/>
                </a:cubicBezTo>
                <a:cubicBezTo>
                  <a:pt x="10863" y="11102"/>
                  <a:pt x="11116" y="11517"/>
                  <a:pt x="11242" y="12051"/>
                </a:cubicBezTo>
                <a:cubicBezTo>
                  <a:pt x="11147" y="11577"/>
                  <a:pt x="10926" y="11102"/>
                  <a:pt x="10926" y="10568"/>
                </a:cubicBezTo>
                <a:cubicBezTo>
                  <a:pt x="10895" y="10212"/>
                  <a:pt x="10926" y="9856"/>
                  <a:pt x="10863" y="9500"/>
                </a:cubicBezTo>
                <a:cubicBezTo>
                  <a:pt x="10800" y="9322"/>
                  <a:pt x="10768" y="9144"/>
                  <a:pt x="10705" y="8966"/>
                </a:cubicBezTo>
                <a:cubicBezTo>
                  <a:pt x="10800" y="8788"/>
                  <a:pt x="10895" y="8669"/>
                  <a:pt x="10989" y="8491"/>
                </a:cubicBezTo>
                <a:cubicBezTo>
                  <a:pt x="11274" y="7957"/>
                  <a:pt x="11432" y="7304"/>
                  <a:pt x="11526" y="6592"/>
                </a:cubicBezTo>
                <a:cubicBezTo>
                  <a:pt x="11621" y="7008"/>
                  <a:pt x="11747" y="7423"/>
                  <a:pt x="11905" y="7779"/>
                </a:cubicBezTo>
                <a:cubicBezTo>
                  <a:pt x="11968" y="8016"/>
                  <a:pt x="12063" y="8194"/>
                  <a:pt x="12158" y="8372"/>
                </a:cubicBezTo>
                <a:cubicBezTo>
                  <a:pt x="12095" y="8550"/>
                  <a:pt x="12032" y="8788"/>
                  <a:pt x="12000" y="9025"/>
                </a:cubicBezTo>
                <a:cubicBezTo>
                  <a:pt x="11937" y="9500"/>
                  <a:pt x="12000" y="9975"/>
                  <a:pt x="11905" y="10390"/>
                </a:cubicBezTo>
                <a:cubicBezTo>
                  <a:pt x="11811" y="10865"/>
                  <a:pt x="11716" y="11280"/>
                  <a:pt x="11653" y="11695"/>
                </a:cubicBezTo>
                <a:cubicBezTo>
                  <a:pt x="11811" y="11102"/>
                  <a:pt x="12000" y="10509"/>
                  <a:pt x="12095" y="9856"/>
                </a:cubicBezTo>
                <a:cubicBezTo>
                  <a:pt x="12095" y="9797"/>
                  <a:pt x="12095" y="9678"/>
                  <a:pt x="12126" y="9619"/>
                </a:cubicBezTo>
                <a:cubicBezTo>
                  <a:pt x="12126" y="9441"/>
                  <a:pt x="12126" y="9203"/>
                  <a:pt x="12158" y="9025"/>
                </a:cubicBezTo>
                <a:cubicBezTo>
                  <a:pt x="12189" y="8906"/>
                  <a:pt x="12316" y="8728"/>
                  <a:pt x="12316" y="8610"/>
                </a:cubicBezTo>
                <a:cubicBezTo>
                  <a:pt x="12505" y="8906"/>
                  <a:pt x="12695" y="9144"/>
                  <a:pt x="12916" y="9381"/>
                </a:cubicBezTo>
                <a:cubicBezTo>
                  <a:pt x="13042" y="9559"/>
                  <a:pt x="13042" y="9500"/>
                  <a:pt x="12979" y="9797"/>
                </a:cubicBezTo>
                <a:cubicBezTo>
                  <a:pt x="12947" y="9975"/>
                  <a:pt x="12884" y="10153"/>
                  <a:pt x="12853" y="10331"/>
                </a:cubicBezTo>
                <a:cubicBezTo>
                  <a:pt x="12758" y="10805"/>
                  <a:pt x="12695" y="11221"/>
                  <a:pt x="12663" y="11636"/>
                </a:cubicBezTo>
                <a:cubicBezTo>
                  <a:pt x="12505" y="11814"/>
                  <a:pt x="12347" y="11992"/>
                  <a:pt x="12189" y="12230"/>
                </a:cubicBezTo>
                <a:cubicBezTo>
                  <a:pt x="12126" y="12348"/>
                  <a:pt x="12063" y="12586"/>
                  <a:pt x="11968" y="12526"/>
                </a:cubicBezTo>
                <a:cubicBezTo>
                  <a:pt x="11874" y="12526"/>
                  <a:pt x="11779" y="12467"/>
                  <a:pt x="11653" y="12467"/>
                </a:cubicBezTo>
                <a:cubicBezTo>
                  <a:pt x="11432" y="12526"/>
                  <a:pt x="11242" y="12704"/>
                  <a:pt x="11053" y="12942"/>
                </a:cubicBezTo>
                <a:cubicBezTo>
                  <a:pt x="10705" y="13416"/>
                  <a:pt x="10168" y="13120"/>
                  <a:pt x="9789" y="13179"/>
                </a:cubicBezTo>
                <a:cubicBezTo>
                  <a:pt x="10137" y="13179"/>
                  <a:pt x="10484" y="13357"/>
                  <a:pt x="10832" y="13298"/>
                </a:cubicBezTo>
                <a:cubicBezTo>
                  <a:pt x="11021" y="13298"/>
                  <a:pt x="11179" y="13060"/>
                  <a:pt x="11368" y="12942"/>
                </a:cubicBezTo>
                <a:cubicBezTo>
                  <a:pt x="11526" y="12764"/>
                  <a:pt x="11747" y="12823"/>
                  <a:pt x="11905" y="12882"/>
                </a:cubicBezTo>
                <a:cubicBezTo>
                  <a:pt x="11779" y="13476"/>
                  <a:pt x="11621" y="13891"/>
                  <a:pt x="11368" y="14366"/>
                </a:cubicBezTo>
                <a:cubicBezTo>
                  <a:pt x="11179" y="14722"/>
                  <a:pt x="10926" y="15137"/>
                  <a:pt x="10705" y="15493"/>
                </a:cubicBezTo>
                <a:cubicBezTo>
                  <a:pt x="11084" y="14959"/>
                  <a:pt x="11495" y="14425"/>
                  <a:pt x="11811" y="13772"/>
                </a:cubicBezTo>
                <a:cubicBezTo>
                  <a:pt x="11968" y="13416"/>
                  <a:pt x="12032" y="13001"/>
                  <a:pt x="12189" y="12704"/>
                </a:cubicBezTo>
                <a:cubicBezTo>
                  <a:pt x="12316" y="12408"/>
                  <a:pt x="12474" y="12230"/>
                  <a:pt x="12663" y="12111"/>
                </a:cubicBezTo>
                <a:cubicBezTo>
                  <a:pt x="12663" y="12526"/>
                  <a:pt x="12726" y="13001"/>
                  <a:pt x="12758" y="13416"/>
                </a:cubicBezTo>
                <a:cubicBezTo>
                  <a:pt x="12758" y="14069"/>
                  <a:pt x="12600" y="14781"/>
                  <a:pt x="12505" y="15375"/>
                </a:cubicBezTo>
                <a:cubicBezTo>
                  <a:pt x="12316" y="15493"/>
                  <a:pt x="12189" y="15612"/>
                  <a:pt x="12063" y="15968"/>
                </a:cubicBezTo>
                <a:cubicBezTo>
                  <a:pt x="11937" y="16383"/>
                  <a:pt x="11653" y="16443"/>
                  <a:pt x="11432" y="16680"/>
                </a:cubicBezTo>
                <a:cubicBezTo>
                  <a:pt x="11621" y="16502"/>
                  <a:pt x="11905" y="16443"/>
                  <a:pt x="12063" y="16146"/>
                </a:cubicBezTo>
                <a:cubicBezTo>
                  <a:pt x="12189" y="15790"/>
                  <a:pt x="12284" y="15731"/>
                  <a:pt x="12474" y="15553"/>
                </a:cubicBezTo>
                <a:cubicBezTo>
                  <a:pt x="12284" y="16799"/>
                  <a:pt x="12095" y="18104"/>
                  <a:pt x="12158" y="19350"/>
                </a:cubicBezTo>
                <a:cubicBezTo>
                  <a:pt x="12126" y="17511"/>
                  <a:pt x="12537" y="15909"/>
                  <a:pt x="12821" y="14188"/>
                </a:cubicBezTo>
                <a:cubicBezTo>
                  <a:pt x="12916" y="13535"/>
                  <a:pt x="12853" y="13120"/>
                  <a:pt x="12821" y="12467"/>
                </a:cubicBezTo>
                <a:cubicBezTo>
                  <a:pt x="12789" y="11458"/>
                  <a:pt x="12979" y="10568"/>
                  <a:pt x="13232" y="9737"/>
                </a:cubicBezTo>
                <a:cubicBezTo>
                  <a:pt x="13421" y="9975"/>
                  <a:pt x="13579" y="10390"/>
                  <a:pt x="13705" y="10746"/>
                </a:cubicBezTo>
                <a:cubicBezTo>
                  <a:pt x="13800" y="11043"/>
                  <a:pt x="13926" y="11221"/>
                  <a:pt x="13895" y="11577"/>
                </a:cubicBezTo>
                <a:cubicBezTo>
                  <a:pt x="13863" y="11992"/>
                  <a:pt x="13832" y="12408"/>
                  <a:pt x="13863" y="12764"/>
                </a:cubicBezTo>
                <a:cubicBezTo>
                  <a:pt x="13863" y="13120"/>
                  <a:pt x="13926" y="13476"/>
                  <a:pt x="13989" y="13832"/>
                </a:cubicBezTo>
                <a:cubicBezTo>
                  <a:pt x="14021" y="14128"/>
                  <a:pt x="13926" y="14544"/>
                  <a:pt x="13863" y="14841"/>
                </a:cubicBezTo>
                <a:cubicBezTo>
                  <a:pt x="13737" y="15553"/>
                  <a:pt x="13547" y="16265"/>
                  <a:pt x="13547" y="17036"/>
                </a:cubicBezTo>
                <a:cubicBezTo>
                  <a:pt x="13579" y="16146"/>
                  <a:pt x="13863" y="15315"/>
                  <a:pt x="14021" y="14484"/>
                </a:cubicBezTo>
                <a:cubicBezTo>
                  <a:pt x="14116" y="14010"/>
                  <a:pt x="14084" y="13713"/>
                  <a:pt x="14021" y="13238"/>
                </a:cubicBezTo>
                <a:cubicBezTo>
                  <a:pt x="13958" y="12764"/>
                  <a:pt x="13989" y="12230"/>
                  <a:pt x="14053" y="11695"/>
                </a:cubicBezTo>
                <a:cubicBezTo>
                  <a:pt x="14558" y="13179"/>
                  <a:pt x="15032" y="15019"/>
                  <a:pt x="15821" y="16087"/>
                </a:cubicBezTo>
                <a:cubicBezTo>
                  <a:pt x="15442" y="15493"/>
                  <a:pt x="15158" y="14662"/>
                  <a:pt x="14905" y="13891"/>
                </a:cubicBezTo>
                <a:cubicBezTo>
                  <a:pt x="14589" y="12882"/>
                  <a:pt x="14305" y="11814"/>
                  <a:pt x="13989" y="10805"/>
                </a:cubicBezTo>
                <a:cubicBezTo>
                  <a:pt x="14558" y="10687"/>
                  <a:pt x="15253" y="11043"/>
                  <a:pt x="15568" y="12051"/>
                </a:cubicBezTo>
                <a:cubicBezTo>
                  <a:pt x="15663" y="12408"/>
                  <a:pt x="15632" y="12704"/>
                  <a:pt x="15663" y="13120"/>
                </a:cubicBezTo>
                <a:cubicBezTo>
                  <a:pt x="15726" y="13654"/>
                  <a:pt x="15979" y="14069"/>
                  <a:pt x="16074" y="14544"/>
                </a:cubicBezTo>
                <a:cubicBezTo>
                  <a:pt x="15979" y="14069"/>
                  <a:pt x="15758" y="13594"/>
                  <a:pt x="15726" y="13120"/>
                </a:cubicBezTo>
                <a:cubicBezTo>
                  <a:pt x="15695" y="12704"/>
                  <a:pt x="15726" y="12348"/>
                  <a:pt x="15632" y="11933"/>
                </a:cubicBezTo>
                <a:cubicBezTo>
                  <a:pt x="15947" y="12230"/>
                  <a:pt x="16326" y="12230"/>
                  <a:pt x="16674" y="12230"/>
                </a:cubicBezTo>
                <a:cubicBezTo>
                  <a:pt x="16989" y="12230"/>
                  <a:pt x="17305" y="12289"/>
                  <a:pt x="17621" y="12408"/>
                </a:cubicBezTo>
                <a:cubicBezTo>
                  <a:pt x="17147" y="12170"/>
                  <a:pt x="16642" y="12170"/>
                  <a:pt x="16168" y="12051"/>
                </a:cubicBezTo>
                <a:cubicBezTo>
                  <a:pt x="15726" y="11873"/>
                  <a:pt x="15537" y="11577"/>
                  <a:pt x="15189" y="11043"/>
                </a:cubicBezTo>
                <a:cubicBezTo>
                  <a:pt x="15379" y="10865"/>
                  <a:pt x="15600" y="10687"/>
                  <a:pt x="15821" y="10805"/>
                </a:cubicBezTo>
                <a:cubicBezTo>
                  <a:pt x="15947" y="10805"/>
                  <a:pt x="16042" y="10865"/>
                  <a:pt x="16137" y="10924"/>
                </a:cubicBezTo>
                <a:cubicBezTo>
                  <a:pt x="16579" y="10983"/>
                  <a:pt x="16989" y="10390"/>
                  <a:pt x="17400" y="10212"/>
                </a:cubicBezTo>
                <a:cubicBezTo>
                  <a:pt x="16926" y="10331"/>
                  <a:pt x="16484" y="10924"/>
                  <a:pt x="16011" y="10627"/>
                </a:cubicBezTo>
                <a:cubicBezTo>
                  <a:pt x="15695" y="10390"/>
                  <a:pt x="15379" y="10449"/>
                  <a:pt x="15063" y="10746"/>
                </a:cubicBezTo>
                <a:cubicBezTo>
                  <a:pt x="14937" y="10865"/>
                  <a:pt x="14747" y="10568"/>
                  <a:pt x="14589" y="10509"/>
                </a:cubicBezTo>
                <a:cubicBezTo>
                  <a:pt x="14400" y="10449"/>
                  <a:pt x="14211" y="10390"/>
                  <a:pt x="14021" y="10390"/>
                </a:cubicBezTo>
                <a:cubicBezTo>
                  <a:pt x="13958" y="10390"/>
                  <a:pt x="13895" y="10390"/>
                  <a:pt x="13863" y="10390"/>
                </a:cubicBezTo>
                <a:cubicBezTo>
                  <a:pt x="13800" y="10271"/>
                  <a:pt x="13768" y="10153"/>
                  <a:pt x="13737" y="10034"/>
                </a:cubicBezTo>
                <a:cubicBezTo>
                  <a:pt x="13642" y="9797"/>
                  <a:pt x="13547" y="9619"/>
                  <a:pt x="13453" y="9441"/>
                </a:cubicBezTo>
                <a:cubicBezTo>
                  <a:pt x="13200" y="9025"/>
                  <a:pt x="12947" y="8788"/>
                  <a:pt x="12695" y="8432"/>
                </a:cubicBezTo>
                <a:cubicBezTo>
                  <a:pt x="12126" y="7601"/>
                  <a:pt x="11874" y="6295"/>
                  <a:pt x="11653" y="4990"/>
                </a:cubicBezTo>
                <a:cubicBezTo>
                  <a:pt x="12347" y="5168"/>
                  <a:pt x="12979" y="5702"/>
                  <a:pt x="13484" y="6592"/>
                </a:cubicBezTo>
                <a:cubicBezTo>
                  <a:pt x="13611" y="6770"/>
                  <a:pt x="13705" y="7008"/>
                  <a:pt x="13768" y="7245"/>
                </a:cubicBezTo>
                <a:cubicBezTo>
                  <a:pt x="13863" y="7601"/>
                  <a:pt x="13832" y="7898"/>
                  <a:pt x="13895" y="8194"/>
                </a:cubicBezTo>
                <a:cubicBezTo>
                  <a:pt x="13989" y="8728"/>
                  <a:pt x="14179" y="9144"/>
                  <a:pt x="14305" y="9619"/>
                </a:cubicBezTo>
                <a:cubicBezTo>
                  <a:pt x="14242" y="9322"/>
                  <a:pt x="14179" y="9025"/>
                  <a:pt x="14116" y="8788"/>
                </a:cubicBezTo>
                <a:cubicBezTo>
                  <a:pt x="14053" y="8550"/>
                  <a:pt x="13989" y="8313"/>
                  <a:pt x="13958" y="8076"/>
                </a:cubicBezTo>
                <a:cubicBezTo>
                  <a:pt x="13958" y="7838"/>
                  <a:pt x="13958" y="7601"/>
                  <a:pt x="13926" y="7364"/>
                </a:cubicBezTo>
                <a:cubicBezTo>
                  <a:pt x="14274" y="7957"/>
                  <a:pt x="14779" y="8076"/>
                  <a:pt x="15189" y="8313"/>
                </a:cubicBezTo>
                <a:cubicBezTo>
                  <a:pt x="15632" y="8491"/>
                  <a:pt x="16042" y="8669"/>
                  <a:pt x="16453" y="8966"/>
                </a:cubicBezTo>
                <a:cubicBezTo>
                  <a:pt x="15916" y="8491"/>
                  <a:pt x="15316" y="8254"/>
                  <a:pt x="14747" y="7898"/>
                </a:cubicBezTo>
                <a:cubicBezTo>
                  <a:pt x="14968" y="7601"/>
                  <a:pt x="15095" y="7601"/>
                  <a:pt x="15347" y="7542"/>
                </a:cubicBezTo>
                <a:cubicBezTo>
                  <a:pt x="15632" y="7482"/>
                  <a:pt x="15853" y="6948"/>
                  <a:pt x="16105" y="6711"/>
                </a:cubicBezTo>
                <a:cubicBezTo>
                  <a:pt x="15853" y="6889"/>
                  <a:pt x="15632" y="7304"/>
                  <a:pt x="15379" y="7364"/>
                </a:cubicBezTo>
                <a:cubicBezTo>
                  <a:pt x="15221" y="7364"/>
                  <a:pt x="15063" y="7245"/>
                  <a:pt x="14905" y="7364"/>
                </a:cubicBezTo>
                <a:cubicBezTo>
                  <a:pt x="14779" y="7423"/>
                  <a:pt x="14653" y="7542"/>
                  <a:pt x="14558" y="7720"/>
                </a:cubicBezTo>
                <a:cubicBezTo>
                  <a:pt x="14558" y="7720"/>
                  <a:pt x="14558" y="7779"/>
                  <a:pt x="14558" y="7779"/>
                </a:cubicBezTo>
                <a:cubicBezTo>
                  <a:pt x="14179" y="7482"/>
                  <a:pt x="13926" y="7067"/>
                  <a:pt x="13705" y="6473"/>
                </a:cubicBezTo>
                <a:cubicBezTo>
                  <a:pt x="13674" y="6533"/>
                  <a:pt x="13358" y="5939"/>
                  <a:pt x="13295" y="5880"/>
                </a:cubicBezTo>
                <a:cubicBezTo>
                  <a:pt x="13547" y="5643"/>
                  <a:pt x="13832" y="5405"/>
                  <a:pt x="14116" y="5346"/>
                </a:cubicBezTo>
                <a:cubicBezTo>
                  <a:pt x="14305" y="5346"/>
                  <a:pt x="14463" y="5405"/>
                  <a:pt x="14621" y="5465"/>
                </a:cubicBezTo>
                <a:cubicBezTo>
                  <a:pt x="14747" y="5524"/>
                  <a:pt x="14842" y="5702"/>
                  <a:pt x="14968" y="5821"/>
                </a:cubicBezTo>
                <a:cubicBezTo>
                  <a:pt x="15253" y="6236"/>
                  <a:pt x="15600" y="6473"/>
                  <a:pt x="15947" y="6651"/>
                </a:cubicBezTo>
                <a:cubicBezTo>
                  <a:pt x="16232" y="6770"/>
                  <a:pt x="16516" y="6711"/>
                  <a:pt x="16800" y="6830"/>
                </a:cubicBezTo>
                <a:cubicBezTo>
                  <a:pt x="17084" y="6889"/>
                  <a:pt x="17400" y="7067"/>
                  <a:pt x="17621" y="7423"/>
                </a:cubicBezTo>
                <a:cubicBezTo>
                  <a:pt x="17842" y="7660"/>
                  <a:pt x="18095" y="8254"/>
                  <a:pt x="18189" y="8728"/>
                </a:cubicBezTo>
                <a:cubicBezTo>
                  <a:pt x="18221" y="9025"/>
                  <a:pt x="18221" y="9262"/>
                  <a:pt x="18158" y="9559"/>
                </a:cubicBezTo>
                <a:cubicBezTo>
                  <a:pt x="18126" y="9856"/>
                  <a:pt x="18158" y="10153"/>
                  <a:pt x="18189" y="10449"/>
                </a:cubicBezTo>
                <a:cubicBezTo>
                  <a:pt x="18253" y="10983"/>
                  <a:pt x="18347" y="11517"/>
                  <a:pt x="18379" y="12051"/>
                </a:cubicBezTo>
                <a:cubicBezTo>
                  <a:pt x="18347" y="11517"/>
                  <a:pt x="18284" y="10983"/>
                  <a:pt x="18221" y="10449"/>
                </a:cubicBezTo>
                <a:cubicBezTo>
                  <a:pt x="18189" y="10153"/>
                  <a:pt x="18189" y="9856"/>
                  <a:pt x="18221" y="9559"/>
                </a:cubicBezTo>
                <a:cubicBezTo>
                  <a:pt x="18284" y="9262"/>
                  <a:pt x="18284" y="8966"/>
                  <a:pt x="18253" y="8669"/>
                </a:cubicBezTo>
                <a:cubicBezTo>
                  <a:pt x="18537" y="9084"/>
                  <a:pt x="18916" y="9262"/>
                  <a:pt x="19232" y="9441"/>
                </a:cubicBezTo>
                <a:cubicBezTo>
                  <a:pt x="19547" y="9619"/>
                  <a:pt x="19832" y="9797"/>
                  <a:pt x="20116" y="10093"/>
                </a:cubicBezTo>
                <a:cubicBezTo>
                  <a:pt x="19674" y="9619"/>
                  <a:pt x="19200" y="9381"/>
                  <a:pt x="18726" y="9025"/>
                </a:cubicBezTo>
                <a:cubicBezTo>
                  <a:pt x="18347" y="8669"/>
                  <a:pt x="18221" y="8254"/>
                  <a:pt x="17968" y="7660"/>
                </a:cubicBezTo>
                <a:cubicBezTo>
                  <a:pt x="18189" y="7542"/>
                  <a:pt x="18411" y="7482"/>
                  <a:pt x="18600" y="7660"/>
                </a:cubicBezTo>
                <a:cubicBezTo>
                  <a:pt x="18726" y="7779"/>
                  <a:pt x="18821" y="7898"/>
                  <a:pt x="18947" y="7957"/>
                </a:cubicBezTo>
                <a:cubicBezTo>
                  <a:pt x="19358" y="8194"/>
                  <a:pt x="19800" y="7838"/>
                  <a:pt x="20211" y="7838"/>
                </a:cubicBezTo>
                <a:cubicBezTo>
                  <a:pt x="19800" y="7720"/>
                  <a:pt x="19295" y="8016"/>
                  <a:pt x="18947" y="7720"/>
                </a:cubicBezTo>
                <a:cubicBezTo>
                  <a:pt x="18695" y="7482"/>
                  <a:pt x="18474" y="7186"/>
                  <a:pt x="18189" y="7186"/>
                </a:cubicBezTo>
                <a:cubicBezTo>
                  <a:pt x="18095" y="7186"/>
                  <a:pt x="18032" y="7245"/>
                  <a:pt x="17937" y="7245"/>
                </a:cubicBezTo>
                <a:cubicBezTo>
                  <a:pt x="17811" y="7304"/>
                  <a:pt x="17811" y="7304"/>
                  <a:pt x="17684" y="7126"/>
                </a:cubicBezTo>
                <a:cubicBezTo>
                  <a:pt x="17495" y="6830"/>
                  <a:pt x="17305" y="6651"/>
                  <a:pt x="17084" y="6533"/>
                </a:cubicBezTo>
                <a:cubicBezTo>
                  <a:pt x="17842" y="5939"/>
                  <a:pt x="18695" y="6236"/>
                  <a:pt x="19453" y="6592"/>
                </a:cubicBezTo>
                <a:cubicBezTo>
                  <a:pt x="20179" y="6948"/>
                  <a:pt x="20905" y="7482"/>
                  <a:pt x="21600" y="8135"/>
                </a:cubicBezTo>
                <a:cubicBezTo>
                  <a:pt x="21568" y="8076"/>
                  <a:pt x="21537" y="8016"/>
                  <a:pt x="21474" y="8016"/>
                </a:cubicBezTo>
                <a:cubicBezTo>
                  <a:pt x="21411" y="7957"/>
                  <a:pt x="21568" y="8076"/>
                  <a:pt x="21474" y="8016"/>
                </a:cubicBezTo>
                <a:close/>
                <a:moveTo>
                  <a:pt x="10389" y="1073"/>
                </a:moveTo>
                <a:cubicBezTo>
                  <a:pt x="10137" y="1430"/>
                  <a:pt x="9884" y="1786"/>
                  <a:pt x="9663" y="2260"/>
                </a:cubicBezTo>
                <a:cubicBezTo>
                  <a:pt x="9537" y="2498"/>
                  <a:pt x="9442" y="2794"/>
                  <a:pt x="9347" y="3091"/>
                </a:cubicBezTo>
                <a:cubicBezTo>
                  <a:pt x="9316" y="3210"/>
                  <a:pt x="9253" y="3328"/>
                  <a:pt x="9221" y="3447"/>
                </a:cubicBezTo>
                <a:cubicBezTo>
                  <a:pt x="9189" y="3625"/>
                  <a:pt x="9158" y="3625"/>
                  <a:pt x="9032" y="3625"/>
                </a:cubicBezTo>
                <a:cubicBezTo>
                  <a:pt x="8779" y="3744"/>
                  <a:pt x="8495" y="3862"/>
                  <a:pt x="8242" y="4100"/>
                </a:cubicBezTo>
                <a:cubicBezTo>
                  <a:pt x="8084" y="4278"/>
                  <a:pt x="8053" y="4159"/>
                  <a:pt x="7863" y="4041"/>
                </a:cubicBezTo>
                <a:cubicBezTo>
                  <a:pt x="7705" y="3922"/>
                  <a:pt x="7547" y="3862"/>
                  <a:pt x="7389" y="3803"/>
                </a:cubicBezTo>
                <a:cubicBezTo>
                  <a:pt x="7926" y="2735"/>
                  <a:pt x="8526" y="1667"/>
                  <a:pt x="9253" y="1133"/>
                </a:cubicBezTo>
                <a:cubicBezTo>
                  <a:pt x="9537" y="1014"/>
                  <a:pt x="9789" y="895"/>
                  <a:pt x="10074" y="955"/>
                </a:cubicBezTo>
                <a:cubicBezTo>
                  <a:pt x="10105" y="955"/>
                  <a:pt x="10421" y="1014"/>
                  <a:pt x="10389" y="1073"/>
                </a:cubicBezTo>
                <a:cubicBezTo>
                  <a:pt x="10295" y="1133"/>
                  <a:pt x="10389" y="1014"/>
                  <a:pt x="10389" y="1073"/>
                </a:cubicBezTo>
                <a:close/>
                <a:moveTo>
                  <a:pt x="11589" y="5049"/>
                </a:moveTo>
                <a:cubicBezTo>
                  <a:pt x="11589" y="4990"/>
                  <a:pt x="11589" y="4990"/>
                  <a:pt x="11621" y="4990"/>
                </a:cubicBezTo>
                <a:cubicBezTo>
                  <a:pt x="11621" y="4990"/>
                  <a:pt x="11589" y="4990"/>
                  <a:pt x="11589" y="5049"/>
                </a:cubicBezTo>
                <a:close/>
                <a:moveTo>
                  <a:pt x="14400" y="5109"/>
                </a:moveTo>
                <a:cubicBezTo>
                  <a:pt x="13958" y="4931"/>
                  <a:pt x="13516" y="5227"/>
                  <a:pt x="13105" y="5583"/>
                </a:cubicBezTo>
                <a:cubicBezTo>
                  <a:pt x="13105" y="5583"/>
                  <a:pt x="13137" y="5583"/>
                  <a:pt x="13137" y="5643"/>
                </a:cubicBezTo>
                <a:cubicBezTo>
                  <a:pt x="12726" y="5109"/>
                  <a:pt x="12284" y="4753"/>
                  <a:pt x="11811" y="4575"/>
                </a:cubicBezTo>
                <a:cubicBezTo>
                  <a:pt x="11747" y="4575"/>
                  <a:pt x="11684" y="4515"/>
                  <a:pt x="11589" y="4515"/>
                </a:cubicBezTo>
                <a:cubicBezTo>
                  <a:pt x="11558" y="4515"/>
                  <a:pt x="11526" y="4100"/>
                  <a:pt x="11526" y="3981"/>
                </a:cubicBezTo>
                <a:cubicBezTo>
                  <a:pt x="11495" y="3684"/>
                  <a:pt x="11463" y="3388"/>
                  <a:pt x="11400" y="3091"/>
                </a:cubicBezTo>
                <a:cubicBezTo>
                  <a:pt x="11653" y="3032"/>
                  <a:pt x="11779" y="3210"/>
                  <a:pt x="12000" y="3388"/>
                </a:cubicBezTo>
                <a:cubicBezTo>
                  <a:pt x="12253" y="3625"/>
                  <a:pt x="12568" y="3388"/>
                  <a:pt x="12853" y="3447"/>
                </a:cubicBezTo>
                <a:cubicBezTo>
                  <a:pt x="12632" y="3328"/>
                  <a:pt x="12347" y="3447"/>
                  <a:pt x="12126" y="3269"/>
                </a:cubicBezTo>
                <a:cubicBezTo>
                  <a:pt x="12063" y="3269"/>
                  <a:pt x="12032" y="3210"/>
                  <a:pt x="12000" y="3210"/>
                </a:cubicBezTo>
                <a:cubicBezTo>
                  <a:pt x="11874" y="2972"/>
                  <a:pt x="11747" y="2794"/>
                  <a:pt x="11558" y="2735"/>
                </a:cubicBezTo>
                <a:cubicBezTo>
                  <a:pt x="11400" y="2735"/>
                  <a:pt x="11368" y="2794"/>
                  <a:pt x="11305" y="2498"/>
                </a:cubicBezTo>
                <a:cubicBezTo>
                  <a:pt x="11242" y="2201"/>
                  <a:pt x="11242" y="1845"/>
                  <a:pt x="11179" y="1548"/>
                </a:cubicBezTo>
                <a:cubicBezTo>
                  <a:pt x="11053" y="895"/>
                  <a:pt x="11779" y="1489"/>
                  <a:pt x="11905" y="1548"/>
                </a:cubicBezTo>
                <a:cubicBezTo>
                  <a:pt x="12947" y="2260"/>
                  <a:pt x="13705" y="3684"/>
                  <a:pt x="14495" y="5109"/>
                </a:cubicBezTo>
                <a:cubicBezTo>
                  <a:pt x="14463" y="5109"/>
                  <a:pt x="14432" y="5109"/>
                  <a:pt x="14400" y="5109"/>
                </a:cubicBezTo>
                <a:cubicBezTo>
                  <a:pt x="14274" y="5049"/>
                  <a:pt x="14432" y="5109"/>
                  <a:pt x="14400" y="5109"/>
                </a:cubicBezTo>
                <a:close/>
              </a:path>
            </a:pathLst>
          </a:custGeom>
          <a:gradFill>
            <a:gsLst>
              <a:gs pos="0">
                <a:srgbClr val="905E36"/>
              </a:gs>
              <a:gs pos="70000">
                <a:srgbClr val="372116"/>
              </a:gs>
            </a:gsLst>
            <a:lin ang="5400000"/>
          </a:gradFill>
          <a:ln w="41275">
            <a:solidFill>
              <a:srgbClr val="644026"/>
            </a:solidFill>
          </a:ln>
        </p:spPr>
        <p:txBody>
          <a:bodyPr lIns="45719" rIns="45719"/>
          <a:lstStyle/>
          <a:p>
            <a:endParaRPr/>
          </a:p>
        </p:txBody>
      </p:sp>
      <p:sp>
        <p:nvSpPr>
          <p:cNvPr id="492" name="ZoneTexte 5"/>
          <p:cNvSpPr txBox="1"/>
          <p:nvPr/>
        </p:nvSpPr>
        <p:spPr>
          <a:xfrm>
            <a:off x="7658790" y="3808431"/>
            <a:ext cx="491351" cy="6397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0079BF"/>
                </a:solidFill>
              </a:defRPr>
            </a:lvl1pPr>
          </a:lstStyle>
          <a:p>
            <a:r>
              <a:t>1</a:t>
            </a:r>
          </a:p>
        </p:txBody>
      </p:sp>
      <p:sp>
        <p:nvSpPr>
          <p:cNvPr id="493" name="Ligne de connexion"/>
          <p:cNvSpPr/>
          <p:nvPr/>
        </p:nvSpPr>
        <p:spPr>
          <a:xfrm flipH="1">
            <a:off x="9266894" y="5400325"/>
            <a:ext cx="1257011" cy="2821486"/>
          </a:xfrm>
          <a:custGeom>
            <a:avLst/>
            <a:gdLst/>
            <a:ahLst/>
            <a:cxnLst>
              <a:cxn ang="0">
                <a:pos x="wd2" y="hd2"/>
              </a:cxn>
              <a:cxn ang="5400000">
                <a:pos x="wd2" y="hd2"/>
              </a:cxn>
              <a:cxn ang="10800000">
                <a:pos x="wd2" y="hd2"/>
              </a:cxn>
              <a:cxn ang="16200000">
                <a:pos x="wd2" y="hd2"/>
              </a:cxn>
            </a:cxnLst>
            <a:rect l="0" t="0" r="r" b="b"/>
            <a:pathLst>
              <a:path w="19369" h="21600" extrusionOk="0">
                <a:moveTo>
                  <a:pt x="1096" y="21600"/>
                </a:moveTo>
                <a:cubicBezTo>
                  <a:pt x="-2231" y="11230"/>
                  <a:pt x="1512" y="4574"/>
                  <a:pt x="19369" y="0"/>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494" name="Ligne de connexion"/>
          <p:cNvSpPr/>
          <p:nvPr/>
        </p:nvSpPr>
        <p:spPr>
          <a:xfrm>
            <a:off x="7457112" y="3119424"/>
            <a:ext cx="939554" cy="2477161"/>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495" name="Ligne de connexion"/>
          <p:cNvSpPr/>
          <p:nvPr/>
        </p:nvSpPr>
        <p:spPr>
          <a:xfrm flipH="1">
            <a:off x="9444704" y="5499291"/>
            <a:ext cx="1511001" cy="44296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687" y="5129"/>
                  <a:pt x="5251" y="3602"/>
                  <a:pt x="21600" y="0"/>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496" name="ZoneTexte 10"/>
          <p:cNvSpPr txBox="1"/>
          <p:nvPr/>
        </p:nvSpPr>
        <p:spPr>
          <a:xfrm>
            <a:off x="8033408" y="2368798"/>
            <a:ext cx="1108643" cy="799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4000" b="1" i="1"/>
            </a:pPr>
            <a:r>
              <a:t>CO</a:t>
            </a:r>
            <a:r>
              <a:rPr baseline="-25000"/>
              <a:t>2</a:t>
            </a:r>
          </a:p>
        </p:txBody>
      </p:sp>
      <p:sp>
        <p:nvSpPr>
          <p:cNvPr id="497" name="ZoneTexte 11"/>
          <p:cNvSpPr txBox="1"/>
          <p:nvPr/>
        </p:nvSpPr>
        <p:spPr>
          <a:xfrm>
            <a:off x="10002760" y="5137029"/>
            <a:ext cx="491351"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0079BF"/>
                </a:solidFill>
              </a:defRPr>
            </a:lvl1pPr>
          </a:lstStyle>
          <a:p>
            <a:r>
              <a:t>2</a:t>
            </a:r>
          </a:p>
        </p:txBody>
      </p:sp>
      <p:pic>
        <p:nvPicPr>
          <p:cNvPr id="498" name="Image 12" descr="Image 12"/>
          <p:cNvPicPr>
            <a:picLocks noChangeAspect="1"/>
          </p:cNvPicPr>
          <p:nvPr/>
        </p:nvPicPr>
        <p:blipFill>
          <a:blip r:embed="rId4"/>
          <a:stretch>
            <a:fillRect/>
          </a:stretch>
        </p:blipFill>
        <p:spPr>
          <a:xfrm rot="3194487">
            <a:off x="7166641" y="8300566"/>
            <a:ext cx="1057787" cy="1077490"/>
          </a:xfrm>
          <a:prstGeom prst="rect">
            <a:avLst/>
          </a:prstGeom>
          <a:ln w="12700">
            <a:miter lim="400000"/>
          </a:ln>
        </p:spPr>
      </p:pic>
      <p:sp>
        <p:nvSpPr>
          <p:cNvPr id="499" name="Ligne de connexion"/>
          <p:cNvSpPr/>
          <p:nvPr/>
        </p:nvSpPr>
        <p:spPr>
          <a:xfrm>
            <a:off x="8023156" y="6952373"/>
            <a:ext cx="497063" cy="1367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88" y="9883"/>
                  <a:pt x="4018" y="4555"/>
                  <a:pt x="21600" y="0"/>
                </a:cubicBezTo>
              </a:path>
            </a:pathLst>
          </a:custGeom>
          <a:ln w="88900" cap="rnd">
            <a:solidFill>
              <a:srgbClr val="A6A6A6"/>
            </a:solidFill>
            <a:prstDash val="sysDash"/>
            <a:headEnd type="triangle"/>
          </a:ln>
        </p:spPr>
        <p:txBody>
          <a:bodyPr lIns="45719" rIns="45719"/>
          <a:lstStyle/>
          <a:p>
            <a:pPr>
              <a:defRPr>
                <a:latin typeface="Barlow"/>
                <a:ea typeface="Barlow"/>
                <a:cs typeface="Barlow"/>
                <a:sym typeface="Barlow"/>
              </a:defRPr>
            </a:pPr>
            <a:endParaRPr/>
          </a:p>
        </p:txBody>
      </p:sp>
      <p:grpSp>
        <p:nvGrpSpPr>
          <p:cNvPr id="515" name="Groupe 17"/>
          <p:cNvGrpSpPr/>
          <p:nvPr/>
        </p:nvGrpSpPr>
        <p:grpSpPr>
          <a:xfrm>
            <a:off x="6022997" y="11180474"/>
            <a:ext cx="2872229" cy="2872229"/>
            <a:chOff x="0" y="0"/>
            <a:chExt cx="2872227" cy="2872227"/>
          </a:xfrm>
        </p:grpSpPr>
        <p:sp>
          <p:nvSpPr>
            <p:cNvPr id="500" name="Ellipse 18"/>
            <p:cNvSpPr/>
            <p:nvPr/>
          </p:nvSpPr>
          <p:spPr>
            <a:xfrm>
              <a:off x="0" y="0"/>
              <a:ext cx="2872228" cy="2872228"/>
            </a:xfrm>
            <a:prstGeom prst="ellipse">
              <a:avLst/>
            </a:prstGeom>
            <a:solidFill>
              <a:srgbClr val="FFFFFF">
                <a:alpha val="28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01" name="Graphique 19" descr="Graphique 19"/>
            <p:cNvPicPr>
              <a:picLocks noChangeAspect="1"/>
            </p:cNvPicPr>
            <p:nvPr/>
          </p:nvPicPr>
          <p:blipFill>
            <a:blip r:embed="rId5"/>
            <a:stretch>
              <a:fillRect/>
            </a:stretch>
          </p:blipFill>
          <p:spPr>
            <a:xfrm>
              <a:off x="1276534" y="883492"/>
              <a:ext cx="725225" cy="938526"/>
            </a:xfrm>
            <a:prstGeom prst="rect">
              <a:avLst/>
            </a:prstGeom>
            <a:ln w="12700" cap="flat">
              <a:noFill/>
              <a:miter lim="400000"/>
            </a:ln>
            <a:effectLst/>
          </p:spPr>
        </p:pic>
        <p:pic>
          <p:nvPicPr>
            <p:cNvPr id="502" name="Graphique 20" descr="Graphique 20"/>
            <p:cNvPicPr>
              <a:picLocks noChangeAspect="1"/>
            </p:cNvPicPr>
            <p:nvPr/>
          </p:nvPicPr>
          <p:blipFill>
            <a:blip r:embed="rId6"/>
            <a:stretch>
              <a:fillRect/>
            </a:stretch>
          </p:blipFill>
          <p:spPr>
            <a:xfrm rot="2169811">
              <a:off x="799668" y="1893750"/>
              <a:ext cx="711516" cy="237173"/>
            </a:xfrm>
            <a:prstGeom prst="rect">
              <a:avLst/>
            </a:prstGeom>
            <a:ln w="12700" cap="flat">
              <a:noFill/>
              <a:miter lim="400000"/>
            </a:ln>
            <a:effectLst/>
          </p:spPr>
        </p:pic>
        <p:pic>
          <p:nvPicPr>
            <p:cNvPr id="503" name="Graphique 21" descr="Graphique 21"/>
            <p:cNvPicPr>
              <a:picLocks noChangeAspect="1"/>
            </p:cNvPicPr>
            <p:nvPr/>
          </p:nvPicPr>
          <p:blipFill>
            <a:blip r:embed="rId7"/>
            <a:stretch>
              <a:fillRect/>
            </a:stretch>
          </p:blipFill>
          <p:spPr>
            <a:xfrm>
              <a:off x="1980756" y="1665740"/>
              <a:ext cx="320744" cy="304707"/>
            </a:xfrm>
            <a:prstGeom prst="rect">
              <a:avLst/>
            </a:prstGeom>
            <a:ln w="12700" cap="flat">
              <a:noFill/>
              <a:miter lim="400000"/>
            </a:ln>
            <a:effectLst/>
          </p:spPr>
        </p:pic>
        <p:pic>
          <p:nvPicPr>
            <p:cNvPr id="504" name="Graphique 22" descr="Graphique 22"/>
            <p:cNvPicPr>
              <a:picLocks noChangeAspect="1"/>
            </p:cNvPicPr>
            <p:nvPr/>
          </p:nvPicPr>
          <p:blipFill>
            <a:blip r:embed="rId8"/>
            <a:stretch>
              <a:fillRect/>
            </a:stretch>
          </p:blipFill>
          <p:spPr>
            <a:xfrm rot="20439747">
              <a:off x="784921" y="690423"/>
              <a:ext cx="372885" cy="796617"/>
            </a:xfrm>
            <a:prstGeom prst="rect">
              <a:avLst/>
            </a:prstGeom>
            <a:ln w="12700" cap="flat">
              <a:noFill/>
              <a:miter lim="400000"/>
            </a:ln>
            <a:effectLst/>
          </p:spPr>
        </p:pic>
        <p:grpSp>
          <p:nvGrpSpPr>
            <p:cNvPr id="507" name="Groupe 23"/>
            <p:cNvGrpSpPr/>
            <p:nvPr/>
          </p:nvGrpSpPr>
          <p:grpSpPr>
            <a:xfrm>
              <a:off x="1983403" y="698347"/>
              <a:ext cx="528070" cy="737015"/>
              <a:chOff x="0" y="0"/>
              <a:chExt cx="528069" cy="737014"/>
            </a:xfrm>
          </p:grpSpPr>
          <p:pic>
            <p:nvPicPr>
              <p:cNvPr id="505" name="Graphique 31" descr="Graphique 31"/>
              <p:cNvPicPr>
                <a:picLocks noChangeAspect="1"/>
              </p:cNvPicPr>
              <p:nvPr/>
            </p:nvPicPr>
            <p:blipFill>
              <a:blip r:embed="rId7"/>
              <a:stretch>
                <a:fillRect/>
              </a:stretch>
            </p:blipFill>
            <p:spPr>
              <a:xfrm rot="17525380">
                <a:off x="41107" y="53540"/>
                <a:ext cx="320744" cy="304707"/>
              </a:xfrm>
              <a:prstGeom prst="rect">
                <a:avLst/>
              </a:prstGeom>
              <a:ln w="12700" cap="flat">
                <a:noFill/>
                <a:miter lim="400000"/>
              </a:ln>
              <a:effectLst/>
            </p:spPr>
          </p:pic>
          <p:pic>
            <p:nvPicPr>
              <p:cNvPr id="506" name="Graphique 32" descr="Graphique 32"/>
              <p:cNvPicPr>
                <a:picLocks noChangeAspect="1"/>
              </p:cNvPicPr>
              <p:nvPr/>
            </p:nvPicPr>
            <p:blipFill>
              <a:blip r:embed="rId7"/>
              <a:stretch>
                <a:fillRect/>
              </a:stretch>
            </p:blipFill>
            <p:spPr>
              <a:xfrm rot="17525380">
                <a:off x="166219" y="378768"/>
                <a:ext cx="320744" cy="304707"/>
              </a:xfrm>
              <a:prstGeom prst="rect">
                <a:avLst/>
              </a:prstGeom>
              <a:ln w="12700" cap="flat">
                <a:noFill/>
                <a:miter lim="400000"/>
              </a:ln>
              <a:effectLst/>
            </p:spPr>
          </p:pic>
        </p:grpSp>
        <p:sp>
          <p:nvSpPr>
            <p:cNvPr id="508" name="Ellipse 24"/>
            <p:cNvSpPr/>
            <p:nvPr/>
          </p:nvSpPr>
          <p:spPr>
            <a:xfrm>
              <a:off x="1818145" y="608371"/>
              <a:ext cx="137512" cy="137511"/>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09" name="Ellipse 25"/>
            <p:cNvSpPr/>
            <p:nvPr/>
          </p:nvSpPr>
          <p:spPr>
            <a:xfrm>
              <a:off x="1567230" y="1962756"/>
              <a:ext cx="120447" cy="12044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10" name="Ellipse 26"/>
            <p:cNvSpPr/>
            <p:nvPr/>
          </p:nvSpPr>
          <p:spPr>
            <a:xfrm>
              <a:off x="618205" y="1512618"/>
              <a:ext cx="200255" cy="20025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11" name="Graphique 27" descr="Graphique 27"/>
            <p:cNvPicPr>
              <a:picLocks noChangeAspect="1"/>
            </p:cNvPicPr>
            <p:nvPr/>
          </p:nvPicPr>
          <p:blipFill>
            <a:blip r:embed="rId6"/>
            <a:stretch>
              <a:fillRect/>
            </a:stretch>
          </p:blipFill>
          <p:spPr>
            <a:xfrm rot="9565488" flipH="1">
              <a:off x="1230279" y="371105"/>
              <a:ext cx="762771" cy="254258"/>
            </a:xfrm>
            <a:prstGeom prst="rect">
              <a:avLst/>
            </a:prstGeom>
            <a:ln w="12700" cap="flat">
              <a:noFill/>
              <a:miter lim="400000"/>
            </a:ln>
            <a:effectLst/>
          </p:spPr>
        </p:pic>
        <p:pic>
          <p:nvPicPr>
            <p:cNvPr id="512" name="Graphique 28" descr="Graphique 28"/>
            <p:cNvPicPr>
              <a:picLocks noChangeAspect="1"/>
            </p:cNvPicPr>
            <p:nvPr/>
          </p:nvPicPr>
          <p:blipFill>
            <a:blip r:embed="rId8"/>
            <a:stretch>
              <a:fillRect/>
            </a:stretch>
          </p:blipFill>
          <p:spPr>
            <a:xfrm rot="3029222">
              <a:off x="1867199" y="1977040"/>
              <a:ext cx="296221" cy="632835"/>
            </a:xfrm>
            <a:prstGeom prst="rect">
              <a:avLst/>
            </a:prstGeom>
            <a:ln w="12700" cap="flat">
              <a:noFill/>
              <a:miter lim="400000"/>
            </a:ln>
            <a:effectLst/>
          </p:spPr>
        </p:pic>
        <p:sp>
          <p:nvSpPr>
            <p:cNvPr id="513" name="Ellipse 29"/>
            <p:cNvSpPr/>
            <p:nvPr/>
          </p:nvSpPr>
          <p:spPr>
            <a:xfrm>
              <a:off x="1186482" y="830670"/>
              <a:ext cx="120447" cy="12044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14" name="Graphique 30" descr="Graphique 30"/>
            <p:cNvPicPr>
              <a:picLocks noChangeAspect="1"/>
            </p:cNvPicPr>
            <p:nvPr/>
          </p:nvPicPr>
          <p:blipFill>
            <a:blip r:embed="rId7"/>
            <a:stretch>
              <a:fillRect/>
            </a:stretch>
          </p:blipFill>
          <p:spPr>
            <a:xfrm rot="16606701">
              <a:off x="739497" y="2129505"/>
              <a:ext cx="320744" cy="304707"/>
            </a:xfrm>
            <a:prstGeom prst="rect">
              <a:avLst/>
            </a:prstGeom>
            <a:ln w="12700" cap="flat">
              <a:noFill/>
              <a:miter lim="400000"/>
            </a:ln>
            <a:effectLst/>
          </p:spPr>
        </p:pic>
      </p:grpSp>
      <p:sp>
        <p:nvSpPr>
          <p:cNvPr id="516" name="ZoneTexte 33"/>
          <p:cNvSpPr txBox="1"/>
          <p:nvPr/>
        </p:nvSpPr>
        <p:spPr>
          <a:xfrm>
            <a:off x="16084227" y="6644444"/>
            <a:ext cx="7776669" cy="575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3200"/>
            </a:pPr>
            <a:r>
              <a:rPr dirty="0"/>
              <a:t>Soil organic matter is broken down by microbial enzymes into small soluble molecules that can be absorbed by microorganisms. The ingested carbon serves as </a:t>
            </a:r>
            <a:r>
              <a:rPr lang="en-AU" dirty="0"/>
              <a:t>a source of </a:t>
            </a:r>
            <a:r>
              <a:rPr dirty="0"/>
              <a:t>both </a:t>
            </a:r>
            <a:r>
              <a:rPr b="1" dirty="0"/>
              <a:t>material</a:t>
            </a:r>
            <a:r>
              <a:rPr lang="en-AU" b="1" dirty="0"/>
              <a:t>s</a:t>
            </a:r>
            <a:r>
              <a:rPr b="1" dirty="0"/>
              <a:t> (for microbial synthesis) and energy (through heterotrophic respiration).</a:t>
            </a:r>
          </a:p>
          <a:p>
            <a:pPr>
              <a:defRPr sz="1600"/>
            </a:pPr>
            <a:endParaRPr b="1" dirty="0"/>
          </a:p>
          <a:p>
            <a:pPr>
              <a:defRPr sz="3200"/>
            </a:pPr>
            <a:r>
              <a:rPr dirty="0"/>
              <a:t>Carbon exits soils primarily as , derived from autotrophic respiration by trees and heterotrophic respiration from soil microorganisms and fauna.</a:t>
            </a:r>
          </a:p>
        </p:txBody>
      </p:sp>
      <p:grpSp>
        <p:nvGrpSpPr>
          <p:cNvPr id="519" name="ZoneTexte 107"/>
          <p:cNvGrpSpPr/>
          <p:nvPr/>
        </p:nvGrpSpPr>
        <p:grpSpPr>
          <a:xfrm>
            <a:off x="15622224" y="1530745"/>
            <a:ext cx="8324934" cy="4818426"/>
            <a:chOff x="0" y="0"/>
            <a:chExt cx="8324933" cy="4818425"/>
          </a:xfrm>
        </p:grpSpPr>
        <p:sp>
          <p:nvSpPr>
            <p:cNvPr id="517" name="Rectangle aux angles arrondis"/>
            <p:cNvSpPr/>
            <p:nvPr/>
          </p:nvSpPr>
          <p:spPr>
            <a:xfrm>
              <a:off x="0" y="0"/>
              <a:ext cx="8324933" cy="4818425"/>
            </a:xfrm>
            <a:prstGeom prst="roundRect">
              <a:avLst>
                <a:gd name="adj" fmla="val 9155"/>
              </a:avLst>
            </a:prstGeom>
            <a:noFill/>
            <a:ln w="63500" cap="rnd">
              <a:solidFill>
                <a:srgbClr val="FF9300"/>
              </a:solidFill>
              <a:prstDash val="sysDot"/>
              <a:round/>
            </a:ln>
            <a:effectLst/>
          </p:spPr>
          <p:txBody>
            <a:bodyPr wrap="square" lIns="45719" tIns="45719" rIns="45719" bIns="45719" numCol="1" anchor="t">
              <a:noAutofit/>
            </a:bodyPr>
            <a:lstStyle/>
            <a:p>
              <a:pPr defTabSz="2438337">
                <a:defRPr sz="4000">
                  <a:solidFill>
                    <a:srgbClr val="00B050"/>
                  </a:solidFill>
                </a:defRPr>
              </a:pPr>
              <a:endParaRPr/>
            </a:p>
          </p:txBody>
        </p:sp>
        <p:sp>
          <p:nvSpPr>
            <p:cNvPr id="518" name="C OUTPUTS…"/>
            <p:cNvSpPr txBox="1"/>
            <p:nvPr/>
          </p:nvSpPr>
          <p:spPr>
            <a:xfrm>
              <a:off x="232952" y="160952"/>
              <a:ext cx="7931028" cy="42080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t">
              <a:spAutoFit/>
            </a:bodyPr>
            <a:lstStyle/>
            <a:p>
              <a:pPr algn="ctr">
                <a:spcBef>
                  <a:spcPts val="1800"/>
                </a:spcBef>
                <a:defRPr sz="4800" b="1">
                  <a:solidFill>
                    <a:srgbClr val="FF9300"/>
                  </a:solidFill>
                </a:defRPr>
              </a:pPr>
              <a:r>
                <a:rPr dirty="0"/>
                <a:t>C OUTPUTS</a:t>
              </a:r>
            </a:p>
            <a:p>
              <a:pPr marL="534987" indent="-534987" defTabSz="2438337">
                <a:buSzPct val="100000"/>
                <a:buAutoNum type="arabicPeriod"/>
                <a:defRPr sz="3600" b="1">
                  <a:solidFill>
                    <a:srgbClr val="FF9300"/>
                  </a:solidFill>
                </a:defRPr>
              </a:pPr>
              <a:r>
                <a:rPr dirty="0"/>
                <a:t>Autotrophic respiration</a:t>
              </a:r>
              <a:r>
                <a:rPr b="0" dirty="0"/>
                <a:t>, </a:t>
              </a:r>
              <a:br>
                <a:rPr b="0" dirty="0"/>
              </a:br>
              <a:r>
                <a:rPr sz="2800" b="0" dirty="0"/>
                <a:t>(leaves, wood, roots) </a:t>
              </a:r>
              <a:r>
                <a:rPr dirty="0"/>
                <a:t>(</a:t>
              </a:r>
              <a:r>
                <a:rPr lang="en-AU" dirty="0"/>
                <a:t>∼</a:t>
              </a:r>
              <a:r>
                <a:rPr dirty="0"/>
                <a:t>60 Pg C)</a:t>
              </a:r>
              <a:endParaRPr sz="4000" dirty="0">
                <a:solidFill>
                  <a:srgbClr val="00B050"/>
                </a:solidFill>
              </a:endParaRPr>
            </a:p>
            <a:p>
              <a:pPr marL="534987" indent="-534987" defTabSz="2438337">
                <a:buSzPct val="100000"/>
                <a:buAutoNum type="arabicPeriod"/>
                <a:defRPr sz="3600" b="1">
                  <a:solidFill>
                    <a:srgbClr val="FF9300"/>
                  </a:solidFill>
                </a:defRPr>
              </a:pPr>
              <a:r>
                <a:rPr dirty="0"/>
                <a:t>Heterotrophic respiration </a:t>
              </a:r>
              <a:r>
                <a:rPr sz="2800" b="0" dirty="0"/>
                <a:t>(microorganisms and fauna) </a:t>
              </a:r>
              <a:r>
                <a:rPr dirty="0"/>
                <a:t>(</a:t>
              </a:r>
              <a:r>
                <a:rPr lang="en-AU" dirty="0"/>
                <a:t>∼</a:t>
              </a:r>
              <a:r>
                <a:rPr dirty="0"/>
                <a:t>60 Pg C)</a:t>
              </a:r>
              <a:endParaRPr sz="4000" dirty="0">
                <a:solidFill>
                  <a:srgbClr val="00B050"/>
                </a:solidFill>
              </a:endParaRPr>
            </a:p>
            <a:p>
              <a:pPr marL="534987" indent="-534987" defTabSz="2438337">
                <a:buSzPct val="100000"/>
                <a:buAutoNum type="arabicPeriod"/>
                <a:defRPr sz="3600" b="1">
                  <a:solidFill>
                    <a:srgbClr val="FF9300"/>
                  </a:solidFill>
                </a:defRPr>
              </a:pPr>
              <a:r>
                <a:rPr dirty="0"/>
                <a:t>Decay</a:t>
              </a:r>
              <a:endParaRPr sz="4000" dirty="0">
                <a:solidFill>
                  <a:srgbClr val="00B050"/>
                </a:solidFill>
              </a:endParaRPr>
            </a:p>
            <a:p>
              <a:pPr marL="534987" indent="-534987" defTabSz="2438337">
                <a:buSzPct val="100000"/>
                <a:buAutoNum type="arabicPeriod"/>
                <a:defRPr sz="3600" b="1">
                  <a:solidFill>
                    <a:srgbClr val="FF9300"/>
                  </a:solidFill>
                </a:defRPr>
              </a:pPr>
              <a:r>
                <a:rPr dirty="0"/>
                <a:t>Biomass export</a:t>
              </a:r>
            </a:p>
          </p:txBody>
        </p:sp>
      </p:grpSp>
      <p:sp>
        <p:nvSpPr>
          <p:cNvPr id="520" name="Ligne"/>
          <p:cNvSpPr/>
          <p:nvPr/>
        </p:nvSpPr>
        <p:spPr>
          <a:xfrm>
            <a:off x="10701677" y="3190906"/>
            <a:ext cx="3539262" cy="5030790"/>
          </a:xfrm>
          <a:custGeom>
            <a:avLst/>
            <a:gdLst/>
            <a:ahLst/>
            <a:cxnLst>
              <a:cxn ang="0">
                <a:pos x="wd2" y="hd2"/>
              </a:cxn>
              <a:cxn ang="5400000">
                <a:pos x="wd2" y="hd2"/>
              </a:cxn>
              <a:cxn ang="10800000">
                <a:pos x="wd2" y="hd2"/>
              </a:cxn>
              <a:cxn ang="16200000">
                <a:pos x="wd2" y="hd2"/>
              </a:cxn>
            </a:cxnLst>
            <a:rect l="0" t="0" r="r" b="b"/>
            <a:pathLst>
              <a:path w="20509" h="21246" extrusionOk="0">
                <a:moveTo>
                  <a:pt x="0" y="21168"/>
                </a:moveTo>
                <a:cubicBezTo>
                  <a:pt x="4909" y="21600"/>
                  <a:pt x="9802" y="20214"/>
                  <a:pt x="13602" y="17316"/>
                </a:cubicBezTo>
                <a:cubicBezTo>
                  <a:pt x="19106" y="13118"/>
                  <a:pt x="21600" y="6432"/>
                  <a:pt x="20061" y="0"/>
                </a:cubicBezTo>
              </a:path>
            </a:pathLst>
          </a:custGeom>
          <a:ln w="88900">
            <a:solidFill>
              <a:srgbClr val="FF9300"/>
            </a:solidFill>
            <a:tailEnd type="triangle"/>
          </a:ln>
        </p:spPr>
        <p:txBody>
          <a:bodyPr lIns="45719" rIns="45719"/>
          <a:lstStyle/>
          <a:p>
            <a:endParaRPr/>
          </a:p>
        </p:txBody>
      </p:sp>
      <p:sp>
        <p:nvSpPr>
          <p:cNvPr id="521" name="Ligne"/>
          <p:cNvSpPr/>
          <p:nvPr/>
        </p:nvSpPr>
        <p:spPr>
          <a:xfrm>
            <a:off x="12839648" y="5103019"/>
            <a:ext cx="1297133" cy="10336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078" y="21509"/>
                  <a:pt x="9265" y="20062"/>
                  <a:pt x="11192" y="18218"/>
                </a:cubicBezTo>
                <a:cubicBezTo>
                  <a:pt x="15094" y="15787"/>
                  <a:pt x="18719" y="8711"/>
                  <a:pt x="21600" y="0"/>
                </a:cubicBezTo>
              </a:path>
            </a:pathLst>
          </a:custGeom>
          <a:ln w="88900">
            <a:solidFill>
              <a:srgbClr val="FF9300"/>
            </a:solidFill>
          </a:ln>
        </p:spPr>
        <p:txBody>
          <a:bodyPr lIns="45719" rIns="45719"/>
          <a:lstStyle/>
          <a:p>
            <a:endParaRPr/>
          </a:p>
        </p:txBody>
      </p:sp>
      <p:sp>
        <p:nvSpPr>
          <p:cNvPr id="522" name="Ligne"/>
          <p:cNvSpPr/>
          <p:nvPr/>
        </p:nvSpPr>
        <p:spPr>
          <a:xfrm>
            <a:off x="11412687" y="6567791"/>
            <a:ext cx="2149826" cy="3039498"/>
          </a:xfrm>
          <a:custGeom>
            <a:avLst/>
            <a:gdLst/>
            <a:ahLst/>
            <a:cxnLst>
              <a:cxn ang="0">
                <a:pos x="wd2" y="hd2"/>
              </a:cxn>
              <a:cxn ang="5400000">
                <a:pos x="wd2" y="hd2"/>
              </a:cxn>
              <a:cxn ang="10800000">
                <a:pos x="wd2" y="hd2"/>
              </a:cxn>
              <a:cxn ang="16200000">
                <a:pos x="wd2" y="hd2"/>
              </a:cxn>
            </a:cxnLst>
            <a:rect l="0" t="0" r="r" b="b"/>
            <a:pathLst>
              <a:path w="21581" h="21600" extrusionOk="0">
                <a:moveTo>
                  <a:pt x="0" y="21600"/>
                </a:moveTo>
                <a:cubicBezTo>
                  <a:pt x="8024" y="19874"/>
                  <a:pt x="12628" y="17185"/>
                  <a:pt x="16566" y="13033"/>
                </a:cubicBezTo>
                <a:cubicBezTo>
                  <a:pt x="20154" y="9251"/>
                  <a:pt x="21600" y="5579"/>
                  <a:pt x="21581" y="0"/>
                </a:cubicBezTo>
              </a:path>
            </a:pathLst>
          </a:custGeom>
          <a:ln w="88900">
            <a:solidFill>
              <a:srgbClr val="FF9300"/>
            </a:solidFill>
          </a:ln>
        </p:spPr>
        <p:txBody>
          <a:bodyPr lIns="45719" rIns="45719"/>
          <a:lstStyle/>
          <a:p>
            <a:endParaRPr/>
          </a:p>
        </p:txBody>
      </p:sp>
      <p:sp>
        <p:nvSpPr>
          <p:cNvPr id="523" name="Ligne"/>
          <p:cNvSpPr/>
          <p:nvPr/>
        </p:nvSpPr>
        <p:spPr>
          <a:xfrm>
            <a:off x="7971936" y="3171593"/>
            <a:ext cx="6726335" cy="8377013"/>
          </a:xfrm>
          <a:custGeom>
            <a:avLst/>
            <a:gdLst/>
            <a:ahLst/>
            <a:cxnLst>
              <a:cxn ang="0">
                <a:pos x="wd2" y="hd2"/>
              </a:cxn>
              <a:cxn ang="5400000">
                <a:pos x="wd2" y="hd2"/>
              </a:cxn>
              <a:cxn ang="10800000">
                <a:pos x="wd2" y="hd2"/>
              </a:cxn>
              <a:cxn ang="16200000">
                <a:pos x="wd2" y="hd2"/>
              </a:cxn>
            </a:cxnLst>
            <a:rect l="0" t="0" r="r" b="b"/>
            <a:pathLst>
              <a:path w="21194" h="21271" extrusionOk="0">
                <a:moveTo>
                  <a:pt x="10" y="15131"/>
                </a:moveTo>
                <a:cubicBezTo>
                  <a:pt x="-196" y="18140"/>
                  <a:pt x="2608" y="20995"/>
                  <a:pt x="5312" y="21219"/>
                </a:cubicBezTo>
                <a:cubicBezTo>
                  <a:pt x="9894" y="21600"/>
                  <a:pt x="13393" y="19838"/>
                  <a:pt x="16017" y="17706"/>
                </a:cubicBezTo>
                <a:cubicBezTo>
                  <a:pt x="18642" y="15573"/>
                  <a:pt x="20715" y="11887"/>
                  <a:pt x="21059" y="8427"/>
                </a:cubicBezTo>
                <a:cubicBezTo>
                  <a:pt x="21404" y="4968"/>
                  <a:pt x="21033" y="2462"/>
                  <a:pt x="20523" y="0"/>
                </a:cubicBezTo>
              </a:path>
            </a:pathLst>
          </a:custGeom>
          <a:ln w="88900">
            <a:solidFill>
              <a:srgbClr val="FF9300"/>
            </a:solidFill>
            <a:tailEnd type="triangle"/>
          </a:ln>
        </p:spPr>
        <p:txBody>
          <a:bodyPr lIns="45719" rIns="45719"/>
          <a:lstStyle/>
          <a:p>
            <a:endParaRPr/>
          </a:p>
        </p:txBody>
      </p:sp>
      <p:sp>
        <p:nvSpPr>
          <p:cNvPr id="524" name="Ligne"/>
          <p:cNvSpPr/>
          <p:nvPr/>
        </p:nvSpPr>
        <p:spPr>
          <a:xfrm>
            <a:off x="11527498" y="3219013"/>
            <a:ext cx="2403997" cy="11902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955" y="21338"/>
                  <a:pt x="9779" y="18571"/>
                  <a:pt x="13964" y="13591"/>
                </a:cubicBezTo>
                <a:cubicBezTo>
                  <a:pt x="16955" y="10031"/>
                  <a:pt x="19549" y="5415"/>
                  <a:pt x="21600" y="0"/>
                </a:cubicBezTo>
              </a:path>
            </a:pathLst>
          </a:custGeom>
          <a:ln w="88900">
            <a:solidFill>
              <a:srgbClr val="FF9300"/>
            </a:solidFill>
            <a:tailEnd type="triangle"/>
          </a:ln>
        </p:spPr>
        <p:txBody>
          <a:bodyPr lIns="45719" rIns="45719"/>
          <a:lstStyle/>
          <a:p>
            <a:endParaRPr/>
          </a:p>
        </p:txBody>
      </p:sp>
      <p:sp>
        <p:nvSpPr>
          <p:cNvPr id="525" name="Ligne"/>
          <p:cNvSpPr/>
          <p:nvPr/>
        </p:nvSpPr>
        <p:spPr>
          <a:xfrm>
            <a:off x="11614190" y="4073375"/>
            <a:ext cx="1290417" cy="13006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72" y="21553"/>
                  <a:pt x="15112" y="17043"/>
                  <a:pt x="18952" y="9792"/>
                </a:cubicBezTo>
                <a:cubicBezTo>
                  <a:pt x="20542" y="6789"/>
                  <a:pt x="21449" y="3437"/>
                  <a:pt x="21600" y="0"/>
                </a:cubicBezTo>
              </a:path>
            </a:pathLst>
          </a:custGeom>
          <a:ln w="88900">
            <a:solidFill>
              <a:srgbClr val="FF9300"/>
            </a:solidFill>
          </a:ln>
        </p:spPr>
        <p:txBody>
          <a:bodyPr lIns="45719" rIns="45719"/>
          <a:lstStyle/>
          <a:p>
            <a:endParaRPr/>
          </a:p>
        </p:txBody>
      </p:sp>
      <p:sp>
        <p:nvSpPr>
          <p:cNvPr id="526" name="ZoneTexte 41"/>
          <p:cNvSpPr txBox="1"/>
          <p:nvPr/>
        </p:nvSpPr>
        <p:spPr>
          <a:xfrm>
            <a:off x="13836601" y="2368798"/>
            <a:ext cx="1108643" cy="799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4000" b="1" i="1"/>
            </a:pPr>
            <a:r>
              <a:t>CO</a:t>
            </a:r>
            <a:r>
              <a:rPr baseline="-25000"/>
              <a:t>2</a:t>
            </a:r>
          </a:p>
        </p:txBody>
      </p:sp>
      <p:sp>
        <p:nvSpPr>
          <p:cNvPr id="527" name="ZoneTexte 42"/>
          <p:cNvSpPr txBox="1"/>
          <p:nvPr/>
        </p:nvSpPr>
        <p:spPr>
          <a:xfrm>
            <a:off x="12542519" y="3386761"/>
            <a:ext cx="491351"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FF9300"/>
                </a:solidFill>
              </a:defRPr>
            </a:lvl1pPr>
          </a:lstStyle>
          <a:p>
            <a:r>
              <a:t>4</a:t>
            </a:r>
          </a:p>
        </p:txBody>
      </p:sp>
      <p:sp>
        <p:nvSpPr>
          <p:cNvPr id="528" name="ZoneTexte 43"/>
          <p:cNvSpPr txBox="1"/>
          <p:nvPr/>
        </p:nvSpPr>
        <p:spPr>
          <a:xfrm>
            <a:off x="13636648" y="4644509"/>
            <a:ext cx="491351"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FF9300"/>
                </a:solidFill>
              </a:defRPr>
            </a:lvl1pPr>
          </a:lstStyle>
          <a:p>
            <a:r>
              <a:t>1</a:t>
            </a:r>
          </a:p>
        </p:txBody>
      </p:sp>
      <p:sp>
        <p:nvSpPr>
          <p:cNvPr id="529" name="Forme libre : forme 44"/>
          <p:cNvSpPr/>
          <p:nvPr/>
        </p:nvSpPr>
        <p:spPr>
          <a:xfrm>
            <a:off x="8972547" y="3171593"/>
            <a:ext cx="6265913" cy="9720238"/>
          </a:xfrm>
          <a:custGeom>
            <a:avLst/>
            <a:gdLst/>
            <a:ahLst/>
            <a:cxnLst>
              <a:cxn ang="0">
                <a:pos x="wd2" y="hd2"/>
              </a:cxn>
              <a:cxn ang="5400000">
                <a:pos x="wd2" y="hd2"/>
              </a:cxn>
              <a:cxn ang="10800000">
                <a:pos x="wd2" y="hd2"/>
              </a:cxn>
              <a:cxn ang="16200000">
                <a:pos x="wd2" y="hd2"/>
              </a:cxn>
            </a:cxnLst>
            <a:rect l="0" t="0" r="r" b="b"/>
            <a:pathLst>
              <a:path w="20563" h="21432" extrusionOk="0">
                <a:moveTo>
                  <a:pt x="0" y="21422"/>
                </a:moveTo>
                <a:cubicBezTo>
                  <a:pt x="9893" y="21600"/>
                  <a:pt x="15286" y="19374"/>
                  <a:pt x="18443" y="15529"/>
                </a:cubicBezTo>
                <a:cubicBezTo>
                  <a:pt x="21600" y="11683"/>
                  <a:pt x="20709" y="6113"/>
                  <a:pt x="19131" y="0"/>
                </a:cubicBezTo>
              </a:path>
            </a:pathLst>
          </a:custGeom>
          <a:ln w="88900">
            <a:solidFill>
              <a:srgbClr val="FF9300"/>
            </a:solidFill>
            <a:tailEnd type="triangle"/>
          </a:ln>
        </p:spPr>
        <p:txBody>
          <a:bodyPr lIns="45719" rIns="45719" anchor="ctr"/>
          <a:lstStyle/>
          <a:p>
            <a:pPr algn="ctr">
              <a:defRPr>
                <a:solidFill>
                  <a:srgbClr val="FFFFFF"/>
                </a:solidFill>
              </a:defRPr>
            </a:pPr>
            <a:endParaRPr/>
          </a:p>
        </p:txBody>
      </p:sp>
      <p:sp>
        <p:nvSpPr>
          <p:cNvPr id="530" name="ZoneTexte 45"/>
          <p:cNvSpPr txBox="1"/>
          <p:nvPr/>
        </p:nvSpPr>
        <p:spPr>
          <a:xfrm>
            <a:off x="14109185" y="6381925"/>
            <a:ext cx="491351"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FF9300"/>
                </a:solidFill>
              </a:defRPr>
            </a:lvl1pPr>
          </a:lstStyle>
          <a:p>
            <a:r>
              <a:t>3</a:t>
            </a:r>
          </a:p>
        </p:txBody>
      </p:sp>
      <p:sp>
        <p:nvSpPr>
          <p:cNvPr id="531" name="ZoneTexte 46"/>
          <p:cNvSpPr txBox="1"/>
          <p:nvPr/>
        </p:nvSpPr>
        <p:spPr>
          <a:xfrm>
            <a:off x="14639748" y="7886958"/>
            <a:ext cx="491351"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FF9300"/>
                </a:solidFill>
              </a:defRPr>
            </a:lvl1pPr>
          </a:lstStyle>
          <a:p>
            <a:r>
              <a:t>2</a:t>
            </a:r>
          </a:p>
        </p:txBody>
      </p:sp>
      <p:sp>
        <p:nvSpPr>
          <p:cNvPr id="532" name="Ligne"/>
          <p:cNvSpPr/>
          <p:nvPr/>
        </p:nvSpPr>
        <p:spPr>
          <a:xfrm>
            <a:off x="10818213" y="4087443"/>
            <a:ext cx="2078948" cy="33247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72" y="21553"/>
                  <a:pt x="15112" y="17043"/>
                  <a:pt x="18952" y="9792"/>
                </a:cubicBezTo>
                <a:cubicBezTo>
                  <a:pt x="20542" y="6789"/>
                  <a:pt x="21449" y="3437"/>
                  <a:pt x="21600" y="0"/>
                </a:cubicBezTo>
              </a:path>
            </a:pathLst>
          </a:custGeom>
          <a:ln w="88900">
            <a:solidFill>
              <a:srgbClr val="FF9300"/>
            </a:solidFill>
          </a:ln>
        </p:spPr>
        <p:txBody>
          <a:bodyPr lIns="45719" rIns="45719"/>
          <a:lstStyle/>
          <a:p>
            <a:endParaRPr/>
          </a:p>
        </p:txBody>
      </p:sp>
      <p:grpSp>
        <p:nvGrpSpPr>
          <p:cNvPr id="535" name="ZoneTexte 1"/>
          <p:cNvGrpSpPr/>
          <p:nvPr/>
        </p:nvGrpSpPr>
        <p:grpSpPr>
          <a:xfrm>
            <a:off x="1210258" y="2517956"/>
            <a:ext cx="5397537" cy="3831216"/>
            <a:chOff x="0" y="0"/>
            <a:chExt cx="5397535" cy="3831214"/>
          </a:xfrm>
        </p:grpSpPr>
        <p:sp>
          <p:nvSpPr>
            <p:cNvPr id="533" name="Rectangle aux angles arrondis"/>
            <p:cNvSpPr/>
            <p:nvPr/>
          </p:nvSpPr>
          <p:spPr>
            <a:xfrm>
              <a:off x="0" y="0"/>
              <a:ext cx="5397535" cy="3831214"/>
            </a:xfrm>
            <a:prstGeom prst="roundRect">
              <a:avLst>
                <a:gd name="adj" fmla="val 10467"/>
              </a:avLst>
            </a:prstGeom>
            <a:noFill/>
            <a:ln w="63500" cap="rnd">
              <a:solidFill>
                <a:srgbClr val="0079BF"/>
              </a:solidFill>
              <a:prstDash val="sysDot"/>
              <a:round/>
            </a:ln>
            <a:effectLst/>
          </p:spPr>
          <p:txBody>
            <a:bodyPr wrap="square" lIns="45719" tIns="45719" rIns="45719" bIns="45719" numCol="1" anchor="t">
              <a:noAutofit/>
            </a:bodyPr>
            <a:lstStyle/>
            <a:p>
              <a:pPr>
                <a:defRPr sz="3600">
                  <a:solidFill>
                    <a:srgbClr val="0079BF"/>
                  </a:solidFill>
                </a:defRPr>
              </a:pPr>
              <a:endParaRPr/>
            </a:p>
          </p:txBody>
        </p:sp>
        <p:sp>
          <p:nvSpPr>
            <p:cNvPr id="534" name="C INPUTS (~122 Pg C)…"/>
            <p:cNvSpPr txBox="1"/>
            <p:nvPr/>
          </p:nvSpPr>
          <p:spPr>
            <a:xfrm>
              <a:off x="221202" y="149202"/>
              <a:ext cx="5027131" cy="32847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t">
              <a:spAutoFit/>
            </a:bodyPr>
            <a:lstStyle/>
            <a:p>
              <a:pPr algn="ctr">
                <a:spcBef>
                  <a:spcPts val="1800"/>
                </a:spcBef>
                <a:defRPr sz="4800" b="1">
                  <a:solidFill>
                    <a:srgbClr val="0079BF"/>
                  </a:solidFill>
                </a:defRPr>
              </a:pPr>
              <a:r>
                <a:rPr dirty="0"/>
                <a:t>C INPUTS (</a:t>
              </a:r>
              <a:r>
                <a:rPr lang="en-AU" dirty="0"/>
                <a:t>∼</a:t>
              </a:r>
              <a:r>
                <a:rPr dirty="0"/>
                <a:t>122 Pg C)</a:t>
              </a:r>
            </a:p>
            <a:p>
              <a:pPr marL="534987" indent="-534987">
                <a:buSzPct val="100000"/>
                <a:buAutoNum type="arabicPeriod"/>
                <a:defRPr sz="3600" b="1">
                  <a:solidFill>
                    <a:srgbClr val="0079BF"/>
                  </a:solidFill>
                </a:defRPr>
              </a:pPr>
              <a:r>
                <a:rPr dirty="0"/>
                <a:t>Photosynthesis</a:t>
              </a:r>
            </a:p>
            <a:p>
              <a:pPr marL="534987" indent="-534987">
                <a:buSzPct val="100000"/>
                <a:buAutoNum type="arabicPeriod"/>
                <a:defRPr sz="3600" b="1">
                  <a:solidFill>
                    <a:srgbClr val="0079BF"/>
                  </a:solidFill>
                </a:defRPr>
              </a:pPr>
              <a:r>
                <a:rPr dirty="0"/>
                <a:t>Partitioning of photo-assimilates</a:t>
              </a:r>
            </a:p>
          </p:txBody>
        </p:sp>
      </p:grpSp>
      <p:sp>
        <p:nvSpPr>
          <p:cNvPr id="536" name="ZoneTexte 67"/>
          <p:cNvSpPr txBox="1"/>
          <p:nvPr/>
        </p:nvSpPr>
        <p:spPr>
          <a:xfrm>
            <a:off x="5979455" y="7900179"/>
            <a:ext cx="1657993"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solidFill>
                  <a:srgbClr val="A6A6A6"/>
                </a:solidFill>
              </a:defRPr>
            </a:lvl1pPr>
          </a:lstStyle>
          <a:p>
            <a:r>
              <a:t>Litter</a:t>
            </a:r>
          </a:p>
        </p:txBody>
      </p:sp>
      <p:sp>
        <p:nvSpPr>
          <p:cNvPr id="537" name="ZoneTexte 68"/>
          <p:cNvSpPr txBox="1"/>
          <p:nvPr/>
        </p:nvSpPr>
        <p:spPr>
          <a:xfrm>
            <a:off x="766638" y="12859860"/>
            <a:ext cx="4639981" cy="461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a:defRPr sz="2400">
                <a:solidFill>
                  <a:srgbClr val="A6A6A6"/>
                </a:solidFill>
                <a:latin typeface="Barlow"/>
                <a:ea typeface="Barlow"/>
                <a:cs typeface="Barlow"/>
                <a:sym typeface="Barlow"/>
              </a:defRPr>
            </a:pPr>
            <a:r>
              <a:t>According to </a:t>
            </a:r>
            <a:r>
              <a:rPr cap="small"/>
              <a:t>Chapin</a:t>
            </a:r>
            <a:r>
              <a:rPr i="1"/>
              <a:t> et al.</a:t>
            </a:r>
            <a:r>
              <a:rPr cap="small"/>
              <a:t>, 2002</a:t>
            </a:r>
          </a:p>
        </p:txBody>
      </p:sp>
      <p:grpSp>
        <p:nvGrpSpPr>
          <p:cNvPr id="540" name="ZoneTexte 15"/>
          <p:cNvGrpSpPr/>
          <p:nvPr/>
        </p:nvGrpSpPr>
        <p:grpSpPr>
          <a:xfrm>
            <a:off x="545582" y="9168997"/>
            <a:ext cx="5292539" cy="3293650"/>
            <a:chOff x="0" y="0"/>
            <a:chExt cx="5292538" cy="3293649"/>
          </a:xfrm>
        </p:grpSpPr>
        <p:sp>
          <p:nvSpPr>
            <p:cNvPr id="538" name="Rectangle aux angles arrondis"/>
            <p:cNvSpPr/>
            <p:nvPr/>
          </p:nvSpPr>
          <p:spPr>
            <a:xfrm>
              <a:off x="0" y="0"/>
              <a:ext cx="5292538" cy="3293649"/>
            </a:xfrm>
            <a:prstGeom prst="roundRect">
              <a:avLst>
                <a:gd name="adj" fmla="val 13775"/>
              </a:avLst>
            </a:prstGeom>
            <a:noFill/>
            <a:ln w="63500" cap="rnd">
              <a:solidFill>
                <a:srgbClr val="FF644E"/>
              </a:solidFill>
              <a:prstDash val="sysDot"/>
              <a:round/>
            </a:ln>
            <a:effectLst/>
          </p:spPr>
          <p:txBody>
            <a:bodyPr wrap="square" lIns="45719" tIns="45719" rIns="45719" bIns="45719" numCol="1" anchor="t">
              <a:noAutofit/>
            </a:bodyPr>
            <a:lstStyle/>
            <a:p>
              <a:pPr defTabSz="808037">
                <a:tabLst>
                  <a:tab pos="800100" algn="l"/>
                </a:tabLst>
              </a:pPr>
              <a:endParaRPr/>
            </a:p>
          </p:txBody>
        </p:sp>
        <p:sp>
          <p:nvSpPr>
            <p:cNvPr id="539" name="Biotransformations  (microbial synthesis, depolymerisation)…"/>
            <p:cNvSpPr txBox="1"/>
            <p:nvPr/>
          </p:nvSpPr>
          <p:spPr>
            <a:xfrm>
              <a:off x="164633" y="164633"/>
              <a:ext cx="4963271" cy="25460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t">
              <a:spAutoFit/>
            </a:bodyPr>
            <a:lstStyle/>
            <a:p>
              <a:pPr marL="361950" indent="-361950" defTabSz="803275">
                <a:buSzPct val="100000"/>
                <a:buFont typeface="Arial"/>
                <a:buChar char="•"/>
                <a:tabLst>
                  <a:tab pos="800100" algn="l"/>
                </a:tabLst>
                <a:defRPr sz="3600" b="1">
                  <a:solidFill>
                    <a:srgbClr val="FF644E"/>
                  </a:solidFill>
                </a:defRPr>
              </a:pPr>
              <a:r>
                <a:rPr dirty="0" err="1"/>
                <a:t>Biotransformations</a:t>
              </a:r>
              <a:r>
                <a:rPr b="0" dirty="0"/>
                <a:t> </a:t>
              </a:r>
              <a:br>
                <a:rPr b="0" dirty="0"/>
              </a:br>
              <a:r>
                <a:rPr sz="2800" b="0" dirty="0"/>
                <a:t>(microbial synthesis, </a:t>
              </a:r>
              <a:r>
                <a:rPr sz="2800" b="0" dirty="0" err="1"/>
                <a:t>depolymeri</a:t>
              </a:r>
              <a:r>
                <a:rPr lang="en-AU" sz="2800" b="0" dirty="0"/>
                <a:t>z</a:t>
              </a:r>
              <a:r>
                <a:rPr sz="2800" b="0" dirty="0" err="1"/>
                <a:t>ation</a:t>
              </a:r>
              <a:r>
                <a:rPr sz="2800" b="0" dirty="0"/>
                <a:t>)</a:t>
              </a:r>
            </a:p>
            <a:p>
              <a:pPr marL="358775" indent="-358775" defTabSz="808037">
                <a:buSzPct val="100000"/>
                <a:buFont typeface="Arial"/>
                <a:buChar char="•"/>
                <a:tabLst>
                  <a:tab pos="800100" algn="l"/>
                </a:tabLst>
                <a:defRPr sz="3600" b="1">
                  <a:solidFill>
                    <a:srgbClr val="FF644E"/>
                  </a:solidFill>
                </a:defRPr>
              </a:pPr>
              <a:r>
                <a:rPr dirty="0"/>
                <a:t>Transfers</a:t>
              </a:r>
              <a:r>
                <a:rPr b="0" dirty="0"/>
                <a:t> </a:t>
              </a:r>
              <a:br>
                <a:rPr b="0" dirty="0"/>
              </a:br>
              <a:r>
                <a:rPr sz="2800" b="0" dirty="0"/>
                <a:t>(bioturbation, convection etc.)</a:t>
              </a:r>
            </a:p>
          </p:txBody>
        </p:sp>
      </p:grpSp>
    </p:spTree>
  </p:cSld>
  <p:clrMapOvr>
    <a:masterClrMapping/>
  </p:clrMapOvr>
  <p:transition spd="med"/>
  <p:extLst>
    <p:ext uri="{6950BFC3-D8DA-4A85-94F7-54DA5524770B}">
      <p188:commentRel xmlns:p188="http://schemas.microsoft.com/office/powerpoint/2018/8/main" xmlns="" r:id="rId9"/>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re 14"/>
          <p:cNvSpPr txBox="1">
            <a:spLocks noGrp="1"/>
          </p:cNvSpPr>
          <p:nvPr>
            <p:ph type="title"/>
          </p:nvPr>
        </p:nvSpPr>
        <p:spPr>
          <a:xfrm>
            <a:off x="1080000" y="-909054"/>
            <a:ext cx="17933836" cy="871227"/>
          </a:xfrm>
          <a:prstGeom prst="rect">
            <a:avLst/>
          </a:prstGeom>
        </p:spPr>
        <p:txBody>
          <a:bodyPr/>
          <a:lstStyle/>
          <a:p>
            <a:r>
              <a:t>SUMMARY</a:t>
            </a:r>
          </a:p>
        </p:txBody>
      </p:sp>
      <p:sp>
        <p:nvSpPr>
          <p:cNvPr id="155" name="Espace réservé du texte 5"/>
          <p:cNvSpPr txBox="1">
            <a:spLocks noGrp="1"/>
          </p:cNvSpPr>
          <p:nvPr>
            <p:ph type="body" sz="quarter" idx="1"/>
          </p:nvPr>
        </p:nvSpPr>
        <p:spPr>
          <a:xfrm>
            <a:off x="1080000" y="316799"/>
            <a:ext cx="17933836" cy="1025115"/>
          </a:xfrm>
          <a:prstGeom prst="rect">
            <a:avLst/>
          </a:prstGeom>
        </p:spPr>
        <p:txBody>
          <a:bodyPr/>
          <a:lstStyle/>
          <a:p>
            <a:r>
              <a:t>FORESTS</a:t>
            </a:r>
          </a:p>
        </p:txBody>
      </p:sp>
      <p:sp>
        <p:nvSpPr>
          <p:cNvPr id="156" name="Espace réservé du texte 30"/>
          <p:cNvSpPr>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ECOSYSTEM OVERVIEW: DEFINITIONS AND KEY FIGURES</a:t>
            </a:r>
          </a:p>
        </p:txBody>
      </p:sp>
      <p:sp>
        <p:nvSpPr>
          <p:cNvPr id="157" name="Espace réservé du texte 57"/>
          <p:cNvSpPr>
            <a:spLocks noGrp="1"/>
          </p:cNvSpPr>
          <p:nvPr>
            <p:ph type="body" idx="23"/>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STOCKS AND FORMS OF ORGANIC CARBON</a:t>
            </a:r>
          </a:p>
        </p:txBody>
      </p:sp>
      <p:sp>
        <p:nvSpPr>
          <p:cNvPr id="158" name="Espace réservé du texte 58"/>
          <p:cNvSpPr>
            <a:spLocks noGrp="1"/>
          </p:cNvSpPr>
          <p:nvPr>
            <p:ph type="body" idx="24"/>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Organic carbon flows</a:t>
            </a:r>
          </a:p>
        </p:txBody>
      </p:sp>
      <p:sp>
        <p:nvSpPr>
          <p:cNvPr id="159" name="Espace réservé du texte 59"/>
          <p:cNvSpPr>
            <a:spLocks noGrp="1"/>
          </p:cNvSpPr>
          <p:nvPr>
            <p:ph type="body" idx="25"/>
          </p:nvPr>
        </p:nvSpPr>
        <p:spPr>
          <a:xfrm>
            <a:off x="2700337" y="8567738"/>
            <a:ext cx="20769264" cy="8712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1773936">
              <a:spcBef>
                <a:spcPts val="1900"/>
              </a:spcBef>
              <a:defRPr sz="4850"/>
            </a:lvl1pPr>
          </a:lstStyle>
          <a:p>
            <a:r>
              <a:t>Organic carbon dynamics in forests and global changeS</a:t>
            </a:r>
          </a:p>
        </p:txBody>
      </p:sp>
      <p:sp>
        <p:nvSpPr>
          <p:cNvPr id="160" name="Espace réservé du texte 68"/>
          <p:cNvSpPr>
            <a:spLocks noGrp="1"/>
          </p:cNvSpPr>
          <p:nvPr>
            <p:ph type="body" idx="26"/>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Conclusions</a:t>
            </a:r>
          </a:p>
        </p:txBody>
      </p:sp>
      <p:sp>
        <p:nvSpPr>
          <p:cNvPr id="161" name="Espace réservé du texte 16"/>
          <p:cNvSpPr>
            <a:spLocks noGrp="1"/>
          </p:cNvSpPr>
          <p:nvPr>
            <p:ph type="body" idx="27"/>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LEVERS FOR CARBON STORAGE in forests</a:t>
            </a:r>
          </a:p>
        </p:txBody>
      </p:sp>
      <p:grpSp>
        <p:nvGrpSpPr>
          <p:cNvPr id="164" name="Rectangle : coins arrondis 35"/>
          <p:cNvGrpSpPr/>
          <p:nvPr/>
        </p:nvGrpSpPr>
        <p:grpSpPr>
          <a:xfrm>
            <a:off x="1152000" y="3455999"/>
            <a:ext cx="1128408" cy="1126801"/>
            <a:chOff x="0" y="0"/>
            <a:chExt cx="1128407" cy="1126800"/>
          </a:xfrm>
        </p:grpSpPr>
        <p:sp>
          <p:nvSpPr>
            <p:cNvPr id="162"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63" name="1."/>
            <p:cNvSpPr txBox="1"/>
            <p:nvPr/>
          </p:nvSpPr>
          <p:spPr>
            <a:xfrm>
              <a:off x="55006" y="99849"/>
              <a:ext cx="1018396" cy="927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1.</a:t>
              </a:r>
            </a:p>
          </p:txBody>
        </p:sp>
      </p:grpSp>
      <p:grpSp>
        <p:nvGrpSpPr>
          <p:cNvPr id="167" name="Rectangle : coins arrondis 103"/>
          <p:cNvGrpSpPr/>
          <p:nvPr/>
        </p:nvGrpSpPr>
        <p:grpSpPr>
          <a:xfrm>
            <a:off x="1152000" y="5111999"/>
            <a:ext cx="1128408" cy="1126802"/>
            <a:chOff x="0" y="0"/>
            <a:chExt cx="1128407" cy="1126800"/>
          </a:xfrm>
        </p:grpSpPr>
        <p:sp>
          <p:nvSpPr>
            <p:cNvPr id="165"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66" name="2."/>
            <p:cNvSpPr txBox="1"/>
            <p:nvPr/>
          </p:nvSpPr>
          <p:spPr>
            <a:xfrm>
              <a:off x="55006" y="99849"/>
              <a:ext cx="1018396" cy="927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2.</a:t>
              </a:r>
            </a:p>
          </p:txBody>
        </p:sp>
      </p:grpSp>
      <p:grpSp>
        <p:nvGrpSpPr>
          <p:cNvPr id="170" name="Rectangle : coins arrondis 105"/>
          <p:cNvGrpSpPr/>
          <p:nvPr/>
        </p:nvGrpSpPr>
        <p:grpSpPr>
          <a:xfrm>
            <a:off x="1152000" y="6768000"/>
            <a:ext cx="1128408" cy="1126801"/>
            <a:chOff x="0" y="0"/>
            <a:chExt cx="1128407" cy="1126800"/>
          </a:xfrm>
        </p:grpSpPr>
        <p:sp>
          <p:nvSpPr>
            <p:cNvPr id="168"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69" name="3."/>
            <p:cNvSpPr txBox="1"/>
            <p:nvPr/>
          </p:nvSpPr>
          <p:spPr>
            <a:xfrm>
              <a:off x="55006" y="99849"/>
              <a:ext cx="1018396" cy="927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3.</a:t>
              </a:r>
            </a:p>
          </p:txBody>
        </p:sp>
      </p:grpSp>
      <p:grpSp>
        <p:nvGrpSpPr>
          <p:cNvPr id="173" name="Rectangle : coins arrondis 107"/>
          <p:cNvGrpSpPr/>
          <p:nvPr/>
        </p:nvGrpSpPr>
        <p:grpSpPr>
          <a:xfrm>
            <a:off x="1152000" y="8423999"/>
            <a:ext cx="1128408" cy="1126801"/>
            <a:chOff x="0" y="0"/>
            <a:chExt cx="1128407" cy="1126800"/>
          </a:xfrm>
        </p:grpSpPr>
        <p:sp>
          <p:nvSpPr>
            <p:cNvPr id="171"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72" name="4."/>
            <p:cNvSpPr txBox="1"/>
            <p:nvPr/>
          </p:nvSpPr>
          <p:spPr>
            <a:xfrm>
              <a:off x="55006" y="99849"/>
              <a:ext cx="1018396" cy="927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4.</a:t>
              </a:r>
            </a:p>
          </p:txBody>
        </p:sp>
      </p:grpSp>
      <p:grpSp>
        <p:nvGrpSpPr>
          <p:cNvPr id="176" name="Rectangle : coins arrondis 109"/>
          <p:cNvGrpSpPr/>
          <p:nvPr/>
        </p:nvGrpSpPr>
        <p:grpSpPr>
          <a:xfrm>
            <a:off x="1152000" y="10080000"/>
            <a:ext cx="1128408" cy="1126801"/>
            <a:chOff x="0" y="0"/>
            <a:chExt cx="1128407" cy="1126800"/>
          </a:xfrm>
        </p:grpSpPr>
        <p:sp>
          <p:nvSpPr>
            <p:cNvPr id="174"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75" name="5."/>
            <p:cNvSpPr txBox="1"/>
            <p:nvPr/>
          </p:nvSpPr>
          <p:spPr>
            <a:xfrm>
              <a:off x="55006" y="99849"/>
              <a:ext cx="1018396" cy="927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5.</a:t>
              </a:r>
            </a:p>
          </p:txBody>
        </p:sp>
      </p:grpSp>
      <p:grpSp>
        <p:nvGrpSpPr>
          <p:cNvPr id="179" name="Rectangle : coins arrondis 17"/>
          <p:cNvGrpSpPr/>
          <p:nvPr/>
        </p:nvGrpSpPr>
        <p:grpSpPr>
          <a:xfrm>
            <a:off x="1152000" y="11735999"/>
            <a:ext cx="1128408" cy="1126801"/>
            <a:chOff x="0" y="0"/>
            <a:chExt cx="1128407" cy="1126800"/>
          </a:xfrm>
        </p:grpSpPr>
        <p:sp>
          <p:nvSpPr>
            <p:cNvPr id="177"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78" name="6."/>
            <p:cNvSpPr txBox="1"/>
            <p:nvPr/>
          </p:nvSpPr>
          <p:spPr>
            <a:xfrm>
              <a:off x="55006" y="99849"/>
              <a:ext cx="1018396" cy="927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6.</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pic>
        <p:nvPicPr>
          <p:cNvPr id="543" name="Graphique 7" descr="Graphique 7"/>
          <p:cNvPicPr>
            <a:picLocks noChangeAspect="1"/>
          </p:cNvPicPr>
          <p:nvPr/>
        </p:nvPicPr>
        <p:blipFill>
          <a:blip r:embed="rId2"/>
          <a:stretch>
            <a:fillRect/>
          </a:stretch>
        </p:blipFill>
        <p:spPr>
          <a:xfrm>
            <a:off x="3535198" y="1514150"/>
            <a:ext cx="17198005" cy="7535210"/>
          </a:xfrm>
          <a:prstGeom prst="rect">
            <a:avLst/>
          </a:prstGeom>
          <a:ln w="12700">
            <a:miter lim="400000"/>
          </a:ln>
        </p:spPr>
      </p:pic>
      <p:sp>
        <p:nvSpPr>
          <p:cNvPr id="544" name="Titre 1"/>
          <p:cNvSpPr txBox="1">
            <a:spLocks noGrp="1"/>
          </p:cNvSpPr>
          <p:nvPr>
            <p:ph type="title"/>
          </p:nvPr>
        </p:nvSpPr>
        <p:spPr>
          <a:xfrm>
            <a:off x="1905000" y="205649"/>
            <a:ext cx="21202650" cy="1625280"/>
          </a:xfrm>
          <a:prstGeom prst="rect">
            <a:avLst/>
          </a:prstGeom>
        </p:spPr>
        <p:txBody>
          <a:bodyPr/>
          <a:lstStyle/>
          <a:p>
            <a:r>
              <a:rPr dirty="0"/>
              <a:t>Mechanisms of </a:t>
            </a:r>
            <a:r>
              <a:rPr lang="en-AU" dirty="0"/>
              <a:t>o</a:t>
            </a:r>
            <a:r>
              <a:rPr dirty="0" err="1"/>
              <a:t>rganic</a:t>
            </a:r>
            <a:r>
              <a:rPr dirty="0"/>
              <a:t> </a:t>
            </a:r>
            <a:r>
              <a:rPr lang="en-AU" dirty="0"/>
              <a:t>m</a:t>
            </a:r>
            <a:r>
              <a:rPr dirty="0"/>
              <a:t>atter </a:t>
            </a:r>
            <a:r>
              <a:rPr lang="en-AU" dirty="0"/>
              <a:t>s</a:t>
            </a:r>
            <a:r>
              <a:rPr dirty="0" err="1"/>
              <a:t>tabilization</a:t>
            </a:r>
            <a:r>
              <a:rPr dirty="0"/>
              <a:t> in </a:t>
            </a:r>
            <a:r>
              <a:rPr lang="en-AU" dirty="0"/>
              <a:t>s</a:t>
            </a:r>
            <a:r>
              <a:rPr dirty="0"/>
              <a:t>oils</a:t>
            </a:r>
          </a:p>
        </p:txBody>
      </p:sp>
      <p:sp>
        <p:nvSpPr>
          <p:cNvPr id="545" name="ZoneTexte 8"/>
          <p:cNvSpPr txBox="1"/>
          <p:nvPr/>
        </p:nvSpPr>
        <p:spPr>
          <a:xfrm>
            <a:off x="3267075" y="4678372"/>
            <a:ext cx="4200525" cy="154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p>
            <a:pPr algn="ctr">
              <a:defRPr sz="3200" b="1">
                <a:solidFill>
                  <a:srgbClr val="8D533E"/>
                </a:solidFill>
                <a:latin typeface="Barlow"/>
                <a:ea typeface="Barlow"/>
                <a:cs typeface="Barlow"/>
                <a:sym typeface="Barlow"/>
              </a:defRPr>
            </a:pPr>
            <a:r>
              <a:t>Selective Preservation</a:t>
            </a:r>
          </a:p>
          <a:p>
            <a:pPr algn="ctr">
              <a:defRPr sz="3200" b="1">
                <a:solidFill>
                  <a:srgbClr val="8D533E"/>
                </a:solidFill>
                <a:latin typeface="Barlow"/>
                <a:ea typeface="Barlow"/>
                <a:cs typeface="Barlow"/>
                <a:sym typeface="Barlow"/>
              </a:defRPr>
            </a:pPr>
            <a:r>
              <a:t>Recalcitrance</a:t>
            </a:r>
          </a:p>
        </p:txBody>
      </p:sp>
      <p:sp>
        <p:nvSpPr>
          <p:cNvPr id="546" name="ZoneTexte 9"/>
          <p:cNvSpPr txBox="1"/>
          <p:nvPr/>
        </p:nvSpPr>
        <p:spPr>
          <a:xfrm>
            <a:off x="8785728" y="4678372"/>
            <a:ext cx="4931729" cy="106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ctr">
              <a:defRPr sz="3200" b="1">
                <a:solidFill>
                  <a:srgbClr val="8D533E"/>
                </a:solidFill>
                <a:latin typeface="Barlow"/>
                <a:ea typeface="Barlow"/>
                <a:cs typeface="Barlow"/>
                <a:sym typeface="Barlow"/>
              </a:defRPr>
            </a:lvl1pPr>
          </a:lstStyle>
          <a:p>
            <a:r>
              <a:t>Interaction with Ions or Mineral Surfaces</a:t>
            </a:r>
          </a:p>
        </p:txBody>
      </p:sp>
      <p:sp>
        <p:nvSpPr>
          <p:cNvPr id="547" name="ZoneTexte 10"/>
          <p:cNvSpPr txBox="1"/>
          <p:nvPr/>
        </p:nvSpPr>
        <p:spPr>
          <a:xfrm>
            <a:off x="15169509" y="4678372"/>
            <a:ext cx="2540376" cy="106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ctr">
              <a:defRPr sz="3200" b="1">
                <a:solidFill>
                  <a:srgbClr val="8D533E"/>
                </a:solidFill>
                <a:latin typeface="Barlow"/>
                <a:ea typeface="Barlow"/>
                <a:cs typeface="Barlow"/>
                <a:sym typeface="Barlow"/>
              </a:defRPr>
            </a:lvl1pPr>
          </a:lstStyle>
          <a:p>
            <a:r>
              <a:t>Physical Protection</a:t>
            </a:r>
          </a:p>
        </p:txBody>
      </p:sp>
      <p:sp>
        <p:nvSpPr>
          <p:cNvPr id="548" name="ZoneTexte 11"/>
          <p:cNvSpPr txBox="1"/>
          <p:nvPr/>
        </p:nvSpPr>
        <p:spPr>
          <a:xfrm>
            <a:off x="17771453" y="4647207"/>
            <a:ext cx="3989321" cy="154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ctr">
              <a:defRPr sz="3200" b="1">
                <a:solidFill>
                  <a:srgbClr val="8D533E"/>
                </a:solidFill>
                <a:latin typeface="Barlow"/>
                <a:ea typeface="Barlow"/>
                <a:cs typeface="Barlow"/>
                <a:sym typeface="Barlow"/>
              </a:defRPr>
            </a:lvl1pPr>
          </a:lstStyle>
          <a:p>
            <a:r>
              <a:t>Environmental Conditions for Microorganisms</a:t>
            </a:r>
          </a:p>
        </p:txBody>
      </p:sp>
      <p:sp>
        <p:nvSpPr>
          <p:cNvPr id="549" name="ZoneTexte 12"/>
          <p:cNvSpPr txBox="1"/>
          <p:nvPr/>
        </p:nvSpPr>
        <p:spPr>
          <a:xfrm>
            <a:off x="3360489" y="7828157"/>
            <a:ext cx="1930151" cy="9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2800"/>
            </a:lvl1pPr>
          </a:lstStyle>
          <a:p>
            <a:r>
              <a:t>Macro-molecules</a:t>
            </a:r>
          </a:p>
        </p:txBody>
      </p:sp>
      <p:sp>
        <p:nvSpPr>
          <p:cNvPr id="550" name="ZoneTexte 13"/>
          <p:cNvSpPr txBox="1"/>
          <p:nvPr/>
        </p:nvSpPr>
        <p:spPr>
          <a:xfrm>
            <a:off x="5508873" y="7828157"/>
            <a:ext cx="2338514" cy="9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2800"/>
            </a:lvl1pPr>
          </a:lstStyle>
          <a:p>
            <a:r>
              <a:t>Pyrogenic Carbon</a:t>
            </a:r>
          </a:p>
        </p:txBody>
      </p:sp>
      <p:sp>
        <p:nvSpPr>
          <p:cNvPr id="551" name="ZoneTexte 15"/>
          <p:cNvSpPr txBox="1"/>
          <p:nvPr/>
        </p:nvSpPr>
        <p:spPr>
          <a:xfrm>
            <a:off x="8346331" y="7828157"/>
            <a:ext cx="2570022" cy="52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2800"/>
            </a:lvl1pPr>
          </a:lstStyle>
          <a:p>
            <a:r>
              <a:t>Complexation</a:t>
            </a:r>
          </a:p>
        </p:txBody>
      </p:sp>
      <p:sp>
        <p:nvSpPr>
          <p:cNvPr id="552" name="ZoneTexte 16"/>
          <p:cNvSpPr txBox="1"/>
          <p:nvPr/>
        </p:nvSpPr>
        <p:spPr>
          <a:xfrm>
            <a:off x="14775547" y="8089410"/>
            <a:ext cx="3222172" cy="13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2800"/>
            </a:lvl1pPr>
          </a:lstStyle>
          <a:p>
            <a:r>
              <a:t>Inaccessibility, Local Physical Conditions</a:t>
            </a:r>
          </a:p>
        </p:txBody>
      </p:sp>
      <p:sp>
        <p:nvSpPr>
          <p:cNvPr id="553" name="ZoneTexte 17"/>
          <p:cNvSpPr txBox="1"/>
          <p:nvPr/>
        </p:nvSpPr>
        <p:spPr>
          <a:xfrm>
            <a:off x="11391510" y="7828157"/>
            <a:ext cx="2234951" cy="52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2800"/>
            </a:lvl1pPr>
          </a:lstStyle>
          <a:p>
            <a:r>
              <a:t>Adsorption</a:t>
            </a:r>
          </a:p>
        </p:txBody>
      </p:sp>
      <p:sp>
        <p:nvSpPr>
          <p:cNvPr id="554" name="ZoneTexte 18"/>
          <p:cNvSpPr txBox="1"/>
          <p:nvPr/>
        </p:nvSpPr>
        <p:spPr>
          <a:xfrm>
            <a:off x="14328216" y="9943456"/>
            <a:ext cx="6127937"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400">
                <a:solidFill>
                  <a:srgbClr val="A6A6A6"/>
                </a:solidFill>
                <a:latin typeface="Barlow"/>
                <a:ea typeface="Barlow"/>
                <a:cs typeface="Barlow"/>
                <a:sym typeface="Barlow"/>
              </a:defRPr>
            </a:pPr>
            <a:r>
              <a:t>according to </a:t>
            </a:r>
            <a:r>
              <a:rPr cap="small"/>
              <a:t>Chenu</a:t>
            </a:r>
            <a:r>
              <a:t> </a:t>
            </a:r>
            <a:r>
              <a:rPr i="1"/>
              <a:t>et al.</a:t>
            </a:r>
            <a:r>
              <a:t>, 2009, CMS series</a:t>
            </a:r>
          </a:p>
        </p:txBody>
      </p:sp>
      <p:sp>
        <p:nvSpPr>
          <p:cNvPr id="555" name="Connecteur droit avec flèche 20"/>
          <p:cNvSpPr/>
          <p:nvPr/>
        </p:nvSpPr>
        <p:spPr>
          <a:xfrm flipH="1">
            <a:off x="5367338" y="2465928"/>
            <a:ext cx="6519862" cy="2082846"/>
          </a:xfrm>
          <a:prstGeom prst="line">
            <a:avLst/>
          </a:prstGeom>
          <a:ln w="76200" cap="rnd">
            <a:solidFill>
              <a:srgbClr val="000000"/>
            </a:solidFill>
            <a:tailEnd type="triangle"/>
          </a:ln>
        </p:spPr>
        <p:txBody>
          <a:bodyPr lIns="45719" rIns="45719"/>
          <a:lstStyle/>
          <a:p>
            <a:endParaRPr/>
          </a:p>
        </p:txBody>
      </p:sp>
      <p:sp>
        <p:nvSpPr>
          <p:cNvPr id="556" name="Connecteur droit avec flèche 21"/>
          <p:cNvSpPr/>
          <p:nvPr/>
        </p:nvSpPr>
        <p:spPr>
          <a:xfrm flipH="1">
            <a:off x="11251592" y="2465929"/>
            <a:ext cx="635609" cy="2082845"/>
          </a:xfrm>
          <a:prstGeom prst="line">
            <a:avLst/>
          </a:prstGeom>
          <a:ln w="76200" cap="rnd">
            <a:solidFill>
              <a:srgbClr val="000000"/>
            </a:solidFill>
            <a:tailEnd type="triangle"/>
          </a:ln>
        </p:spPr>
        <p:txBody>
          <a:bodyPr lIns="45719" rIns="45719"/>
          <a:lstStyle/>
          <a:p>
            <a:endParaRPr/>
          </a:p>
        </p:txBody>
      </p:sp>
      <p:sp>
        <p:nvSpPr>
          <p:cNvPr id="557" name="Connecteur droit avec flèche 24"/>
          <p:cNvSpPr/>
          <p:nvPr/>
        </p:nvSpPr>
        <p:spPr>
          <a:xfrm>
            <a:off x="11887200" y="2465928"/>
            <a:ext cx="4552498" cy="2082846"/>
          </a:xfrm>
          <a:prstGeom prst="line">
            <a:avLst/>
          </a:prstGeom>
          <a:ln w="76200" cap="rnd">
            <a:solidFill>
              <a:srgbClr val="000000"/>
            </a:solidFill>
            <a:tailEnd type="triangle"/>
          </a:ln>
        </p:spPr>
        <p:txBody>
          <a:bodyPr lIns="45719" rIns="45719"/>
          <a:lstStyle/>
          <a:p>
            <a:endParaRPr/>
          </a:p>
        </p:txBody>
      </p:sp>
      <p:sp>
        <p:nvSpPr>
          <p:cNvPr id="558" name="Connecteur droit avec flèche 28"/>
          <p:cNvSpPr/>
          <p:nvPr/>
        </p:nvSpPr>
        <p:spPr>
          <a:xfrm>
            <a:off x="11887200" y="2467065"/>
            <a:ext cx="7878914" cy="2050544"/>
          </a:xfrm>
          <a:prstGeom prst="line">
            <a:avLst/>
          </a:prstGeom>
          <a:ln w="76200" cap="rnd">
            <a:solidFill>
              <a:srgbClr val="000000"/>
            </a:solidFill>
            <a:tailEnd type="triangle"/>
          </a:ln>
        </p:spPr>
        <p:txBody>
          <a:bodyPr lIns="45719" rIns="45719"/>
          <a:lstStyle/>
          <a:p>
            <a:endParaRPr/>
          </a:p>
        </p:txBody>
      </p:sp>
      <p:grpSp>
        <p:nvGrpSpPr>
          <p:cNvPr id="561" name="ZoneTexte 40"/>
          <p:cNvGrpSpPr/>
          <p:nvPr/>
        </p:nvGrpSpPr>
        <p:grpSpPr>
          <a:xfrm>
            <a:off x="1286398" y="9096895"/>
            <a:ext cx="12240002" cy="3994992"/>
            <a:chOff x="0" y="0"/>
            <a:chExt cx="12240000" cy="3994991"/>
          </a:xfrm>
        </p:grpSpPr>
        <p:sp>
          <p:nvSpPr>
            <p:cNvPr id="559" name="Rectangle aux angles arrondis"/>
            <p:cNvSpPr/>
            <p:nvPr/>
          </p:nvSpPr>
          <p:spPr>
            <a:xfrm>
              <a:off x="0" y="0"/>
              <a:ext cx="12240001" cy="3994992"/>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560" name="The rate at which organic matter can be degraded depends on its chemical composition, its interaction with the mineral phase, its accessibility to microorganisms, and environmental conditions."/>
            <p:cNvSpPr txBox="1"/>
            <p:nvPr/>
          </p:nvSpPr>
          <p:spPr>
            <a:xfrm>
              <a:off x="226769" y="226768"/>
              <a:ext cx="11786462" cy="362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4000"/>
              </a:lvl1pPr>
            </a:lstStyle>
            <a:p>
              <a:r>
                <a:t>The rate at which organic matter can be degraded depends on its chemical composition, its interaction with the mineral phase, its accessibility to microorganisms, and environmental conditions.</a:t>
              </a:r>
            </a:p>
          </p:txBody>
        </p:sp>
      </p:grpSp>
      <p:sp>
        <p:nvSpPr>
          <p:cNvPr id="562" name="Connecteur droit avec flèche 41"/>
          <p:cNvSpPr/>
          <p:nvPr/>
        </p:nvSpPr>
        <p:spPr>
          <a:xfrm flipH="1">
            <a:off x="852365" y="9789921"/>
            <a:ext cx="681790" cy="1"/>
          </a:xfrm>
          <a:prstGeom prst="line">
            <a:avLst/>
          </a:prstGeom>
          <a:ln w="127000">
            <a:solidFill>
              <a:srgbClr val="8D533E"/>
            </a:solidFill>
            <a:headEnd type="triangle"/>
          </a:ln>
        </p:spPr>
        <p:txBody>
          <a:bodyPr lIns="45719" rIns="45719"/>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pic>
        <p:nvPicPr>
          <p:cNvPr id="565" name="Image 3" descr="Image 3"/>
          <p:cNvPicPr>
            <a:picLocks noChangeAspect="1"/>
          </p:cNvPicPr>
          <p:nvPr/>
        </p:nvPicPr>
        <p:blipFill>
          <a:blip r:embed="rId2"/>
          <a:stretch>
            <a:fillRect/>
          </a:stretch>
        </p:blipFill>
        <p:spPr>
          <a:xfrm>
            <a:off x="-2" y="8623851"/>
            <a:ext cx="11247695" cy="5092151"/>
          </a:xfrm>
          <a:prstGeom prst="rect">
            <a:avLst/>
          </a:prstGeom>
          <a:ln w="12700">
            <a:miter lim="400000"/>
          </a:ln>
        </p:spPr>
      </p:pic>
      <p:pic>
        <p:nvPicPr>
          <p:cNvPr id="566" name="Image 82" descr="Image 82"/>
          <p:cNvPicPr>
            <a:picLocks noChangeAspect="1"/>
          </p:cNvPicPr>
          <p:nvPr/>
        </p:nvPicPr>
        <p:blipFill>
          <a:blip r:embed="rId3"/>
          <a:stretch>
            <a:fillRect/>
          </a:stretch>
        </p:blipFill>
        <p:spPr>
          <a:xfrm>
            <a:off x="2700007" y="2849619"/>
            <a:ext cx="6711877" cy="6049720"/>
          </a:xfrm>
          <a:prstGeom prst="rect">
            <a:avLst/>
          </a:prstGeom>
          <a:ln w="12700">
            <a:miter lim="400000"/>
          </a:ln>
        </p:spPr>
      </p:pic>
      <p:sp>
        <p:nvSpPr>
          <p:cNvPr id="567" name="Freeform 5"/>
          <p:cNvSpPr/>
          <p:nvPr/>
        </p:nvSpPr>
        <p:spPr>
          <a:xfrm>
            <a:off x="3253001" y="8700320"/>
            <a:ext cx="6308754" cy="3650693"/>
          </a:xfrm>
          <a:custGeom>
            <a:avLst/>
            <a:gdLst/>
            <a:ahLst/>
            <a:cxnLst>
              <a:cxn ang="0">
                <a:pos x="wd2" y="hd2"/>
              </a:cxn>
              <a:cxn ang="5400000">
                <a:pos x="wd2" y="hd2"/>
              </a:cxn>
              <a:cxn ang="10800000">
                <a:pos x="wd2" y="hd2"/>
              </a:cxn>
              <a:cxn ang="16200000">
                <a:pos x="wd2" y="hd2"/>
              </a:cxn>
            </a:cxnLst>
            <a:rect l="0" t="0" r="r" b="b"/>
            <a:pathLst>
              <a:path w="21600" h="21546" extrusionOk="0">
                <a:moveTo>
                  <a:pt x="21474" y="8016"/>
                </a:moveTo>
                <a:cubicBezTo>
                  <a:pt x="20526" y="7008"/>
                  <a:pt x="19484" y="6117"/>
                  <a:pt x="18411" y="5821"/>
                </a:cubicBezTo>
                <a:cubicBezTo>
                  <a:pt x="17874" y="5702"/>
                  <a:pt x="17368" y="5821"/>
                  <a:pt x="16832" y="6117"/>
                </a:cubicBezTo>
                <a:cubicBezTo>
                  <a:pt x="16389" y="6355"/>
                  <a:pt x="15884" y="5999"/>
                  <a:pt x="15505" y="5583"/>
                </a:cubicBezTo>
                <a:cubicBezTo>
                  <a:pt x="16042" y="5346"/>
                  <a:pt x="16516" y="4931"/>
                  <a:pt x="17021" y="4812"/>
                </a:cubicBezTo>
                <a:cubicBezTo>
                  <a:pt x="16768" y="4871"/>
                  <a:pt x="16484" y="4990"/>
                  <a:pt x="16200" y="5109"/>
                </a:cubicBezTo>
                <a:cubicBezTo>
                  <a:pt x="16011" y="5227"/>
                  <a:pt x="15821" y="5287"/>
                  <a:pt x="15632" y="5405"/>
                </a:cubicBezTo>
                <a:cubicBezTo>
                  <a:pt x="15505" y="5405"/>
                  <a:pt x="15442" y="5524"/>
                  <a:pt x="15347" y="5405"/>
                </a:cubicBezTo>
                <a:cubicBezTo>
                  <a:pt x="15253" y="5287"/>
                  <a:pt x="15158" y="5168"/>
                  <a:pt x="15095" y="4990"/>
                </a:cubicBezTo>
                <a:cubicBezTo>
                  <a:pt x="14716" y="4456"/>
                  <a:pt x="14463" y="3684"/>
                  <a:pt x="14116" y="3091"/>
                </a:cubicBezTo>
                <a:cubicBezTo>
                  <a:pt x="14368" y="2972"/>
                  <a:pt x="14589" y="2913"/>
                  <a:pt x="14842" y="3091"/>
                </a:cubicBezTo>
                <a:cubicBezTo>
                  <a:pt x="14905" y="3150"/>
                  <a:pt x="15000" y="3210"/>
                  <a:pt x="15095" y="3269"/>
                </a:cubicBezTo>
                <a:cubicBezTo>
                  <a:pt x="15505" y="3447"/>
                  <a:pt x="15979" y="3091"/>
                  <a:pt x="16421" y="3032"/>
                </a:cubicBezTo>
                <a:cubicBezTo>
                  <a:pt x="16011" y="2972"/>
                  <a:pt x="15505" y="3328"/>
                  <a:pt x="15126" y="3091"/>
                </a:cubicBezTo>
                <a:cubicBezTo>
                  <a:pt x="15032" y="3032"/>
                  <a:pt x="14905" y="2854"/>
                  <a:pt x="14842" y="2794"/>
                </a:cubicBezTo>
                <a:cubicBezTo>
                  <a:pt x="14589" y="2557"/>
                  <a:pt x="14337" y="2616"/>
                  <a:pt x="14084" y="2676"/>
                </a:cubicBezTo>
                <a:cubicBezTo>
                  <a:pt x="14021" y="2735"/>
                  <a:pt x="13989" y="2735"/>
                  <a:pt x="13958" y="2735"/>
                </a:cubicBezTo>
                <a:cubicBezTo>
                  <a:pt x="13895" y="2616"/>
                  <a:pt x="13832" y="2498"/>
                  <a:pt x="13768" y="2379"/>
                </a:cubicBezTo>
                <a:cubicBezTo>
                  <a:pt x="13642" y="2201"/>
                  <a:pt x="13484" y="1964"/>
                  <a:pt x="13358" y="1786"/>
                </a:cubicBezTo>
                <a:cubicBezTo>
                  <a:pt x="13137" y="1430"/>
                  <a:pt x="12884" y="1133"/>
                  <a:pt x="12632" y="895"/>
                </a:cubicBezTo>
                <a:cubicBezTo>
                  <a:pt x="12253" y="539"/>
                  <a:pt x="11874" y="243"/>
                  <a:pt x="11463" y="183"/>
                </a:cubicBezTo>
                <a:cubicBezTo>
                  <a:pt x="10800" y="124"/>
                  <a:pt x="10137" y="65"/>
                  <a:pt x="9474" y="5"/>
                </a:cubicBezTo>
                <a:cubicBezTo>
                  <a:pt x="8968" y="-54"/>
                  <a:pt x="8621" y="421"/>
                  <a:pt x="8242" y="955"/>
                </a:cubicBezTo>
                <a:cubicBezTo>
                  <a:pt x="7705" y="1667"/>
                  <a:pt x="7295" y="2616"/>
                  <a:pt x="6884" y="3506"/>
                </a:cubicBezTo>
                <a:cubicBezTo>
                  <a:pt x="6726" y="3210"/>
                  <a:pt x="6537" y="2913"/>
                  <a:pt x="6316" y="2854"/>
                </a:cubicBezTo>
                <a:cubicBezTo>
                  <a:pt x="6189" y="2794"/>
                  <a:pt x="6063" y="2794"/>
                  <a:pt x="5968" y="2735"/>
                </a:cubicBezTo>
                <a:cubicBezTo>
                  <a:pt x="5558" y="2438"/>
                  <a:pt x="5211" y="1964"/>
                  <a:pt x="4863" y="1548"/>
                </a:cubicBezTo>
                <a:cubicBezTo>
                  <a:pt x="5179" y="2023"/>
                  <a:pt x="5526" y="2557"/>
                  <a:pt x="5905" y="2913"/>
                </a:cubicBezTo>
                <a:cubicBezTo>
                  <a:pt x="6032" y="2972"/>
                  <a:pt x="6158" y="3032"/>
                  <a:pt x="6284" y="3091"/>
                </a:cubicBezTo>
                <a:cubicBezTo>
                  <a:pt x="6379" y="3150"/>
                  <a:pt x="6789" y="3684"/>
                  <a:pt x="6726" y="3803"/>
                </a:cubicBezTo>
                <a:cubicBezTo>
                  <a:pt x="6632" y="4041"/>
                  <a:pt x="6379" y="4100"/>
                  <a:pt x="6253" y="4159"/>
                </a:cubicBezTo>
                <a:cubicBezTo>
                  <a:pt x="6032" y="4278"/>
                  <a:pt x="5842" y="4219"/>
                  <a:pt x="5621" y="4100"/>
                </a:cubicBezTo>
                <a:cubicBezTo>
                  <a:pt x="5147" y="3922"/>
                  <a:pt x="4705" y="3625"/>
                  <a:pt x="4200" y="3566"/>
                </a:cubicBezTo>
                <a:cubicBezTo>
                  <a:pt x="4926" y="3744"/>
                  <a:pt x="5716" y="4753"/>
                  <a:pt x="6442" y="4278"/>
                </a:cubicBezTo>
                <a:cubicBezTo>
                  <a:pt x="6000" y="4931"/>
                  <a:pt x="5495" y="5405"/>
                  <a:pt x="4926" y="5346"/>
                </a:cubicBezTo>
                <a:cubicBezTo>
                  <a:pt x="4737" y="5346"/>
                  <a:pt x="4611" y="5168"/>
                  <a:pt x="4453" y="4931"/>
                </a:cubicBezTo>
                <a:cubicBezTo>
                  <a:pt x="4263" y="4575"/>
                  <a:pt x="3979" y="4337"/>
                  <a:pt x="3695" y="4219"/>
                </a:cubicBezTo>
                <a:cubicBezTo>
                  <a:pt x="3284" y="4041"/>
                  <a:pt x="2937" y="4278"/>
                  <a:pt x="2558" y="3862"/>
                </a:cubicBezTo>
                <a:cubicBezTo>
                  <a:pt x="2084" y="3328"/>
                  <a:pt x="1674" y="2616"/>
                  <a:pt x="1200" y="2142"/>
                </a:cubicBezTo>
                <a:cubicBezTo>
                  <a:pt x="1737" y="2735"/>
                  <a:pt x="2179" y="3744"/>
                  <a:pt x="2747" y="4219"/>
                </a:cubicBezTo>
                <a:cubicBezTo>
                  <a:pt x="2874" y="4337"/>
                  <a:pt x="3032" y="4397"/>
                  <a:pt x="3189" y="4397"/>
                </a:cubicBezTo>
                <a:cubicBezTo>
                  <a:pt x="3568" y="4397"/>
                  <a:pt x="3884" y="4575"/>
                  <a:pt x="4168" y="4990"/>
                </a:cubicBezTo>
                <a:cubicBezTo>
                  <a:pt x="2747" y="4634"/>
                  <a:pt x="1232" y="5999"/>
                  <a:pt x="0" y="7304"/>
                </a:cubicBezTo>
                <a:cubicBezTo>
                  <a:pt x="789" y="6592"/>
                  <a:pt x="1642" y="5939"/>
                  <a:pt x="2495" y="5583"/>
                </a:cubicBezTo>
                <a:cubicBezTo>
                  <a:pt x="2968" y="5405"/>
                  <a:pt x="3474" y="5287"/>
                  <a:pt x="3947" y="5405"/>
                </a:cubicBezTo>
                <a:cubicBezTo>
                  <a:pt x="4295" y="5524"/>
                  <a:pt x="4611" y="5880"/>
                  <a:pt x="4926" y="5939"/>
                </a:cubicBezTo>
                <a:cubicBezTo>
                  <a:pt x="4800" y="6236"/>
                  <a:pt x="4674" y="6473"/>
                  <a:pt x="4579" y="6830"/>
                </a:cubicBezTo>
                <a:cubicBezTo>
                  <a:pt x="4516" y="6948"/>
                  <a:pt x="4484" y="7126"/>
                  <a:pt x="4453" y="7245"/>
                </a:cubicBezTo>
                <a:cubicBezTo>
                  <a:pt x="4389" y="7482"/>
                  <a:pt x="4326" y="7423"/>
                  <a:pt x="4200" y="7482"/>
                </a:cubicBezTo>
                <a:cubicBezTo>
                  <a:pt x="4011" y="7601"/>
                  <a:pt x="3789" y="7720"/>
                  <a:pt x="3600" y="7957"/>
                </a:cubicBezTo>
                <a:cubicBezTo>
                  <a:pt x="3505" y="8076"/>
                  <a:pt x="3411" y="8194"/>
                  <a:pt x="3347" y="8372"/>
                </a:cubicBezTo>
                <a:cubicBezTo>
                  <a:pt x="3253" y="8313"/>
                  <a:pt x="3158" y="8254"/>
                  <a:pt x="3063" y="8254"/>
                </a:cubicBezTo>
                <a:cubicBezTo>
                  <a:pt x="2874" y="8194"/>
                  <a:pt x="2684" y="8254"/>
                  <a:pt x="2495" y="8432"/>
                </a:cubicBezTo>
                <a:cubicBezTo>
                  <a:pt x="2400" y="8491"/>
                  <a:pt x="2337" y="8610"/>
                  <a:pt x="2242" y="8610"/>
                </a:cubicBezTo>
                <a:cubicBezTo>
                  <a:pt x="1895" y="8728"/>
                  <a:pt x="1516" y="8491"/>
                  <a:pt x="1168" y="8550"/>
                </a:cubicBezTo>
                <a:cubicBezTo>
                  <a:pt x="1516" y="8550"/>
                  <a:pt x="1958" y="8966"/>
                  <a:pt x="2337" y="8788"/>
                </a:cubicBezTo>
                <a:cubicBezTo>
                  <a:pt x="2432" y="8728"/>
                  <a:pt x="2495" y="8610"/>
                  <a:pt x="2589" y="8550"/>
                </a:cubicBezTo>
                <a:cubicBezTo>
                  <a:pt x="2779" y="8432"/>
                  <a:pt x="3032" y="8491"/>
                  <a:pt x="3221" y="8610"/>
                </a:cubicBezTo>
                <a:cubicBezTo>
                  <a:pt x="3000" y="9203"/>
                  <a:pt x="2905" y="9678"/>
                  <a:pt x="2558" y="9975"/>
                </a:cubicBezTo>
                <a:cubicBezTo>
                  <a:pt x="2084" y="10509"/>
                  <a:pt x="1547" y="10746"/>
                  <a:pt x="1074" y="11280"/>
                </a:cubicBezTo>
                <a:cubicBezTo>
                  <a:pt x="1358" y="10983"/>
                  <a:pt x="1674" y="10746"/>
                  <a:pt x="1989" y="10568"/>
                </a:cubicBezTo>
                <a:cubicBezTo>
                  <a:pt x="2305" y="10331"/>
                  <a:pt x="2621" y="10153"/>
                  <a:pt x="2874" y="9797"/>
                </a:cubicBezTo>
                <a:cubicBezTo>
                  <a:pt x="3063" y="9500"/>
                  <a:pt x="3158" y="9084"/>
                  <a:pt x="3316" y="8728"/>
                </a:cubicBezTo>
                <a:cubicBezTo>
                  <a:pt x="3568" y="8135"/>
                  <a:pt x="3979" y="7898"/>
                  <a:pt x="4358" y="7779"/>
                </a:cubicBezTo>
                <a:cubicBezTo>
                  <a:pt x="4263" y="8372"/>
                  <a:pt x="4263" y="9084"/>
                  <a:pt x="4232" y="9737"/>
                </a:cubicBezTo>
                <a:cubicBezTo>
                  <a:pt x="4168" y="10271"/>
                  <a:pt x="4042" y="10805"/>
                  <a:pt x="3853" y="11280"/>
                </a:cubicBezTo>
                <a:cubicBezTo>
                  <a:pt x="3505" y="12348"/>
                  <a:pt x="3095" y="13357"/>
                  <a:pt x="2747" y="14484"/>
                </a:cubicBezTo>
                <a:cubicBezTo>
                  <a:pt x="3189" y="13120"/>
                  <a:pt x="3821" y="11992"/>
                  <a:pt x="4232" y="10568"/>
                </a:cubicBezTo>
                <a:cubicBezTo>
                  <a:pt x="4358" y="10983"/>
                  <a:pt x="4326" y="11339"/>
                  <a:pt x="4358" y="11814"/>
                </a:cubicBezTo>
                <a:cubicBezTo>
                  <a:pt x="4389" y="12408"/>
                  <a:pt x="4611" y="12882"/>
                  <a:pt x="4705" y="13416"/>
                </a:cubicBezTo>
                <a:cubicBezTo>
                  <a:pt x="4642" y="12882"/>
                  <a:pt x="4389" y="12348"/>
                  <a:pt x="4421" y="11814"/>
                </a:cubicBezTo>
                <a:cubicBezTo>
                  <a:pt x="4421" y="11458"/>
                  <a:pt x="4421" y="11221"/>
                  <a:pt x="4389" y="10865"/>
                </a:cubicBezTo>
                <a:cubicBezTo>
                  <a:pt x="4326" y="10627"/>
                  <a:pt x="4263" y="10509"/>
                  <a:pt x="4295" y="10271"/>
                </a:cubicBezTo>
                <a:cubicBezTo>
                  <a:pt x="4484" y="9322"/>
                  <a:pt x="4389" y="8313"/>
                  <a:pt x="4642" y="7423"/>
                </a:cubicBezTo>
                <a:cubicBezTo>
                  <a:pt x="4800" y="6889"/>
                  <a:pt x="5021" y="6414"/>
                  <a:pt x="5274" y="5999"/>
                </a:cubicBezTo>
                <a:cubicBezTo>
                  <a:pt x="5368" y="5821"/>
                  <a:pt x="5684" y="5821"/>
                  <a:pt x="5811" y="5761"/>
                </a:cubicBezTo>
                <a:cubicBezTo>
                  <a:pt x="6063" y="5643"/>
                  <a:pt x="6284" y="5405"/>
                  <a:pt x="6474" y="5168"/>
                </a:cubicBezTo>
                <a:cubicBezTo>
                  <a:pt x="6726" y="4931"/>
                  <a:pt x="6916" y="4634"/>
                  <a:pt x="7105" y="4278"/>
                </a:cubicBezTo>
                <a:cubicBezTo>
                  <a:pt x="7200" y="4159"/>
                  <a:pt x="7232" y="4100"/>
                  <a:pt x="7358" y="4159"/>
                </a:cubicBezTo>
                <a:cubicBezTo>
                  <a:pt x="7547" y="4219"/>
                  <a:pt x="7737" y="4337"/>
                  <a:pt x="7926" y="4515"/>
                </a:cubicBezTo>
                <a:cubicBezTo>
                  <a:pt x="7642" y="4931"/>
                  <a:pt x="7453" y="5524"/>
                  <a:pt x="7200" y="5999"/>
                </a:cubicBezTo>
                <a:cubicBezTo>
                  <a:pt x="6979" y="6355"/>
                  <a:pt x="6663" y="6592"/>
                  <a:pt x="6379" y="6770"/>
                </a:cubicBezTo>
                <a:cubicBezTo>
                  <a:pt x="5779" y="7186"/>
                  <a:pt x="5147" y="7542"/>
                  <a:pt x="4547" y="8016"/>
                </a:cubicBezTo>
                <a:cubicBezTo>
                  <a:pt x="4958" y="7720"/>
                  <a:pt x="5400" y="7482"/>
                  <a:pt x="5842" y="7245"/>
                </a:cubicBezTo>
                <a:cubicBezTo>
                  <a:pt x="6316" y="6948"/>
                  <a:pt x="6821" y="6770"/>
                  <a:pt x="7232" y="6236"/>
                </a:cubicBezTo>
                <a:cubicBezTo>
                  <a:pt x="7453" y="5880"/>
                  <a:pt x="7611" y="5405"/>
                  <a:pt x="7832" y="5049"/>
                </a:cubicBezTo>
                <a:cubicBezTo>
                  <a:pt x="8179" y="4397"/>
                  <a:pt x="8653" y="4159"/>
                  <a:pt x="9095" y="4041"/>
                </a:cubicBezTo>
                <a:cubicBezTo>
                  <a:pt x="8937" y="4931"/>
                  <a:pt x="8905" y="5821"/>
                  <a:pt x="8558" y="6533"/>
                </a:cubicBezTo>
                <a:cubicBezTo>
                  <a:pt x="8368" y="6889"/>
                  <a:pt x="8211" y="7186"/>
                  <a:pt x="8021" y="7542"/>
                </a:cubicBezTo>
                <a:cubicBezTo>
                  <a:pt x="7863" y="7423"/>
                  <a:pt x="7705" y="7423"/>
                  <a:pt x="7516" y="7423"/>
                </a:cubicBezTo>
                <a:cubicBezTo>
                  <a:pt x="7326" y="7423"/>
                  <a:pt x="7137" y="7482"/>
                  <a:pt x="6979" y="7660"/>
                </a:cubicBezTo>
                <a:cubicBezTo>
                  <a:pt x="6789" y="7898"/>
                  <a:pt x="6632" y="8076"/>
                  <a:pt x="6411" y="8135"/>
                </a:cubicBezTo>
                <a:cubicBezTo>
                  <a:pt x="6000" y="8194"/>
                  <a:pt x="5589" y="8016"/>
                  <a:pt x="5147" y="8076"/>
                </a:cubicBezTo>
                <a:cubicBezTo>
                  <a:pt x="5589" y="8076"/>
                  <a:pt x="6000" y="8313"/>
                  <a:pt x="6442" y="8254"/>
                </a:cubicBezTo>
                <a:cubicBezTo>
                  <a:pt x="6284" y="8432"/>
                  <a:pt x="6158" y="8669"/>
                  <a:pt x="6063" y="8906"/>
                </a:cubicBezTo>
                <a:cubicBezTo>
                  <a:pt x="5937" y="9262"/>
                  <a:pt x="5905" y="9678"/>
                  <a:pt x="5779" y="10034"/>
                </a:cubicBezTo>
                <a:cubicBezTo>
                  <a:pt x="5463" y="10687"/>
                  <a:pt x="4989" y="10983"/>
                  <a:pt x="4611" y="11517"/>
                </a:cubicBezTo>
                <a:cubicBezTo>
                  <a:pt x="4895" y="11102"/>
                  <a:pt x="5211" y="10805"/>
                  <a:pt x="5526" y="10449"/>
                </a:cubicBezTo>
                <a:cubicBezTo>
                  <a:pt x="5684" y="10271"/>
                  <a:pt x="5842" y="10034"/>
                  <a:pt x="5905" y="9737"/>
                </a:cubicBezTo>
                <a:cubicBezTo>
                  <a:pt x="6000" y="9381"/>
                  <a:pt x="6063" y="9084"/>
                  <a:pt x="6189" y="8788"/>
                </a:cubicBezTo>
                <a:cubicBezTo>
                  <a:pt x="6379" y="8432"/>
                  <a:pt x="6600" y="8254"/>
                  <a:pt x="6821" y="8076"/>
                </a:cubicBezTo>
                <a:cubicBezTo>
                  <a:pt x="7168" y="7720"/>
                  <a:pt x="7484" y="7601"/>
                  <a:pt x="7863" y="7779"/>
                </a:cubicBezTo>
                <a:cubicBezTo>
                  <a:pt x="7389" y="8669"/>
                  <a:pt x="6916" y="9737"/>
                  <a:pt x="6726" y="10983"/>
                </a:cubicBezTo>
                <a:cubicBezTo>
                  <a:pt x="7042" y="9262"/>
                  <a:pt x="7832" y="8254"/>
                  <a:pt x="8526" y="7126"/>
                </a:cubicBezTo>
                <a:cubicBezTo>
                  <a:pt x="8589" y="7423"/>
                  <a:pt x="8589" y="7720"/>
                  <a:pt x="8558" y="8016"/>
                </a:cubicBezTo>
                <a:cubicBezTo>
                  <a:pt x="8526" y="8135"/>
                  <a:pt x="8495" y="8254"/>
                  <a:pt x="8495" y="8432"/>
                </a:cubicBezTo>
                <a:cubicBezTo>
                  <a:pt x="8526" y="9025"/>
                  <a:pt x="8653" y="9678"/>
                  <a:pt x="8653" y="10331"/>
                </a:cubicBezTo>
                <a:cubicBezTo>
                  <a:pt x="8684" y="9737"/>
                  <a:pt x="8621" y="9144"/>
                  <a:pt x="8621" y="8550"/>
                </a:cubicBezTo>
                <a:cubicBezTo>
                  <a:pt x="8621" y="8194"/>
                  <a:pt x="8684" y="8076"/>
                  <a:pt x="8747" y="7838"/>
                </a:cubicBezTo>
                <a:cubicBezTo>
                  <a:pt x="8779" y="7542"/>
                  <a:pt x="8747" y="7304"/>
                  <a:pt x="8747" y="7067"/>
                </a:cubicBezTo>
                <a:cubicBezTo>
                  <a:pt x="8716" y="6770"/>
                  <a:pt x="8811" y="6651"/>
                  <a:pt x="8937" y="6414"/>
                </a:cubicBezTo>
                <a:cubicBezTo>
                  <a:pt x="9063" y="6058"/>
                  <a:pt x="9158" y="5702"/>
                  <a:pt x="9221" y="5287"/>
                </a:cubicBezTo>
                <a:cubicBezTo>
                  <a:pt x="9411" y="6058"/>
                  <a:pt x="9316" y="6830"/>
                  <a:pt x="9221" y="7601"/>
                </a:cubicBezTo>
                <a:cubicBezTo>
                  <a:pt x="9158" y="8194"/>
                  <a:pt x="9474" y="8788"/>
                  <a:pt x="9537" y="9322"/>
                </a:cubicBezTo>
                <a:cubicBezTo>
                  <a:pt x="9505" y="8788"/>
                  <a:pt x="9221" y="8194"/>
                  <a:pt x="9316" y="7660"/>
                </a:cubicBezTo>
                <a:cubicBezTo>
                  <a:pt x="9442" y="6948"/>
                  <a:pt x="9537" y="6236"/>
                  <a:pt x="9474" y="5465"/>
                </a:cubicBezTo>
                <a:cubicBezTo>
                  <a:pt x="9442" y="5168"/>
                  <a:pt x="9316" y="4871"/>
                  <a:pt x="9347" y="4634"/>
                </a:cubicBezTo>
                <a:cubicBezTo>
                  <a:pt x="9442" y="4278"/>
                  <a:pt x="9505" y="3922"/>
                  <a:pt x="9632" y="3625"/>
                </a:cubicBezTo>
                <a:cubicBezTo>
                  <a:pt x="9853" y="2913"/>
                  <a:pt x="10200" y="2438"/>
                  <a:pt x="10547" y="1964"/>
                </a:cubicBezTo>
                <a:cubicBezTo>
                  <a:pt x="10611" y="2201"/>
                  <a:pt x="10642" y="2438"/>
                  <a:pt x="10674" y="2676"/>
                </a:cubicBezTo>
                <a:cubicBezTo>
                  <a:pt x="10705" y="2794"/>
                  <a:pt x="10737" y="2972"/>
                  <a:pt x="10768" y="3091"/>
                </a:cubicBezTo>
                <a:cubicBezTo>
                  <a:pt x="10737" y="3150"/>
                  <a:pt x="10674" y="3210"/>
                  <a:pt x="10642" y="3328"/>
                </a:cubicBezTo>
                <a:cubicBezTo>
                  <a:pt x="10421" y="3684"/>
                  <a:pt x="10263" y="4100"/>
                  <a:pt x="10263" y="4634"/>
                </a:cubicBezTo>
                <a:cubicBezTo>
                  <a:pt x="10263" y="5524"/>
                  <a:pt x="9916" y="6355"/>
                  <a:pt x="9695" y="7067"/>
                </a:cubicBezTo>
                <a:cubicBezTo>
                  <a:pt x="9884" y="6533"/>
                  <a:pt x="10137" y="5999"/>
                  <a:pt x="10295" y="5465"/>
                </a:cubicBezTo>
                <a:cubicBezTo>
                  <a:pt x="10389" y="5049"/>
                  <a:pt x="10389" y="4693"/>
                  <a:pt x="10453" y="4278"/>
                </a:cubicBezTo>
                <a:cubicBezTo>
                  <a:pt x="10516" y="3981"/>
                  <a:pt x="10705" y="3684"/>
                  <a:pt x="10863" y="3506"/>
                </a:cubicBezTo>
                <a:cubicBezTo>
                  <a:pt x="11084" y="4575"/>
                  <a:pt x="11179" y="5702"/>
                  <a:pt x="11021" y="6830"/>
                </a:cubicBezTo>
                <a:cubicBezTo>
                  <a:pt x="10958" y="7364"/>
                  <a:pt x="10832" y="7779"/>
                  <a:pt x="10642" y="8135"/>
                </a:cubicBezTo>
                <a:cubicBezTo>
                  <a:pt x="10389" y="8610"/>
                  <a:pt x="10168" y="9203"/>
                  <a:pt x="10042" y="9856"/>
                </a:cubicBezTo>
                <a:cubicBezTo>
                  <a:pt x="10042" y="9797"/>
                  <a:pt x="10042" y="9797"/>
                  <a:pt x="10011" y="9737"/>
                </a:cubicBezTo>
                <a:cubicBezTo>
                  <a:pt x="9695" y="9975"/>
                  <a:pt x="9379" y="10212"/>
                  <a:pt x="9095" y="10568"/>
                </a:cubicBezTo>
                <a:cubicBezTo>
                  <a:pt x="9000" y="10687"/>
                  <a:pt x="8905" y="10805"/>
                  <a:pt x="8842" y="10924"/>
                </a:cubicBezTo>
                <a:cubicBezTo>
                  <a:pt x="8747" y="11102"/>
                  <a:pt x="8747" y="11043"/>
                  <a:pt x="8621" y="11043"/>
                </a:cubicBezTo>
                <a:cubicBezTo>
                  <a:pt x="8432" y="10983"/>
                  <a:pt x="8211" y="10924"/>
                  <a:pt x="8053" y="11043"/>
                </a:cubicBezTo>
                <a:cubicBezTo>
                  <a:pt x="7863" y="11161"/>
                  <a:pt x="7737" y="11399"/>
                  <a:pt x="7579" y="11577"/>
                </a:cubicBezTo>
                <a:cubicBezTo>
                  <a:pt x="7421" y="11814"/>
                  <a:pt x="7263" y="11814"/>
                  <a:pt x="7074" y="11814"/>
                </a:cubicBezTo>
                <a:cubicBezTo>
                  <a:pt x="6695" y="11814"/>
                  <a:pt x="6316" y="11695"/>
                  <a:pt x="5968" y="11755"/>
                </a:cubicBezTo>
                <a:cubicBezTo>
                  <a:pt x="6411" y="11695"/>
                  <a:pt x="6916" y="12051"/>
                  <a:pt x="7358" y="11933"/>
                </a:cubicBezTo>
                <a:cubicBezTo>
                  <a:pt x="7611" y="11814"/>
                  <a:pt x="7800" y="11399"/>
                  <a:pt x="8053" y="11221"/>
                </a:cubicBezTo>
                <a:cubicBezTo>
                  <a:pt x="8242" y="11161"/>
                  <a:pt x="8463" y="11221"/>
                  <a:pt x="8653" y="11280"/>
                </a:cubicBezTo>
                <a:cubicBezTo>
                  <a:pt x="8432" y="11755"/>
                  <a:pt x="8337" y="12289"/>
                  <a:pt x="8147" y="12764"/>
                </a:cubicBezTo>
                <a:cubicBezTo>
                  <a:pt x="7958" y="13179"/>
                  <a:pt x="7737" y="13476"/>
                  <a:pt x="7484" y="13772"/>
                </a:cubicBezTo>
                <a:cubicBezTo>
                  <a:pt x="7484" y="13476"/>
                  <a:pt x="6979" y="13535"/>
                  <a:pt x="6884" y="13594"/>
                </a:cubicBezTo>
                <a:cubicBezTo>
                  <a:pt x="6537" y="13713"/>
                  <a:pt x="6316" y="13416"/>
                  <a:pt x="6000" y="13298"/>
                </a:cubicBezTo>
                <a:cubicBezTo>
                  <a:pt x="6221" y="13416"/>
                  <a:pt x="6505" y="13772"/>
                  <a:pt x="6726" y="13713"/>
                </a:cubicBezTo>
                <a:cubicBezTo>
                  <a:pt x="7011" y="13654"/>
                  <a:pt x="7200" y="13594"/>
                  <a:pt x="7421" y="13891"/>
                </a:cubicBezTo>
                <a:cubicBezTo>
                  <a:pt x="6726" y="14722"/>
                  <a:pt x="5968" y="15493"/>
                  <a:pt x="5242" y="16383"/>
                </a:cubicBezTo>
                <a:cubicBezTo>
                  <a:pt x="6063" y="15434"/>
                  <a:pt x="6916" y="14722"/>
                  <a:pt x="7705" y="13713"/>
                </a:cubicBezTo>
                <a:cubicBezTo>
                  <a:pt x="7926" y="13476"/>
                  <a:pt x="8116" y="13179"/>
                  <a:pt x="8274" y="12823"/>
                </a:cubicBezTo>
                <a:cubicBezTo>
                  <a:pt x="8432" y="12408"/>
                  <a:pt x="8558" y="11933"/>
                  <a:pt x="8716" y="11577"/>
                </a:cubicBezTo>
                <a:cubicBezTo>
                  <a:pt x="9032" y="10865"/>
                  <a:pt x="9474" y="10509"/>
                  <a:pt x="9947" y="10212"/>
                </a:cubicBezTo>
                <a:cubicBezTo>
                  <a:pt x="9789" y="11043"/>
                  <a:pt x="9663" y="11873"/>
                  <a:pt x="9600" y="12704"/>
                </a:cubicBezTo>
                <a:cubicBezTo>
                  <a:pt x="9568" y="13060"/>
                  <a:pt x="9600" y="13357"/>
                  <a:pt x="9411" y="13476"/>
                </a:cubicBezTo>
                <a:cubicBezTo>
                  <a:pt x="9221" y="13654"/>
                  <a:pt x="9032" y="13832"/>
                  <a:pt x="8874" y="14128"/>
                </a:cubicBezTo>
                <a:cubicBezTo>
                  <a:pt x="8589" y="14662"/>
                  <a:pt x="8495" y="15375"/>
                  <a:pt x="8179" y="15849"/>
                </a:cubicBezTo>
                <a:cubicBezTo>
                  <a:pt x="7832" y="16265"/>
                  <a:pt x="7484" y="16561"/>
                  <a:pt x="7168" y="17036"/>
                </a:cubicBezTo>
                <a:cubicBezTo>
                  <a:pt x="7579" y="16502"/>
                  <a:pt x="8084" y="16265"/>
                  <a:pt x="8463" y="15612"/>
                </a:cubicBezTo>
                <a:cubicBezTo>
                  <a:pt x="8653" y="15256"/>
                  <a:pt x="8716" y="14722"/>
                  <a:pt x="8905" y="14425"/>
                </a:cubicBezTo>
                <a:cubicBezTo>
                  <a:pt x="9063" y="14128"/>
                  <a:pt x="9284" y="13891"/>
                  <a:pt x="9505" y="13772"/>
                </a:cubicBezTo>
                <a:cubicBezTo>
                  <a:pt x="9442" y="14544"/>
                  <a:pt x="9411" y="15315"/>
                  <a:pt x="9379" y="16087"/>
                </a:cubicBezTo>
                <a:cubicBezTo>
                  <a:pt x="9347" y="16205"/>
                  <a:pt x="9347" y="16324"/>
                  <a:pt x="9347" y="16502"/>
                </a:cubicBezTo>
                <a:cubicBezTo>
                  <a:pt x="9316" y="16561"/>
                  <a:pt x="9253" y="16680"/>
                  <a:pt x="9221" y="16739"/>
                </a:cubicBezTo>
                <a:cubicBezTo>
                  <a:pt x="9095" y="17036"/>
                  <a:pt x="8968" y="17273"/>
                  <a:pt x="8874" y="17570"/>
                </a:cubicBezTo>
                <a:cubicBezTo>
                  <a:pt x="8842" y="17748"/>
                  <a:pt x="8747" y="17748"/>
                  <a:pt x="8621" y="17867"/>
                </a:cubicBezTo>
                <a:cubicBezTo>
                  <a:pt x="8495" y="17926"/>
                  <a:pt x="8400" y="18104"/>
                  <a:pt x="8337" y="18342"/>
                </a:cubicBezTo>
                <a:cubicBezTo>
                  <a:pt x="8179" y="18816"/>
                  <a:pt x="7863" y="18935"/>
                  <a:pt x="7611" y="19172"/>
                </a:cubicBezTo>
                <a:cubicBezTo>
                  <a:pt x="7832" y="18994"/>
                  <a:pt x="8179" y="18935"/>
                  <a:pt x="8337" y="18520"/>
                </a:cubicBezTo>
                <a:cubicBezTo>
                  <a:pt x="8463" y="18164"/>
                  <a:pt x="8589" y="17986"/>
                  <a:pt x="8811" y="17867"/>
                </a:cubicBezTo>
                <a:cubicBezTo>
                  <a:pt x="8747" y="18223"/>
                  <a:pt x="8747" y="18520"/>
                  <a:pt x="8716" y="18876"/>
                </a:cubicBezTo>
                <a:cubicBezTo>
                  <a:pt x="8684" y="19232"/>
                  <a:pt x="8589" y="19528"/>
                  <a:pt x="8463" y="19825"/>
                </a:cubicBezTo>
                <a:cubicBezTo>
                  <a:pt x="8242" y="20419"/>
                  <a:pt x="7958" y="20953"/>
                  <a:pt x="7768" y="21546"/>
                </a:cubicBezTo>
                <a:cubicBezTo>
                  <a:pt x="8053" y="20775"/>
                  <a:pt x="8526" y="20062"/>
                  <a:pt x="8716" y="19172"/>
                </a:cubicBezTo>
                <a:cubicBezTo>
                  <a:pt x="8811" y="18698"/>
                  <a:pt x="8811" y="18164"/>
                  <a:pt x="8905" y="17748"/>
                </a:cubicBezTo>
                <a:cubicBezTo>
                  <a:pt x="9032" y="17333"/>
                  <a:pt x="9189" y="17036"/>
                  <a:pt x="9347" y="16739"/>
                </a:cubicBezTo>
                <a:cubicBezTo>
                  <a:pt x="9316" y="17333"/>
                  <a:pt x="9316" y="17986"/>
                  <a:pt x="9316" y="18638"/>
                </a:cubicBezTo>
                <a:cubicBezTo>
                  <a:pt x="9347" y="17630"/>
                  <a:pt x="9411" y="16561"/>
                  <a:pt x="9505" y="15553"/>
                </a:cubicBezTo>
                <a:cubicBezTo>
                  <a:pt x="9695" y="15909"/>
                  <a:pt x="9726" y="16265"/>
                  <a:pt x="9853" y="16739"/>
                </a:cubicBezTo>
                <a:cubicBezTo>
                  <a:pt x="9947" y="17214"/>
                  <a:pt x="10263" y="17570"/>
                  <a:pt x="10421" y="17986"/>
                </a:cubicBezTo>
                <a:cubicBezTo>
                  <a:pt x="10326" y="17689"/>
                  <a:pt x="10168" y="17392"/>
                  <a:pt x="10042" y="17095"/>
                </a:cubicBezTo>
                <a:cubicBezTo>
                  <a:pt x="9884" y="16799"/>
                  <a:pt x="9884" y="16502"/>
                  <a:pt x="9789" y="16087"/>
                </a:cubicBezTo>
                <a:cubicBezTo>
                  <a:pt x="9726" y="15790"/>
                  <a:pt x="9632" y="15612"/>
                  <a:pt x="9505" y="15375"/>
                </a:cubicBezTo>
                <a:cubicBezTo>
                  <a:pt x="9537" y="14841"/>
                  <a:pt x="9600" y="14366"/>
                  <a:pt x="9663" y="13832"/>
                </a:cubicBezTo>
                <a:cubicBezTo>
                  <a:pt x="9758" y="14010"/>
                  <a:pt x="9821" y="14247"/>
                  <a:pt x="9884" y="14484"/>
                </a:cubicBezTo>
                <a:cubicBezTo>
                  <a:pt x="9916" y="14722"/>
                  <a:pt x="9916" y="14900"/>
                  <a:pt x="9979" y="15137"/>
                </a:cubicBezTo>
                <a:cubicBezTo>
                  <a:pt x="10168" y="15671"/>
                  <a:pt x="10421" y="16087"/>
                  <a:pt x="10547" y="16680"/>
                </a:cubicBezTo>
                <a:cubicBezTo>
                  <a:pt x="10453" y="16087"/>
                  <a:pt x="10200" y="15612"/>
                  <a:pt x="10074" y="15078"/>
                </a:cubicBezTo>
                <a:cubicBezTo>
                  <a:pt x="10011" y="14841"/>
                  <a:pt x="10011" y="14662"/>
                  <a:pt x="10011" y="14425"/>
                </a:cubicBezTo>
                <a:cubicBezTo>
                  <a:pt x="9947" y="14128"/>
                  <a:pt x="9853" y="13832"/>
                  <a:pt x="9758" y="13535"/>
                </a:cubicBezTo>
                <a:cubicBezTo>
                  <a:pt x="9663" y="13298"/>
                  <a:pt x="9758" y="12942"/>
                  <a:pt x="9821" y="12645"/>
                </a:cubicBezTo>
                <a:cubicBezTo>
                  <a:pt x="9853" y="12230"/>
                  <a:pt x="9947" y="11814"/>
                  <a:pt x="10011" y="11399"/>
                </a:cubicBezTo>
                <a:cubicBezTo>
                  <a:pt x="10137" y="10627"/>
                  <a:pt x="10326" y="9915"/>
                  <a:pt x="10547" y="9262"/>
                </a:cubicBezTo>
                <a:cubicBezTo>
                  <a:pt x="10737" y="9678"/>
                  <a:pt x="10737" y="10034"/>
                  <a:pt x="10800" y="10509"/>
                </a:cubicBezTo>
                <a:cubicBezTo>
                  <a:pt x="10863" y="11102"/>
                  <a:pt x="11116" y="11517"/>
                  <a:pt x="11242" y="12051"/>
                </a:cubicBezTo>
                <a:cubicBezTo>
                  <a:pt x="11147" y="11577"/>
                  <a:pt x="10926" y="11102"/>
                  <a:pt x="10926" y="10568"/>
                </a:cubicBezTo>
                <a:cubicBezTo>
                  <a:pt x="10895" y="10212"/>
                  <a:pt x="10926" y="9856"/>
                  <a:pt x="10863" y="9500"/>
                </a:cubicBezTo>
                <a:cubicBezTo>
                  <a:pt x="10800" y="9322"/>
                  <a:pt x="10768" y="9144"/>
                  <a:pt x="10705" y="8966"/>
                </a:cubicBezTo>
                <a:cubicBezTo>
                  <a:pt x="10800" y="8788"/>
                  <a:pt x="10895" y="8669"/>
                  <a:pt x="10989" y="8491"/>
                </a:cubicBezTo>
                <a:cubicBezTo>
                  <a:pt x="11274" y="7957"/>
                  <a:pt x="11432" y="7304"/>
                  <a:pt x="11526" y="6592"/>
                </a:cubicBezTo>
                <a:cubicBezTo>
                  <a:pt x="11621" y="7008"/>
                  <a:pt x="11747" y="7423"/>
                  <a:pt x="11905" y="7779"/>
                </a:cubicBezTo>
                <a:cubicBezTo>
                  <a:pt x="11968" y="8016"/>
                  <a:pt x="12063" y="8194"/>
                  <a:pt x="12158" y="8372"/>
                </a:cubicBezTo>
                <a:cubicBezTo>
                  <a:pt x="12095" y="8550"/>
                  <a:pt x="12032" y="8788"/>
                  <a:pt x="12000" y="9025"/>
                </a:cubicBezTo>
                <a:cubicBezTo>
                  <a:pt x="11937" y="9500"/>
                  <a:pt x="12000" y="9975"/>
                  <a:pt x="11905" y="10390"/>
                </a:cubicBezTo>
                <a:cubicBezTo>
                  <a:pt x="11811" y="10865"/>
                  <a:pt x="11716" y="11280"/>
                  <a:pt x="11653" y="11695"/>
                </a:cubicBezTo>
                <a:cubicBezTo>
                  <a:pt x="11811" y="11102"/>
                  <a:pt x="12000" y="10509"/>
                  <a:pt x="12095" y="9856"/>
                </a:cubicBezTo>
                <a:cubicBezTo>
                  <a:pt x="12095" y="9797"/>
                  <a:pt x="12095" y="9678"/>
                  <a:pt x="12126" y="9619"/>
                </a:cubicBezTo>
                <a:cubicBezTo>
                  <a:pt x="12126" y="9441"/>
                  <a:pt x="12126" y="9203"/>
                  <a:pt x="12158" y="9025"/>
                </a:cubicBezTo>
                <a:cubicBezTo>
                  <a:pt x="12189" y="8906"/>
                  <a:pt x="12316" y="8728"/>
                  <a:pt x="12316" y="8610"/>
                </a:cubicBezTo>
                <a:cubicBezTo>
                  <a:pt x="12505" y="8906"/>
                  <a:pt x="12695" y="9144"/>
                  <a:pt x="12916" y="9381"/>
                </a:cubicBezTo>
                <a:cubicBezTo>
                  <a:pt x="13042" y="9559"/>
                  <a:pt x="13042" y="9500"/>
                  <a:pt x="12979" y="9797"/>
                </a:cubicBezTo>
                <a:cubicBezTo>
                  <a:pt x="12947" y="9975"/>
                  <a:pt x="12884" y="10153"/>
                  <a:pt x="12853" y="10331"/>
                </a:cubicBezTo>
                <a:cubicBezTo>
                  <a:pt x="12758" y="10805"/>
                  <a:pt x="12695" y="11221"/>
                  <a:pt x="12663" y="11636"/>
                </a:cubicBezTo>
                <a:cubicBezTo>
                  <a:pt x="12505" y="11814"/>
                  <a:pt x="12347" y="11992"/>
                  <a:pt x="12189" y="12230"/>
                </a:cubicBezTo>
                <a:cubicBezTo>
                  <a:pt x="12126" y="12348"/>
                  <a:pt x="12063" y="12586"/>
                  <a:pt x="11968" y="12526"/>
                </a:cubicBezTo>
                <a:cubicBezTo>
                  <a:pt x="11874" y="12526"/>
                  <a:pt x="11779" y="12467"/>
                  <a:pt x="11653" y="12467"/>
                </a:cubicBezTo>
                <a:cubicBezTo>
                  <a:pt x="11432" y="12526"/>
                  <a:pt x="11242" y="12704"/>
                  <a:pt x="11053" y="12942"/>
                </a:cubicBezTo>
                <a:cubicBezTo>
                  <a:pt x="10705" y="13416"/>
                  <a:pt x="10168" y="13120"/>
                  <a:pt x="9789" y="13179"/>
                </a:cubicBezTo>
                <a:cubicBezTo>
                  <a:pt x="10137" y="13179"/>
                  <a:pt x="10484" y="13357"/>
                  <a:pt x="10832" y="13298"/>
                </a:cubicBezTo>
                <a:cubicBezTo>
                  <a:pt x="11021" y="13298"/>
                  <a:pt x="11179" y="13060"/>
                  <a:pt x="11368" y="12942"/>
                </a:cubicBezTo>
                <a:cubicBezTo>
                  <a:pt x="11526" y="12764"/>
                  <a:pt x="11747" y="12823"/>
                  <a:pt x="11905" y="12882"/>
                </a:cubicBezTo>
                <a:cubicBezTo>
                  <a:pt x="11779" y="13476"/>
                  <a:pt x="11621" y="13891"/>
                  <a:pt x="11368" y="14366"/>
                </a:cubicBezTo>
                <a:cubicBezTo>
                  <a:pt x="11179" y="14722"/>
                  <a:pt x="10926" y="15137"/>
                  <a:pt x="10705" y="15493"/>
                </a:cubicBezTo>
                <a:cubicBezTo>
                  <a:pt x="11084" y="14959"/>
                  <a:pt x="11495" y="14425"/>
                  <a:pt x="11811" y="13772"/>
                </a:cubicBezTo>
                <a:cubicBezTo>
                  <a:pt x="11968" y="13416"/>
                  <a:pt x="12032" y="13001"/>
                  <a:pt x="12189" y="12704"/>
                </a:cubicBezTo>
                <a:cubicBezTo>
                  <a:pt x="12316" y="12408"/>
                  <a:pt x="12474" y="12230"/>
                  <a:pt x="12663" y="12111"/>
                </a:cubicBezTo>
                <a:cubicBezTo>
                  <a:pt x="12663" y="12526"/>
                  <a:pt x="12726" y="13001"/>
                  <a:pt x="12758" y="13416"/>
                </a:cubicBezTo>
                <a:cubicBezTo>
                  <a:pt x="12758" y="14069"/>
                  <a:pt x="12600" y="14781"/>
                  <a:pt x="12505" y="15375"/>
                </a:cubicBezTo>
                <a:cubicBezTo>
                  <a:pt x="12316" y="15493"/>
                  <a:pt x="12189" y="15612"/>
                  <a:pt x="12063" y="15968"/>
                </a:cubicBezTo>
                <a:cubicBezTo>
                  <a:pt x="11937" y="16383"/>
                  <a:pt x="11653" y="16443"/>
                  <a:pt x="11432" y="16680"/>
                </a:cubicBezTo>
                <a:cubicBezTo>
                  <a:pt x="11621" y="16502"/>
                  <a:pt x="11905" y="16443"/>
                  <a:pt x="12063" y="16146"/>
                </a:cubicBezTo>
                <a:cubicBezTo>
                  <a:pt x="12189" y="15790"/>
                  <a:pt x="12284" y="15731"/>
                  <a:pt x="12474" y="15553"/>
                </a:cubicBezTo>
                <a:cubicBezTo>
                  <a:pt x="12284" y="16799"/>
                  <a:pt x="12095" y="18104"/>
                  <a:pt x="12158" y="19350"/>
                </a:cubicBezTo>
                <a:cubicBezTo>
                  <a:pt x="12126" y="17511"/>
                  <a:pt x="12537" y="15909"/>
                  <a:pt x="12821" y="14188"/>
                </a:cubicBezTo>
                <a:cubicBezTo>
                  <a:pt x="12916" y="13535"/>
                  <a:pt x="12853" y="13120"/>
                  <a:pt x="12821" y="12467"/>
                </a:cubicBezTo>
                <a:cubicBezTo>
                  <a:pt x="12789" y="11458"/>
                  <a:pt x="12979" y="10568"/>
                  <a:pt x="13232" y="9737"/>
                </a:cubicBezTo>
                <a:cubicBezTo>
                  <a:pt x="13421" y="9975"/>
                  <a:pt x="13579" y="10390"/>
                  <a:pt x="13705" y="10746"/>
                </a:cubicBezTo>
                <a:cubicBezTo>
                  <a:pt x="13800" y="11043"/>
                  <a:pt x="13926" y="11221"/>
                  <a:pt x="13895" y="11577"/>
                </a:cubicBezTo>
                <a:cubicBezTo>
                  <a:pt x="13863" y="11992"/>
                  <a:pt x="13832" y="12408"/>
                  <a:pt x="13863" y="12764"/>
                </a:cubicBezTo>
                <a:cubicBezTo>
                  <a:pt x="13863" y="13120"/>
                  <a:pt x="13926" y="13476"/>
                  <a:pt x="13989" y="13832"/>
                </a:cubicBezTo>
                <a:cubicBezTo>
                  <a:pt x="14021" y="14128"/>
                  <a:pt x="13926" y="14544"/>
                  <a:pt x="13863" y="14841"/>
                </a:cubicBezTo>
                <a:cubicBezTo>
                  <a:pt x="13737" y="15553"/>
                  <a:pt x="13547" y="16265"/>
                  <a:pt x="13547" y="17036"/>
                </a:cubicBezTo>
                <a:cubicBezTo>
                  <a:pt x="13579" y="16146"/>
                  <a:pt x="13863" y="15315"/>
                  <a:pt x="14021" y="14484"/>
                </a:cubicBezTo>
                <a:cubicBezTo>
                  <a:pt x="14116" y="14010"/>
                  <a:pt x="14084" y="13713"/>
                  <a:pt x="14021" y="13238"/>
                </a:cubicBezTo>
                <a:cubicBezTo>
                  <a:pt x="13958" y="12764"/>
                  <a:pt x="13989" y="12230"/>
                  <a:pt x="14053" y="11695"/>
                </a:cubicBezTo>
                <a:cubicBezTo>
                  <a:pt x="14558" y="13179"/>
                  <a:pt x="15032" y="15019"/>
                  <a:pt x="15821" y="16087"/>
                </a:cubicBezTo>
                <a:cubicBezTo>
                  <a:pt x="15442" y="15493"/>
                  <a:pt x="15158" y="14662"/>
                  <a:pt x="14905" y="13891"/>
                </a:cubicBezTo>
                <a:cubicBezTo>
                  <a:pt x="14589" y="12882"/>
                  <a:pt x="14305" y="11814"/>
                  <a:pt x="13989" y="10805"/>
                </a:cubicBezTo>
                <a:cubicBezTo>
                  <a:pt x="14558" y="10687"/>
                  <a:pt x="15253" y="11043"/>
                  <a:pt x="15568" y="12051"/>
                </a:cubicBezTo>
                <a:cubicBezTo>
                  <a:pt x="15663" y="12408"/>
                  <a:pt x="15632" y="12704"/>
                  <a:pt x="15663" y="13120"/>
                </a:cubicBezTo>
                <a:cubicBezTo>
                  <a:pt x="15726" y="13654"/>
                  <a:pt x="15979" y="14069"/>
                  <a:pt x="16074" y="14544"/>
                </a:cubicBezTo>
                <a:cubicBezTo>
                  <a:pt x="15979" y="14069"/>
                  <a:pt x="15758" y="13594"/>
                  <a:pt x="15726" y="13120"/>
                </a:cubicBezTo>
                <a:cubicBezTo>
                  <a:pt x="15695" y="12704"/>
                  <a:pt x="15726" y="12348"/>
                  <a:pt x="15632" y="11933"/>
                </a:cubicBezTo>
                <a:cubicBezTo>
                  <a:pt x="15947" y="12230"/>
                  <a:pt x="16326" y="12230"/>
                  <a:pt x="16674" y="12230"/>
                </a:cubicBezTo>
                <a:cubicBezTo>
                  <a:pt x="16989" y="12230"/>
                  <a:pt x="17305" y="12289"/>
                  <a:pt x="17621" y="12408"/>
                </a:cubicBezTo>
                <a:cubicBezTo>
                  <a:pt x="17147" y="12170"/>
                  <a:pt x="16642" y="12170"/>
                  <a:pt x="16168" y="12051"/>
                </a:cubicBezTo>
                <a:cubicBezTo>
                  <a:pt x="15726" y="11873"/>
                  <a:pt x="15537" y="11577"/>
                  <a:pt x="15189" y="11043"/>
                </a:cubicBezTo>
                <a:cubicBezTo>
                  <a:pt x="15379" y="10865"/>
                  <a:pt x="15600" y="10687"/>
                  <a:pt x="15821" y="10805"/>
                </a:cubicBezTo>
                <a:cubicBezTo>
                  <a:pt x="15947" y="10805"/>
                  <a:pt x="16042" y="10865"/>
                  <a:pt x="16137" y="10924"/>
                </a:cubicBezTo>
                <a:cubicBezTo>
                  <a:pt x="16579" y="10983"/>
                  <a:pt x="16989" y="10390"/>
                  <a:pt x="17400" y="10212"/>
                </a:cubicBezTo>
                <a:cubicBezTo>
                  <a:pt x="16926" y="10331"/>
                  <a:pt x="16484" y="10924"/>
                  <a:pt x="16011" y="10627"/>
                </a:cubicBezTo>
                <a:cubicBezTo>
                  <a:pt x="15695" y="10390"/>
                  <a:pt x="15379" y="10449"/>
                  <a:pt x="15063" y="10746"/>
                </a:cubicBezTo>
                <a:cubicBezTo>
                  <a:pt x="14937" y="10865"/>
                  <a:pt x="14747" y="10568"/>
                  <a:pt x="14589" y="10509"/>
                </a:cubicBezTo>
                <a:cubicBezTo>
                  <a:pt x="14400" y="10449"/>
                  <a:pt x="14211" y="10390"/>
                  <a:pt x="14021" y="10390"/>
                </a:cubicBezTo>
                <a:cubicBezTo>
                  <a:pt x="13958" y="10390"/>
                  <a:pt x="13895" y="10390"/>
                  <a:pt x="13863" y="10390"/>
                </a:cubicBezTo>
                <a:cubicBezTo>
                  <a:pt x="13800" y="10271"/>
                  <a:pt x="13768" y="10153"/>
                  <a:pt x="13737" y="10034"/>
                </a:cubicBezTo>
                <a:cubicBezTo>
                  <a:pt x="13642" y="9797"/>
                  <a:pt x="13547" y="9619"/>
                  <a:pt x="13453" y="9441"/>
                </a:cubicBezTo>
                <a:cubicBezTo>
                  <a:pt x="13200" y="9025"/>
                  <a:pt x="12947" y="8788"/>
                  <a:pt x="12695" y="8432"/>
                </a:cubicBezTo>
                <a:cubicBezTo>
                  <a:pt x="12126" y="7601"/>
                  <a:pt x="11874" y="6295"/>
                  <a:pt x="11653" y="4990"/>
                </a:cubicBezTo>
                <a:cubicBezTo>
                  <a:pt x="12347" y="5168"/>
                  <a:pt x="12979" y="5702"/>
                  <a:pt x="13484" y="6592"/>
                </a:cubicBezTo>
                <a:cubicBezTo>
                  <a:pt x="13611" y="6770"/>
                  <a:pt x="13705" y="7008"/>
                  <a:pt x="13768" y="7245"/>
                </a:cubicBezTo>
                <a:cubicBezTo>
                  <a:pt x="13863" y="7601"/>
                  <a:pt x="13832" y="7898"/>
                  <a:pt x="13895" y="8194"/>
                </a:cubicBezTo>
                <a:cubicBezTo>
                  <a:pt x="13989" y="8728"/>
                  <a:pt x="14179" y="9144"/>
                  <a:pt x="14305" y="9619"/>
                </a:cubicBezTo>
                <a:cubicBezTo>
                  <a:pt x="14242" y="9322"/>
                  <a:pt x="14179" y="9025"/>
                  <a:pt x="14116" y="8788"/>
                </a:cubicBezTo>
                <a:cubicBezTo>
                  <a:pt x="14053" y="8550"/>
                  <a:pt x="13989" y="8313"/>
                  <a:pt x="13958" y="8076"/>
                </a:cubicBezTo>
                <a:cubicBezTo>
                  <a:pt x="13958" y="7838"/>
                  <a:pt x="13958" y="7601"/>
                  <a:pt x="13926" y="7364"/>
                </a:cubicBezTo>
                <a:cubicBezTo>
                  <a:pt x="14274" y="7957"/>
                  <a:pt x="14779" y="8076"/>
                  <a:pt x="15189" y="8313"/>
                </a:cubicBezTo>
                <a:cubicBezTo>
                  <a:pt x="15632" y="8491"/>
                  <a:pt x="16042" y="8669"/>
                  <a:pt x="16453" y="8966"/>
                </a:cubicBezTo>
                <a:cubicBezTo>
                  <a:pt x="15916" y="8491"/>
                  <a:pt x="15316" y="8254"/>
                  <a:pt x="14747" y="7898"/>
                </a:cubicBezTo>
                <a:cubicBezTo>
                  <a:pt x="14968" y="7601"/>
                  <a:pt x="15095" y="7601"/>
                  <a:pt x="15347" y="7542"/>
                </a:cubicBezTo>
                <a:cubicBezTo>
                  <a:pt x="15632" y="7482"/>
                  <a:pt x="15853" y="6948"/>
                  <a:pt x="16105" y="6711"/>
                </a:cubicBezTo>
                <a:cubicBezTo>
                  <a:pt x="15853" y="6889"/>
                  <a:pt x="15632" y="7304"/>
                  <a:pt x="15379" y="7364"/>
                </a:cubicBezTo>
                <a:cubicBezTo>
                  <a:pt x="15221" y="7364"/>
                  <a:pt x="15063" y="7245"/>
                  <a:pt x="14905" y="7364"/>
                </a:cubicBezTo>
                <a:cubicBezTo>
                  <a:pt x="14779" y="7423"/>
                  <a:pt x="14653" y="7542"/>
                  <a:pt x="14558" y="7720"/>
                </a:cubicBezTo>
                <a:cubicBezTo>
                  <a:pt x="14558" y="7720"/>
                  <a:pt x="14558" y="7779"/>
                  <a:pt x="14558" y="7779"/>
                </a:cubicBezTo>
                <a:cubicBezTo>
                  <a:pt x="14179" y="7482"/>
                  <a:pt x="13926" y="7067"/>
                  <a:pt x="13705" y="6473"/>
                </a:cubicBezTo>
                <a:cubicBezTo>
                  <a:pt x="13674" y="6533"/>
                  <a:pt x="13358" y="5939"/>
                  <a:pt x="13295" y="5880"/>
                </a:cubicBezTo>
                <a:cubicBezTo>
                  <a:pt x="13547" y="5643"/>
                  <a:pt x="13832" y="5405"/>
                  <a:pt x="14116" y="5346"/>
                </a:cubicBezTo>
                <a:cubicBezTo>
                  <a:pt x="14305" y="5346"/>
                  <a:pt x="14463" y="5405"/>
                  <a:pt x="14621" y="5465"/>
                </a:cubicBezTo>
                <a:cubicBezTo>
                  <a:pt x="14747" y="5524"/>
                  <a:pt x="14842" y="5702"/>
                  <a:pt x="14968" y="5821"/>
                </a:cubicBezTo>
                <a:cubicBezTo>
                  <a:pt x="15253" y="6236"/>
                  <a:pt x="15600" y="6473"/>
                  <a:pt x="15947" y="6651"/>
                </a:cubicBezTo>
                <a:cubicBezTo>
                  <a:pt x="16232" y="6770"/>
                  <a:pt x="16516" y="6711"/>
                  <a:pt x="16800" y="6830"/>
                </a:cubicBezTo>
                <a:cubicBezTo>
                  <a:pt x="17084" y="6889"/>
                  <a:pt x="17400" y="7067"/>
                  <a:pt x="17621" y="7423"/>
                </a:cubicBezTo>
                <a:cubicBezTo>
                  <a:pt x="17842" y="7660"/>
                  <a:pt x="18095" y="8254"/>
                  <a:pt x="18189" y="8728"/>
                </a:cubicBezTo>
                <a:cubicBezTo>
                  <a:pt x="18221" y="9025"/>
                  <a:pt x="18221" y="9262"/>
                  <a:pt x="18158" y="9559"/>
                </a:cubicBezTo>
                <a:cubicBezTo>
                  <a:pt x="18126" y="9856"/>
                  <a:pt x="18158" y="10153"/>
                  <a:pt x="18189" y="10449"/>
                </a:cubicBezTo>
                <a:cubicBezTo>
                  <a:pt x="18253" y="10983"/>
                  <a:pt x="18347" y="11517"/>
                  <a:pt x="18379" y="12051"/>
                </a:cubicBezTo>
                <a:cubicBezTo>
                  <a:pt x="18347" y="11517"/>
                  <a:pt x="18284" y="10983"/>
                  <a:pt x="18221" y="10449"/>
                </a:cubicBezTo>
                <a:cubicBezTo>
                  <a:pt x="18189" y="10153"/>
                  <a:pt x="18189" y="9856"/>
                  <a:pt x="18221" y="9559"/>
                </a:cubicBezTo>
                <a:cubicBezTo>
                  <a:pt x="18284" y="9262"/>
                  <a:pt x="18284" y="8966"/>
                  <a:pt x="18253" y="8669"/>
                </a:cubicBezTo>
                <a:cubicBezTo>
                  <a:pt x="18537" y="9084"/>
                  <a:pt x="18916" y="9262"/>
                  <a:pt x="19232" y="9441"/>
                </a:cubicBezTo>
                <a:cubicBezTo>
                  <a:pt x="19547" y="9619"/>
                  <a:pt x="19832" y="9797"/>
                  <a:pt x="20116" y="10093"/>
                </a:cubicBezTo>
                <a:cubicBezTo>
                  <a:pt x="19674" y="9619"/>
                  <a:pt x="19200" y="9381"/>
                  <a:pt x="18726" y="9025"/>
                </a:cubicBezTo>
                <a:cubicBezTo>
                  <a:pt x="18347" y="8669"/>
                  <a:pt x="18221" y="8254"/>
                  <a:pt x="17968" y="7660"/>
                </a:cubicBezTo>
                <a:cubicBezTo>
                  <a:pt x="18189" y="7542"/>
                  <a:pt x="18411" y="7482"/>
                  <a:pt x="18600" y="7660"/>
                </a:cubicBezTo>
                <a:cubicBezTo>
                  <a:pt x="18726" y="7779"/>
                  <a:pt x="18821" y="7898"/>
                  <a:pt x="18947" y="7957"/>
                </a:cubicBezTo>
                <a:cubicBezTo>
                  <a:pt x="19358" y="8194"/>
                  <a:pt x="19800" y="7838"/>
                  <a:pt x="20211" y="7838"/>
                </a:cubicBezTo>
                <a:cubicBezTo>
                  <a:pt x="19800" y="7720"/>
                  <a:pt x="19295" y="8016"/>
                  <a:pt x="18947" y="7720"/>
                </a:cubicBezTo>
                <a:cubicBezTo>
                  <a:pt x="18695" y="7482"/>
                  <a:pt x="18474" y="7186"/>
                  <a:pt x="18189" y="7186"/>
                </a:cubicBezTo>
                <a:cubicBezTo>
                  <a:pt x="18095" y="7186"/>
                  <a:pt x="18032" y="7245"/>
                  <a:pt x="17937" y="7245"/>
                </a:cubicBezTo>
                <a:cubicBezTo>
                  <a:pt x="17811" y="7304"/>
                  <a:pt x="17811" y="7304"/>
                  <a:pt x="17684" y="7126"/>
                </a:cubicBezTo>
                <a:cubicBezTo>
                  <a:pt x="17495" y="6830"/>
                  <a:pt x="17305" y="6651"/>
                  <a:pt x="17084" y="6533"/>
                </a:cubicBezTo>
                <a:cubicBezTo>
                  <a:pt x="17842" y="5939"/>
                  <a:pt x="18695" y="6236"/>
                  <a:pt x="19453" y="6592"/>
                </a:cubicBezTo>
                <a:cubicBezTo>
                  <a:pt x="20179" y="6948"/>
                  <a:pt x="20905" y="7482"/>
                  <a:pt x="21600" y="8135"/>
                </a:cubicBezTo>
                <a:cubicBezTo>
                  <a:pt x="21568" y="8076"/>
                  <a:pt x="21537" y="8016"/>
                  <a:pt x="21474" y="8016"/>
                </a:cubicBezTo>
                <a:cubicBezTo>
                  <a:pt x="21411" y="7957"/>
                  <a:pt x="21568" y="8076"/>
                  <a:pt x="21474" y="8016"/>
                </a:cubicBezTo>
                <a:close/>
                <a:moveTo>
                  <a:pt x="10389" y="1073"/>
                </a:moveTo>
                <a:cubicBezTo>
                  <a:pt x="10137" y="1430"/>
                  <a:pt x="9884" y="1786"/>
                  <a:pt x="9663" y="2260"/>
                </a:cubicBezTo>
                <a:cubicBezTo>
                  <a:pt x="9537" y="2498"/>
                  <a:pt x="9442" y="2794"/>
                  <a:pt x="9347" y="3091"/>
                </a:cubicBezTo>
                <a:cubicBezTo>
                  <a:pt x="9316" y="3210"/>
                  <a:pt x="9253" y="3328"/>
                  <a:pt x="9221" y="3447"/>
                </a:cubicBezTo>
                <a:cubicBezTo>
                  <a:pt x="9189" y="3625"/>
                  <a:pt x="9158" y="3625"/>
                  <a:pt x="9032" y="3625"/>
                </a:cubicBezTo>
                <a:cubicBezTo>
                  <a:pt x="8779" y="3744"/>
                  <a:pt x="8495" y="3862"/>
                  <a:pt x="8242" y="4100"/>
                </a:cubicBezTo>
                <a:cubicBezTo>
                  <a:pt x="8084" y="4278"/>
                  <a:pt x="8053" y="4159"/>
                  <a:pt x="7863" y="4041"/>
                </a:cubicBezTo>
                <a:cubicBezTo>
                  <a:pt x="7705" y="3922"/>
                  <a:pt x="7547" y="3862"/>
                  <a:pt x="7389" y="3803"/>
                </a:cubicBezTo>
                <a:cubicBezTo>
                  <a:pt x="7926" y="2735"/>
                  <a:pt x="8526" y="1667"/>
                  <a:pt x="9253" y="1133"/>
                </a:cubicBezTo>
                <a:cubicBezTo>
                  <a:pt x="9537" y="1014"/>
                  <a:pt x="9789" y="895"/>
                  <a:pt x="10074" y="955"/>
                </a:cubicBezTo>
                <a:cubicBezTo>
                  <a:pt x="10105" y="955"/>
                  <a:pt x="10421" y="1014"/>
                  <a:pt x="10389" y="1073"/>
                </a:cubicBezTo>
                <a:cubicBezTo>
                  <a:pt x="10295" y="1133"/>
                  <a:pt x="10389" y="1014"/>
                  <a:pt x="10389" y="1073"/>
                </a:cubicBezTo>
                <a:close/>
                <a:moveTo>
                  <a:pt x="11589" y="5049"/>
                </a:moveTo>
                <a:cubicBezTo>
                  <a:pt x="11589" y="4990"/>
                  <a:pt x="11589" y="4990"/>
                  <a:pt x="11621" y="4990"/>
                </a:cubicBezTo>
                <a:cubicBezTo>
                  <a:pt x="11621" y="4990"/>
                  <a:pt x="11589" y="4990"/>
                  <a:pt x="11589" y="5049"/>
                </a:cubicBezTo>
                <a:close/>
                <a:moveTo>
                  <a:pt x="14400" y="5109"/>
                </a:moveTo>
                <a:cubicBezTo>
                  <a:pt x="13958" y="4931"/>
                  <a:pt x="13516" y="5227"/>
                  <a:pt x="13105" y="5583"/>
                </a:cubicBezTo>
                <a:cubicBezTo>
                  <a:pt x="13105" y="5583"/>
                  <a:pt x="13137" y="5583"/>
                  <a:pt x="13137" y="5643"/>
                </a:cubicBezTo>
                <a:cubicBezTo>
                  <a:pt x="12726" y="5109"/>
                  <a:pt x="12284" y="4753"/>
                  <a:pt x="11811" y="4575"/>
                </a:cubicBezTo>
                <a:cubicBezTo>
                  <a:pt x="11747" y="4575"/>
                  <a:pt x="11684" y="4515"/>
                  <a:pt x="11589" y="4515"/>
                </a:cubicBezTo>
                <a:cubicBezTo>
                  <a:pt x="11558" y="4515"/>
                  <a:pt x="11526" y="4100"/>
                  <a:pt x="11526" y="3981"/>
                </a:cubicBezTo>
                <a:cubicBezTo>
                  <a:pt x="11495" y="3684"/>
                  <a:pt x="11463" y="3388"/>
                  <a:pt x="11400" y="3091"/>
                </a:cubicBezTo>
                <a:cubicBezTo>
                  <a:pt x="11653" y="3032"/>
                  <a:pt x="11779" y="3210"/>
                  <a:pt x="12000" y="3388"/>
                </a:cubicBezTo>
                <a:cubicBezTo>
                  <a:pt x="12253" y="3625"/>
                  <a:pt x="12568" y="3388"/>
                  <a:pt x="12853" y="3447"/>
                </a:cubicBezTo>
                <a:cubicBezTo>
                  <a:pt x="12632" y="3328"/>
                  <a:pt x="12347" y="3447"/>
                  <a:pt x="12126" y="3269"/>
                </a:cubicBezTo>
                <a:cubicBezTo>
                  <a:pt x="12063" y="3269"/>
                  <a:pt x="12032" y="3210"/>
                  <a:pt x="12000" y="3210"/>
                </a:cubicBezTo>
                <a:cubicBezTo>
                  <a:pt x="11874" y="2972"/>
                  <a:pt x="11747" y="2794"/>
                  <a:pt x="11558" y="2735"/>
                </a:cubicBezTo>
                <a:cubicBezTo>
                  <a:pt x="11400" y="2735"/>
                  <a:pt x="11368" y="2794"/>
                  <a:pt x="11305" y="2498"/>
                </a:cubicBezTo>
                <a:cubicBezTo>
                  <a:pt x="11242" y="2201"/>
                  <a:pt x="11242" y="1845"/>
                  <a:pt x="11179" y="1548"/>
                </a:cubicBezTo>
                <a:cubicBezTo>
                  <a:pt x="11053" y="895"/>
                  <a:pt x="11779" y="1489"/>
                  <a:pt x="11905" y="1548"/>
                </a:cubicBezTo>
                <a:cubicBezTo>
                  <a:pt x="12947" y="2260"/>
                  <a:pt x="13705" y="3684"/>
                  <a:pt x="14495" y="5109"/>
                </a:cubicBezTo>
                <a:cubicBezTo>
                  <a:pt x="14463" y="5109"/>
                  <a:pt x="14432" y="5109"/>
                  <a:pt x="14400" y="5109"/>
                </a:cubicBezTo>
                <a:cubicBezTo>
                  <a:pt x="14274" y="5049"/>
                  <a:pt x="14432" y="5109"/>
                  <a:pt x="14400" y="5109"/>
                </a:cubicBezTo>
                <a:close/>
              </a:path>
            </a:pathLst>
          </a:custGeom>
          <a:gradFill>
            <a:gsLst>
              <a:gs pos="0">
                <a:srgbClr val="905E36"/>
              </a:gs>
              <a:gs pos="70000">
                <a:srgbClr val="372116"/>
              </a:gs>
            </a:gsLst>
            <a:lin ang="5400000"/>
          </a:gradFill>
          <a:ln w="41275">
            <a:solidFill>
              <a:srgbClr val="644026"/>
            </a:solidFill>
          </a:ln>
        </p:spPr>
        <p:txBody>
          <a:bodyPr lIns="45719" rIns="45719"/>
          <a:lstStyle/>
          <a:p>
            <a:endParaRPr/>
          </a:p>
        </p:txBody>
      </p:sp>
      <p:sp>
        <p:nvSpPr>
          <p:cNvPr id="568" name="ZoneTexte 10"/>
          <p:cNvSpPr txBox="1"/>
          <p:nvPr/>
        </p:nvSpPr>
        <p:spPr>
          <a:xfrm>
            <a:off x="1425515" y="3236736"/>
            <a:ext cx="1108643"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lvl1pPr>
          </a:lstStyle>
          <a:p>
            <a:r>
              <a:t>GPP</a:t>
            </a:r>
          </a:p>
        </p:txBody>
      </p:sp>
      <p:pic>
        <p:nvPicPr>
          <p:cNvPr id="569" name="Image 12" descr="Image 12"/>
          <p:cNvPicPr>
            <a:picLocks noChangeAspect="1"/>
          </p:cNvPicPr>
          <p:nvPr/>
        </p:nvPicPr>
        <p:blipFill>
          <a:blip r:embed="rId4"/>
          <a:stretch>
            <a:fillRect/>
          </a:stretch>
        </p:blipFill>
        <p:spPr>
          <a:xfrm rot="3194487">
            <a:off x="2796900" y="8135194"/>
            <a:ext cx="1057788" cy="1077490"/>
          </a:xfrm>
          <a:prstGeom prst="rect">
            <a:avLst/>
          </a:prstGeom>
          <a:ln w="12700">
            <a:miter lim="400000"/>
          </a:ln>
        </p:spPr>
      </p:pic>
      <p:sp>
        <p:nvSpPr>
          <p:cNvPr id="570" name="ZoneTexte 14"/>
          <p:cNvSpPr txBox="1"/>
          <p:nvPr/>
        </p:nvSpPr>
        <p:spPr>
          <a:xfrm>
            <a:off x="3788809" y="7966198"/>
            <a:ext cx="1657993" cy="57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200" b="1">
                <a:solidFill>
                  <a:srgbClr val="A6A6A6"/>
                </a:solidFill>
              </a:defRPr>
            </a:lvl1pPr>
          </a:lstStyle>
          <a:p>
            <a:r>
              <a:t>Litter</a:t>
            </a:r>
          </a:p>
        </p:txBody>
      </p:sp>
      <p:sp>
        <p:nvSpPr>
          <p:cNvPr id="571" name="Titre 1"/>
          <p:cNvSpPr txBox="1">
            <a:spLocks noGrp="1"/>
          </p:cNvSpPr>
          <p:nvPr>
            <p:ph type="title"/>
          </p:nvPr>
        </p:nvSpPr>
        <p:spPr>
          <a:xfrm>
            <a:off x="1905000" y="205649"/>
            <a:ext cx="21202650" cy="1625280"/>
          </a:xfrm>
          <a:prstGeom prst="rect">
            <a:avLst/>
          </a:prstGeom>
        </p:spPr>
        <p:txBody>
          <a:bodyPr/>
          <a:lstStyle/>
          <a:p>
            <a:r>
              <a:t>General summary diagram of forest carbon flows</a:t>
            </a:r>
          </a:p>
        </p:txBody>
      </p:sp>
      <p:sp>
        <p:nvSpPr>
          <p:cNvPr id="572" name="Forme libre : forme 45"/>
          <p:cNvSpPr/>
          <p:nvPr/>
        </p:nvSpPr>
        <p:spPr>
          <a:xfrm>
            <a:off x="1506693" y="5092150"/>
            <a:ext cx="899887" cy="45017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39" y="17951"/>
                  <a:pt x="8477" y="14303"/>
                  <a:pt x="4877" y="10703"/>
                </a:cubicBezTo>
                <a:cubicBezTo>
                  <a:pt x="1277" y="7103"/>
                  <a:pt x="639" y="3551"/>
                  <a:pt x="0" y="0"/>
                </a:cubicBezTo>
              </a:path>
            </a:pathLst>
          </a:custGeom>
          <a:ln w="152400">
            <a:solidFill>
              <a:srgbClr val="FF9300"/>
            </a:solidFill>
            <a:tailEnd type="triangle"/>
          </a:ln>
        </p:spPr>
        <p:txBody>
          <a:bodyPr lIns="45719" rIns="45719" anchor="ctr"/>
          <a:lstStyle/>
          <a:p>
            <a:pPr algn="ctr">
              <a:defRPr>
                <a:solidFill>
                  <a:srgbClr val="FFFFFF"/>
                </a:solidFill>
              </a:defRPr>
            </a:pPr>
            <a:endParaRPr/>
          </a:p>
        </p:txBody>
      </p:sp>
      <p:sp>
        <p:nvSpPr>
          <p:cNvPr id="573" name="Forme libre : forme 46"/>
          <p:cNvSpPr/>
          <p:nvPr/>
        </p:nvSpPr>
        <p:spPr>
          <a:xfrm>
            <a:off x="1498047" y="5330911"/>
            <a:ext cx="1867711" cy="16340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519" y="19014"/>
                  <a:pt x="11439" y="16428"/>
                  <a:pt x="7839" y="12828"/>
                </a:cubicBezTo>
                <a:cubicBezTo>
                  <a:pt x="4239" y="9228"/>
                  <a:pt x="2119" y="4614"/>
                  <a:pt x="0" y="0"/>
                </a:cubicBezTo>
              </a:path>
            </a:pathLst>
          </a:custGeom>
          <a:ln w="152400">
            <a:solidFill>
              <a:srgbClr val="FF9300"/>
            </a:solidFill>
          </a:ln>
        </p:spPr>
        <p:txBody>
          <a:bodyPr lIns="45719" rIns="45719" anchor="ctr"/>
          <a:lstStyle/>
          <a:p>
            <a:pPr algn="ctr">
              <a:defRPr>
                <a:solidFill>
                  <a:srgbClr val="FFFFFF"/>
                </a:solidFill>
              </a:defRPr>
            </a:pPr>
            <a:endParaRPr/>
          </a:p>
        </p:txBody>
      </p:sp>
      <p:sp>
        <p:nvSpPr>
          <p:cNvPr id="574" name="ZoneTexte 48"/>
          <p:cNvSpPr txBox="1"/>
          <p:nvPr/>
        </p:nvSpPr>
        <p:spPr>
          <a:xfrm>
            <a:off x="794944" y="2340204"/>
            <a:ext cx="2597343" cy="156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b="1">
                <a:solidFill>
                  <a:srgbClr val="0079BF"/>
                </a:solidFill>
              </a:defRPr>
            </a:lvl1pPr>
          </a:lstStyle>
          <a:p>
            <a:r>
              <a:t>122 Pg C</a:t>
            </a:r>
          </a:p>
        </p:txBody>
      </p:sp>
      <p:sp>
        <p:nvSpPr>
          <p:cNvPr id="575" name="ZoneTexte 50"/>
          <p:cNvSpPr txBox="1"/>
          <p:nvPr/>
        </p:nvSpPr>
        <p:spPr>
          <a:xfrm>
            <a:off x="10985538" y="3509229"/>
            <a:ext cx="2339732"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b="1">
                <a:solidFill>
                  <a:srgbClr val="FF9300"/>
                </a:solidFill>
              </a:defRPr>
            </a:lvl1pPr>
          </a:lstStyle>
          <a:p>
            <a:r>
              <a:t>60 Pg C</a:t>
            </a:r>
          </a:p>
        </p:txBody>
      </p:sp>
      <p:sp>
        <p:nvSpPr>
          <p:cNvPr id="576" name="Forme libre : forme 52"/>
          <p:cNvSpPr/>
          <p:nvPr/>
        </p:nvSpPr>
        <p:spPr>
          <a:xfrm>
            <a:off x="4435800" y="6945548"/>
            <a:ext cx="1867711" cy="30761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625" y="2992"/>
                  <a:pt x="11250" y="5984"/>
                  <a:pt x="14850" y="9584"/>
                </a:cubicBezTo>
                <a:cubicBezTo>
                  <a:pt x="18450" y="13184"/>
                  <a:pt x="20025" y="17392"/>
                  <a:pt x="21600" y="21600"/>
                </a:cubicBezTo>
              </a:path>
            </a:pathLst>
          </a:custGeom>
          <a:ln w="228600">
            <a:solidFill>
              <a:srgbClr val="0079BF"/>
            </a:solidFill>
            <a:tailEnd type="triangle"/>
          </a:ln>
        </p:spPr>
        <p:txBody>
          <a:bodyPr lIns="45719" rIns="45719" anchor="ctr"/>
          <a:lstStyle/>
          <a:p>
            <a:pPr algn="ctr">
              <a:defRPr>
                <a:solidFill>
                  <a:srgbClr val="FFFFFF"/>
                </a:solidFill>
              </a:defRPr>
            </a:pPr>
            <a:endParaRPr/>
          </a:p>
        </p:txBody>
      </p:sp>
      <p:sp>
        <p:nvSpPr>
          <p:cNvPr id="577" name="Forme libre : forme 53"/>
          <p:cNvSpPr/>
          <p:nvPr/>
        </p:nvSpPr>
        <p:spPr>
          <a:xfrm>
            <a:off x="5019459" y="9199992"/>
            <a:ext cx="1186776" cy="498485"/>
          </a:xfrm>
          <a:custGeom>
            <a:avLst/>
            <a:gdLst/>
            <a:ahLst/>
            <a:cxnLst>
              <a:cxn ang="0">
                <a:pos x="wd2" y="hd2"/>
              </a:cxn>
              <a:cxn ang="5400000">
                <a:pos x="wd2" y="hd2"/>
              </a:cxn>
              <a:cxn ang="10800000">
                <a:pos x="wd2" y="hd2"/>
              </a:cxn>
              <a:cxn ang="16200000">
                <a:pos x="wd2" y="hd2"/>
              </a:cxn>
            </a:cxnLst>
            <a:rect l="0" t="0" r="r" b="b"/>
            <a:pathLst>
              <a:path w="21600" h="20064" extrusionOk="0">
                <a:moveTo>
                  <a:pt x="0" y="3228"/>
                </a:moveTo>
                <a:cubicBezTo>
                  <a:pt x="3689" y="846"/>
                  <a:pt x="7377" y="-1536"/>
                  <a:pt x="10977" y="1270"/>
                </a:cubicBezTo>
                <a:cubicBezTo>
                  <a:pt x="14577" y="4076"/>
                  <a:pt x="18089" y="12070"/>
                  <a:pt x="21600" y="20064"/>
                </a:cubicBezTo>
              </a:path>
            </a:pathLst>
          </a:custGeom>
          <a:ln w="228600">
            <a:solidFill>
              <a:srgbClr val="0079BF"/>
            </a:solidFill>
          </a:ln>
        </p:spPr>
        <p:txBody>
          <a:bodyPr lIns="45719" rIns="45719" anchor="ctr"/>
          <a:lstStyle/>
          <a:p>
            <a:pPr algn="ctr">
              <a:defRPr>
                <a:solidFill>
                  <a:srgbClr val="FFFFFF"/>
                </a:solidFill>
              </a:defRPr>
            </a:pPr>
            <a:endParaRPr/>
          </a:p>
        </p:txBody>
      </p:sp>
      <p:sp>
        <p:nvSpPr>
          <p:cNvPr id="578" name="Forme libre : forme 54"/>
          <p:cNvSpPr/>
          <p:nvPr/>
        </p:nvSpPr>
        <p:spPr>
          <a:xfrm>
            <a:off x="2606999" y="3680617"/>
            <a:ext cx="3210129" cy="23196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53" y="1468"/>
                  <a:pt x="8705" y="2937"/>
                  <a:pt x="12305" y="6537"/>
                </a:cubicBezTo>
                <a:cubicBezTo>
                  <a:pt x="15905" y="10137"/>
                  <a:pt x="19669" y="13026"/>
                  <a:pt x="21600" y="21600"/>
                </a:cubicBezTo>
              </a:path>
            </a:pathLst>
          </a:custGeom>
          <a:ln w="406400">
            <a:solidFill>
              <a:srgbClr val="0079BF"/>
            </a:solidFill>
            <a:tailEnd type="triangle"/>
          </a:ln>
        </p:spPr>
        <p:txBody>
          <a:bodyPr lIns="45719" rIns="45719" anchor="ctr"/>
          <a:lstStyle/>
          <a:p>
            <a:pPr algn="ctr">
              <a:defRPr>
                <a:solidFill>
                  <a:srgbClr val="FFFFFF"/>
                </a:solidFill>
              </a:defRPr>
            </a:pPr>
            <a:endParaRPr/>
          </a:p>
        </p:txBody>
      </p:sp>
      <p:sp>
        <p:nvSpPr>
          <p:cNvPr id="579" name="Forme libre : forme 55"/>
          <p:cNvSpPr/>
          <p:nvPr/>
        </p:nvSpPr>
        <p:spPr>
          <a:xfrm>
            <a:off x="8122583" y="3608961"/>
            <a:ext cx="2042809" cy="22373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737" y="19174"/>
                  <a:pt x="13474" y="16748"/>
                  <a:pt x="17074" y="13148"/>
                </a:cubicBezTo>
                <a:cubicBezTo>
                  <a:pt x="20674" y="9548"/>
                  <a:pt x="21137" y="4774"/>
                  <a:pt x="21600" y="0"/>
                </a:cubicBezTo>
              </a:path>
            </a:pathLst>
          </a:custGeom>
          <a:ln w="406400">
            <a:solidFill>
              <a:srgbClr val="FF9300"/>
            </a:solidFill>
          </a:ln>
        </p:spPr>
        <p:txBody>
          <a:bodyPr lIns="45719" rIns="45719" anchor="ctr"/>
          <a:lstStyle/>
          <a:p>
            <a:pPr algn="ctr">
              <a:defRPr>
                <a:solidFill>
                  <a:srgbClr val="FFFFFF"/>
                </a:solidFill>
              </a:defRPr>
            </a:pPr>
            <a:endParaRPr/>
          </a:p>
        </p:txBody>
      </p:sp>
      <p:sp>
        <p:nvSpPr>
          <p:cNvPr id="580" name="Forme libre : forme 56"/>
          <p:cNvSpPr/>
          <p:nvPr/>
        </p:nvSpPr>
        <p:spPr>
          <a:xfrm>
            <a:off x="9581732" y="3015573"/>
            <a:ext cx="1164754" cy="6926096"/>
          </a:xfrm>
          <a:custGeom>
            <a:avLst/>
            <a:gdLst/>
            <a:ahLst/>
            <a:cxnLst>
              <a:cxn ang="0">
                <a:pos x="wd2" y="hd2"/>
              </a:cxn>
              <a:cxn ang="5400000">
                <a:pos x="wd2" y="hd2"/>
              </a:cxn>
              <a:cxn ang="10800000">
                <a:pos x="wd2" y="hd2"/>
              </a:cxn>
              <a:cxn ang="16200000">
                <a:pos x="wd2" y="hd2"/>
              </a:cxn>
            </a:cxnLst>
            <a:rect l="0" t="0" r="r" b="b"/>
            <a:pathLst>
              <a:path w="19544" h="21600" extrusionOk="0">
                <a:moveTo>
                  <a:pt x="0" y="21600"/>
                </a:moveTo>
                <a:cubicBezTo>
                  <a:pt x="9113" y="17636"/>
                  <a:pt x="18227" y="13672"/>
                  <a:pt x="19260" y="10072"/>
                </a:cubicBezTo>
                <a:cubicBezTo>
                  <a:pt x="21600" y="4925"/>
                  <a:pt x="8760" y="1648"/>
                  <a:pt x="6203" y="0"/>
                </a:cubicBezTo>
              </a:path>
            </a:pathLst>
          </a:custGeom>
          <a:ln w="406400">
            <a:solidFill>
              <a:srgbClr val="FF9300"/>
            </a:solidFill>
            <a:tailEnd type="triangle"/>
          </a:ln>
        </p:spPr>
        <p:txBody>
          <a:bodyPr lIns="45719" rIns="45719" anchor="ctr"/>
          <a:lstStyle/>
          <a:p>
            <a:pPr algn="ctr">
              <a:defRPr>
                <a:solidFill>
                  <a:srgbClr val="FFFFFF"/>
                </a:solidFill>
              </a:defRPr>
            </a:pPr>
            <a:endParaRPr/>
          </a:p>
        </p:txBody>
      </p:sp>
      <p:sp>
        <p:nvSpPr>
          <p:cNvPr id="581" name="Forme libre : forme 57"/>
          <p:cNvSpPr/>
          <p:nvPr/>
        </p:nvSpPr>
        <p:spPr>
          <a:xfrm>
            <a:off x="9671546" y="5751531"/>
            <a:ext cx="2193459" cy="22208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098" y="19075"/>
                  <a:pt x="11843" y="15415"/>
                  <a:pt x="15102" y="11668"/>
                </a:cubicBezTo>
                <a:cubicBezTo>
                  <a:pt x="18361" y="7922"/>
                  <a:pt x="21181" y="4968"/>
                  <a:pt x="21600" y="0"/>
                </a:cubicBezTo>
              </a:path>
            </a:pathLst>
          </a:custGeom>
          <a:ln w="228600">
            <a:solidFill>
              <a:srgbClr val="FF9300"/>
            </a:solidFill>
          </a:ln>
        </p:spPr>
        <p:txBody>
          <a:bodyPr lIns="45719" rIns="45719" anchor="ctr"/>
          <a:lstStyle/>
          <a:p>
            <a:pPr algn="ctr">
              <a:defRPr>
                <a:solidFill>
                  <a:srgbClr val="FFFFFF"/>
                </a:solidFill>
              </a:defRPr>
            </a:pPr>
            <a:endParaRPr/>
          </a:p>
        </p:txBody>
      </p:sp>
      <p:sp>
        <p:nvSpPr>
          <p:cNvPr id="582" name="Forme libre : forme 58"/>
          <p:cNvSpPr/>
          <p:nvPr/>
        </p:nvSpPr>
        <p:spPr>
          <a:xfrm>
            <a:off x="10709265" y="5239043"/>
            <a:ext cx="1433946" cy="7269224"/>
          </a:xfrm>
          <a:custGeom>
            <a:avLst/>
            <a:gdLst/>
            <a:ahLst/>
            <a:cxnLst>
              <a:cxn ang="0">
                <a:pos x="wd2" y="hd2"/>
              </a:cxn>
              <a:cxn ang="5400000">
                <a:pos x="wd2" y="hd2"/>
              </a:cxn>
              <a:cxn ang="10800000">
                <a:pos x="wd2" y="hd2"/>
              </a:cxn>
              <a:cxn ang="16200000">
                <a:pos x="wd2" y="hd2"/>
              </a:cxn>
            </a:cxnLst>
            <a:rect l="0" t="0" r="r" b="b"/>
            <a:pathLst>
              <a:path w="19471" h="21600" extrusionOk="0">
                <a:moveTo>
                  <a:pt x="0" y="21600"/>
                </a:moveTo>
                <a:cubicBezTo>
                  <a:pt x="8222" y="17556"/>
                  <a:pt x="15794" y="13357"/>
                  <a:pt x="18697" y="9176"/>
                </a:cubicBezTo>
                <a:cubicBezTo>
                  <a:pt x="21600" y="4995"/>
                  <a:pt x="15564" y="1681"/>
                  <a:pt x="13257" y="0"/>
                </a:cubicBezTo>
              </a:path>
            </a:pathLst>
          </a:custGeom>
          <a:ln w="406400">
            <a:solidFill>
              <a:srgbClr val="FF9300"/>
            </a:solidFill>
            <a:tailEnd type="triangle"/>
          </a:ln>
        </p:spPr>
        <p:txBody>
          <a:bodyPr lIns="45719" rIns="45719" anchor="ctr"/>
          <a:lstStyle/>
          <a:p>
            <a:pPr algn="ctr">
              <a:defRPr>
                <a:solidFill>
                  <a:srgbClr val="FFFFFF"/>
                </a:solidFill>
              </a:defRPr>
            </a:pPr>
            <a:endParaRPr/>
          </a:p>
        </p:txBody>
      </p:sp>
      <p:sp>
        <p:nvSpPr>
          <p:cNvPr id="583" name="ZoneTexte 59"/>
          <p:cNvSpPr txBox="1"/>
          <p:nvPr/>
        </p:nvSpPr>
        <p:spPr>
          <a:xfrm>
            <a:off x="14634357" y="2303749"/>
            <a:ext cx="9485302" cy="91085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3200" b="1"/>
            </a:pPr>
            <a:r>
              <a:rPr dirty="0"/>
              <a:t>NPP</a:t>
            </a:r>
            <a:r>
              <a:rPr b="0" dirty="0"/>
              <a:t>: Net Primary Production</a:t>
            </a:r>
          </a:p>
          <a:p>
            <a:pPr>
              <a:defRPr sz="3200" b="1"/>
            </a:pPr>
            <a:r>
              <a:rPr dirty="0"/>
              <a:t>GPP</a:t>
            </a:r>
            <a:r>
              <a:rPr b="0" dirty="0"/>
              <a:t>: Gross Primary Production</a:t>
            </a:r>
          </a:p>
          <a:p>
            <a:pPr>
              <a:defRPr sz="3200" b="1"/>
            </a:pPr>
            <a:r>
              <a:rPr dirty="0"/>
              <a:t>NEP</a:t>
            </a:r>
            <a:r>
              <a:rPr b="0" dirty="0"/>
              <a:t>: Net Ecosystem Production</a:t>
            </a:r>
          </a:p>
          <a:p>
            <a:pPr>
              <a:defRPr sz="3200" b="1"/>
            </a:pPr>
            <a:r>
              <a:rPr dirty="0"/>
              <a:t>Emissions</a:t>
            </a:r>
            <a:r>
              <a:rPr b="0" dirty="0"/>
              <a:t>: Plants also release carbon to the atmosphere through emission of volatile organic compounds or by combustion in fires.</a:t>
            </a:r>
          </a:p>
          <a:p>
            <a:pPr>
              <a:defRPr sz="3200" b="1"/>
            </a:pPr>
            <a:endParaRPr b="0" dirty="0"/>
          </a:p>
          <a:p>
            <a:pPr>
              <a:spcBef>
                <a:spcPts val="600"/>
              </a:spcBef>
              <a:defRPr sz="3800" b="1" i="1">
                <a:latin typeface="Times New Roman"/>
                <a:ea typeface="Times New Roman"/>
                <a:cs typeface="Times New Roman"/>
                <a:sym typeface="Times New Roman"/>
              </a:defRPr>
            </a:pPr>
            <a:r>
              <a:rPr dirty="0" err="1"/>
              <a:t>R</a:t>
            </a:r>
            <a:r>
              <a:rPr baseline="-20000" dirty="0" err="1"/>
              <a:t>plant</a:t>
            </a:r>
            <a:r>
              <a:rPr sz="3200" b="0" i="0" dirty="0">
                <a:latin typeface="Marianne"/>
                <a:ea typeface="Marianne"/>
                <a:cs typeface="Marianne"/>
                <a:sym typeface="Marianne"/>
              </a:rPr>
              <a:t>: Roots and aboveground portions of plants return carbon to the atmosphere as plant respiration</a:t>
            </a:r>
          </a:p>
          <a:p>
            <a:pPr>
              <a:spcBef>
                <a:spcPts val="600"/>
              </a:spcBef>
              <a:defRPr sz="3800" b="1" i="1">
                <a:latin typeface="Times New Roman"/>
                <a:ea typeface="Times New Roman"/>
                <a:cs typeface="Times New Roman"/>
                <a:sym typeface="Times New Roman"/>
              </a:defRPr>
            </a:pPr>
            <a:r>
              <a:rPr dirty="0" err="1"/>
              <a:t>R</a:t>
            </a:r>
            <a:r>
              <a:rPr baseline="-20000" dirty="0" err="1"/>
              <a:t>heteroth</a:t>
            </a:r>
            <a:r>
              <a:rPr sz="3200" b="0" i="0" dirty="0">
                <a:latin typeface="Marianne"/>
                <a:ea typeface="Marianne"/>
                <a:cs typeface="Marianne"/>
                <a:sym typeface="Marianne"/>
              </a:rPr>
              <a:t>: Heterotrophic respiration (microorganisms and animals)</a:t>
            </a:r>
          </a:p>
          <a:p>
            <a:pPr>
              <a:spcBef>
                <a:spcPts val="600"/>
              </a:spcBef>
              <a:defRPr sz="3800" b="1" i="1">
                <a:latin typeface="Times New Roman"/>
                <a:ea typeface="Times New Roman"/>
                <a:cs typeface="Times New Roman"/>
                <a:sym typeface="Times New Roman"/>
              </a:defRPr>
            </a:pPr>
            <a:r>
              <a:rPr dirty="0" err="1"/>
              <a:t>F</a:t>
            </a:r>
            <a:r>
              <a:rPr baseline="-20000" dirty="0" err="1"/>
              <a:t>disturb</a:t>
            </a:r>
            <a:r>
              <a:rPr sz="3200" b="0" i="0" dirty="0">
                <a:latin typeface="Marianne"/>
                <a:ea typeface="Marianne"/>
                <a:cs typeface="Marianne"/>
                <a:sym typeface="Marianne"/>
              </a:rPr>
              <a:t>: Carbon can be removed from vegetation by human harvest or other disturbances</a:t>
            </a:r>
          </a:p>
          <a:p>
            <a:pPr>
              <a:spcBef>
                <a:spcPts val="600"/>
              </a:spcBef>
              <a:defRPr sz="3800" b="1" i="1">
                <a:latin typeface="Times New Roman"/>
                <a:ea typeface="Times New Roman"/>
                <a:cs typeface="Times New Roman"/>
                <a:sym typeface="Times New Roman"/>
              </a:defRPr>
            </a:pPr>
            <a:r>
              <a:rPr dirty="0" err="1"/>
              <a:t>F</a:t>
            </a:r>
            <a:r>
              <a:rPr baseline="-20000" dirty="0" err="1"/>
              <a:t>lixiviation</a:t>
            </a:r>
            <a:r>
              <a:rPr sz="3200" b="0" i="0" dirty="0">
                <a:latin typeface="Marianne"/>
                <a:ea typeface="Marianne"/>
                <a:cs typeface="Marianne"/>
                <a:sym typeface="Marianne"/>
              </a:rPr>
              <a:t>: Carbon leaches from ecosystems in dissolved and particulate forms and moves laterally through erosion and deposition of soil, movement of animals, etc.</a:t>
            </a:r>
          </a:p>
        </p:txBody>
      </p:sp>
      <p:sp>
        <p:nvSpPr>
          <p:cNvPr id="584" name="ZoneTexte 60"/>
          <p:cNvSpPr txBox="1"/>
          <p:nvPr/>
        </p:nvSpPr>
        <p:spPr>
          <a:xfrm>
            <a:off x="5239415" y="6122837"/>
            <a:ext cx="2398938" cy="57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200" b="1">
                <a:solidFill>
                  <a:srgbClr val="A6A6A6"/>
                </a:solidFill>
              </a:defRPr>
            </a:lvl1pPr>
          </a:lstStyle>
          <a:p>
            <a:r>
              <a:t>Plants</a:t>
            </a:r>
          </a:p>
        </p:txBody>
      </p:sp>
      <p:sp>
        <p:nvSpPr>
          <p:cNvPr id="585" name="ZoneTexte 61"/>
          <p:cNvSpPr txBox="1"/>
          <p:nvPr/>
        </p:nvSpPr>
        <p:spPr>
          <a:xfrm>
            <a:off x="7809121" y="7964305"/>
            <a:ext cx="2398937" cy="57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200" b="1">
                <a:solidFill>
                  <a:srgbClr val="A6A6A6"/>
                </a:solidFill>
              </a:defRPr>
            </a:lvl1pPr>
          </a:lstStyle>
          <a:p>
            <a:r>
              <a:t>Animals</a:t>
            </a:r>
          </a:p>
        </p:txBody>
      </p:sp>
      <p:sp>
        <p:nvSpPr>
          <p:cNvPr id="586" name="ZoneTexte 63"/>
          <p:cNvSpPr txBox="1"/>
          <p:nvPr/>
        </p:nvSpPr>
        <p:spPr>
          <a:xfrm>
            <a:off x="794944" y="4284914"/>
            <a:ext cx="1515733" cy="697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b="1" i="1">
                <a:latin typeface="Times New Roman"/>
                <a:ea typeface="Times New Roman"/>
                <a:cs typeface="Times New Roman"/>
                <a:sym typeface="Times New Roman"/>
              </a:defRPr>
            </a:pPr>
            <a:r>
              <a:t>F</a:t>
            </a:r>
            <a:r>
              <a:rPr baseline="-20000"/>
              <a:t>disturb</a:t>
            </a:r>
          </a:p>
        </p:txBody>
      </p:sp>
      <p:sp>
        <p:nvSpPr>
          <p:cNvPr id="587" name="ZoneTexte 64"/>
          <p:cNvSpPr txBox="1"/>
          <p:nvPr/>
        </p:nvSpPr>
        <p:spPr>
          <a:xfrm>
            <a:off x="8497599" y="2718549"/>
            <a:ext cx="1515732" cy="697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b="1" i="1">
                <a:latin typeface="Times New Roman"/>
                <a:ea typeface="Times New Roman"/>
                <a:cs typeface="Times New Roman"/>
                <a:sym typeface="Times New Roman"/>
              </a:defRPr>
            </a:pPr>
            <a:r>
              <a:t>R</a:t>
            </a:r>
            <a:r>
              <a:rPr baseline="-20000"/>
              <a:t>plant</a:t>
            </a:r>
          </a:p>
        </p:txBody>
      </p:sp>
      <p:sp>
        <p:nvSpPr>
          <p:cNvPr id="588" name="ZoneTexte 65"/>
          <p:cNvSpPr txBox="1"/>
          <p:nvPr/>
        </p:nvSpPr>
        <p:spPr>
          <a:xfrm>
            <a:off x="11393658" y="4527608"/>
            <a:ext cx="1931611" cy="697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b="1" i="1">
                <a:latin typeface="Times New Roman"/>
                <a:ea typeface="Times New Roman"/>
                <a:cs typeface="Times New Roman"/>
                <a:sym typeface="Times New Roman"/>
              </a:defRPr>
            </a:pPr>
            <a:r>
              <a:t>R</a:t>
            </a:r>
            <a:r>
              <a:rPr baseline="-20000"/>
              <a:t>heteroth</a:t>
            </a:r>
          </a:p>
        </p:txBody>
      </p:sp>
      <p:sp>
        <p:nvSpPr>
          <p:cNvPr id="589" name="ZoneTexte 66"/>
          <p:cNvSpPr txBox="1"/>
          <p:nvPr/>
        </p:nvSpPr>
        <p:spPr>
          <a:xfrm>
            <a:off x="3836694" y="10116129"/>
            <a:ext cx="5141367" cy="1058801"/>
          </a:xfrm>
          <a:prstGeom prst="rect">
            <a:avLst/>
          </a:prstGeom>
          <a:solidFill>
            <a:srgbClr val="FFFFFF">
              <a:alpha val="7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200"/>
            </a:lvl1pPr>
          </a:lstStyle>
          <a:p>
            <a:r>
              <a:t>Soil organic matter and microbes</a:t>
            </a:r>
          </a:p>
        </p:txBody>
      </p:sp>
      <p:sp>
        <p:nvSpPr>
          <p:cNvPr id="590" name="Forme libre : forme 67"/>
          <p:cNvSpPr/>
          <p:nvPr/>
        </p:nvSpPr>
        <p:spPr>
          <a:xfrm>
            <a:off x="4095127" y="11216395"/>
            <a:ext cx="2295940" cy="1326816"/>
          </a:xfrm>
          <a:custGeom>
            <a:avLst/>
            <a:gdLst/>
            <a:ahLst/>
            <a:cxnLst>
              <a:cxn ang="0">
                <a:pos x="wd2" y="hd2"/>
              </a:cxn>
              <a:cxn ang="5400000">
                <a:pos x="wd2" y="hd2"/>
              </a:cxn>
              <a:cxn ang="10800000">
                <a:pos x="wd2" y="hd2"/>
              </a:cxn>
              <a:cxn ang="16200000">
                <a:pos x="wd2" y="hd2"/>
              </a:cxn>
            </a:cxnLst>
            <a:rect l="0" t="0" r="r" b="b"/>
            <a:pathLst>
              <a:path w="21305" h="21207" extrusionOk="0">
                <a:moveTo>
                  <a:pt x="21233" y="0"/>
                </a:moveTo>
                <a:cubicBezTo>
                  <a:pt x="21254" y="5004"/>
                  <a:pt x="21600" y="13741"/>
                  <a:pt x="20570" y="17239"/>
                </a:cubicBezTo>
                <a:cubicBezTo>
                  <a:pt x="19540" y="20738"/>
                  <a:pt x="18481" y="20381"/>
                  <a:pt x="15053" y="20991"/>
                </a:cubicBezTo>
                <a:cubicBezTo>
                  <a:pt x="11624" y="21600"/>
                  <a:pt x="2286" y="20709"/>
                  <a:pt x="0" y="20895"/>
                </a:cubicBezTo>
              </a:path>
            </a:pathLst>
          </a:custGeom>
          <a:ln w="50800">
            <a:solidFill>
              <a:srgbClr val="FF9300"/>
            </a:solidFill>
            <a:tailEnd type="triangle"/>
          </a:ln>
        </p:spPr>
        <p:txBody>
          <a:bodyPr lIns="45719" rIns="45719" anchor="ctr"/>
          <a:lstStyle/>
          <a:p>
            <a:pPr algn="ctr">
              <a:defRPr>
                <a:solidFill>
                  <a:srgbClr val="FFFFFF"/>
                </a:solidFill>
              </a:defRPr>
            </a:pPr>
            <a:endParaRPr/>
          </a:p>
        </p:txBody>
      </p:sp>
      <p:sp>
        <p:nvSpPr>
          <p:cNvPr id="591" name="ZoneTexte 68"/>
          <p:cNvSpPr txBox="1"/>
          <p:nvPr/>
        </p:nvSpPr>
        <p:spPr>
          <a:xfrm>
            <a:off x="3161882" y="11625543"/>
            <a:ext cx="1931611" cy="697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b="1" i="1">
                <a:latin typeface="Times New Roman"/>
                <a:ea typeface="Times New Roman"/>
                <a:cs typeface="Times New Roman"/>
                <a:sym typeface="Times New Roman"/>
              </a:defRPr>
            </a:pPr>
            <a:r>
              <a:t>F</a:t>
            </a:r>
            <a:r>
              <a:rPr baseline="-20000"/>
              <a:t>lixiviation</a:t>
            </a:r>
          </a:p>
        </p:txBody>
      </p:sp>
      <p:grpSp>
        <p:nvGrpSpPr>
          <p:cNvPr id="594" name="ZoneTexte 71"/>
          <p:cNvGrpSpPr/>
          <p:nvPr/>
        </p:nvGrpSpPr>
        <p:grpSpPr>
          <a:xfrm>
            <a:off x="11845738" y="11447509"/>
            <a:ext cx="11091587" cy="2725336"/>
            <a:chOff x="0" y="0"/>
            <a:chExt cx="11091586" cy="2725334"/>
          </a:xfrm>
        </p:grpSpPr>
        <p:sp>
          <p:nvSpPr>
            <p:cNvPr id="592" name="Rectangle aux angles arrondis"/>
            <p:cNvSpPr/>
            <p:nvPr/>
          </p:nvSpPr>
          <p:spPr>
            <a:xfrm>
              <a:off x="115302" y="0"/>
              <a:ext cx="10976285" cy="1993256"/>
            </a:xfrm>
            <a:prstGeom prst="roundRect">
              <a:avLst>
                <a:gd name="adj" fmla="val 17621"/>
              </a:avLst>
            </a:prstGeom>
            <a:noFill/>
            <a:ln w="63500" cap="rnd">
              <a:solidFill>
                <a:srgbClr val="8D533E"/>
              </a:solidFill>
              <a:prstDash val="sysDot"/>
              <a:round/>
            </a:ln>
            <a:effectLst/>
          </p:spPr>
          <p:txBody>
            <a:bodyPr wrap="square" lIns="45719" tIns="45719" rIns="45719" bIns="45719" numCol="1" anchor="t">
              <a:noAutofit/>
            </a:bodyPr>
            <a:lstStyle/>
            <a:p>
              <a:pPr algn="ctr">
                <a:defRPr sz="3600" b="1" baseline="-25000"/>
              </a:pPr>
              <a:endParaRPr/>
            </a:p>
          </p:txBody>
        </p:sp>
        <p:sp>
          <p:nvSpPr>
            <p:cNvPr id="593" name="NPP = GPP – Rplant…"/>
            <p:cNvSpPr txBox="1"/>
            <p:nvPr/>
          </p:nvSpPr>
          <p:spPr>
            <a:xfrm>
              <a:off x="0" y="134554"/>
              <a:ext cx="10885185" cy="25907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5999" tIns="215999" rIns="215999" bIns="215999" numCol="1" anchor="t">
              <a:noAutofit/>
            </a:bodyPr>
            <a:lstStyle/>
            <a:p>
              <a:pPr algn="ctr">
                <a:spcBef>
                  <a:spcPts val="1800"/>
                </a:spcBef>
                <a:defRPr sz="3600" b="1"/>
              </a:pPr>
              <a:r>
                <a:t>NPP = GPP – </a:t>
              </a:r>
              <a:r>
                <a:rPr sz="3800" i="1">
                  <a:latin typeface="Times New Roman"/>
                  <a:ea typeface="Times New Roman"/>
                  <a:cs typeface="Times New Roman"/>
                  <a:sym typeface="Times New Roman"/>
                </a:rPr>
                <a:t>R</a:t>
              </a:r>
              <a:r>
                <a:rPr sz="3800" i="1" baseline="-20000">
                  <a:latin typeface="Times New Roman"/>
                  <a:ea typeface="Times New Roman"/>
                  <a:cs typeface="Times New Roman"/>
                  <a:sym typeface="Times New Roman"/>
                </a:rPr>
                <a:t>plant</a:t>
              </a:r>
              <a:endParaRPr sz="3800" baseline="-20000"/>
            </a:p>
            <a:p>
              <a:pPr algn="ctr">
                <a:defRPr sz="3600" b="1"/>
              </a:pPr>
              <a:r>
                <a:t>NEP </a:t>
              </a:r>
              <a:r>
                <a:rPr b="0"/>
                <a:t>≈</a:t>
              </a:r>
              <a:r>
                <a:t> GPP – (</a:t>
              </a:r>
              <a:r>
                <a:rPr sz="3800" i="1">
                  <a:latin typeface="Times New Roman"/>
                  <a:ea typeface="Times New Roman"/>
                  <a:cs typeface="Times New Roman"/>
                  <a:sym typeface="Times New Roman"/>
                </a:rPr>
                <a:t>R</a:t>
              </a:r>
              <a:r>
                <a:rPr sz="3800" i="1" baseline="-20000">
                  <a:latin typeface="Times New Roman"/>
                  <a:ea typeface="Times New Roman"/>
                  <a:cs typeface="Times New Roman"/>
                  <a:sym typeface="Times New Roman"/>
                </a:rPr>
                <a:t>plant</a:t>
              </a:r>
              <a:r>
                <a:t> + </a:t>
              </a:r>
              <a:r>
                <a:rPr sz="3800" i="1">
                  <a:latin typeface="Times New Roman"/>
                  <a:ea typeface="Times New Roman"/>
                  <a:cs typeface="Times New Roman"/>
                  <a:sym typeface="Times New Roman"/>
                </a:rPr>
                <a:t>R</a:t>
              </a:r>
              <a:r>
                <a:rPr sz="3800" i="1" baseline="-20000">
                  <a:latin typeface="Times New Roman"/>
                  <a:ea typeface="Times New Roman"/>
                  <a:cs typeface="Times New Roman"/>
                  <a:sym typeface="Times New Roman"/>
                </a:rPr>
                <a:t>heteroth</a:t>
              </a:r>
              <a:r>
                <a:t> + </a:t>
              </a:r>
              <a:r>
                <a:rPr sz="3800" i="1">
                  <a:latin typeface="Times New Roman"/>
                  <a:ea typeface="Times New Roman"/>
                  <a:cs typeface="Times New Roman"/>
                  <a:sym typeface="Times New Roman"/>
                </a:rPr>
                <a:t>F</a:t>
              </a:r>
              <a:r>
                <a:rPr sz="3800" i="1" baseline="-20000">
                  <a:latin typeface="Times New Roman"/>
                  <a:ea typeface="Times New Roman"/>
                  <a:cs typeface="Times New Roman"/>
                  <a:sym typeface="Times New Roman"/>
                </a:rPr>
                <a:t>disturb</a:t>
              </a:r>
              <a:r>
                <a:rPr baseline="-20000"/>
                <a:t> </a:t>
              </a:r>
              <a:r>
                <a:t>+ </a:t>
              </a:r>
              <a:r>
                <a:rPr sz="3800" i="1">
                  <a:latin typeface="Times New Roman"/>
                  <a:ea typeface="Times New Roman"/>
                  <a:cs typeface="Times New Roman"/>
                  <a:sym typeface="Times New Roman"/>
                </a:rPr>
                <a:t>F</a:t>
              </a:r>
              <a:r>
                <a:rPr sz="3800" i="1" baseline="-20000">
                  <a:latin typeface="Times New Roman"/>
                  <a:ea typeface="Times New Roman"/>
                  <a:cs typeface="Times New Roman"/>
                  <a:sym typeface="Times New Roman"/>
                </a:rPr>
                <a:t>lixiviation</a:t>
              </a:r>
              <a:r>
                <a:rPr baseline="-20000"/>
                <a:t> </a:t>
              </a:r>
              <a:r>
                <a:t>)</a:t>
              </a:r>
            </a:p>
          </p:txBody>
        </p:sp>
      </p:grpSp>
      <p:sp>
        <p:nvSpPr>
          <p:cNvPr id="595" name="ZoneTexte 73"/>
          <p:cNvSpPr txBox="1"/>
          <p:nvPr/>
        </p:nvSpPr>
        <p:spPr>
          <a:xfrm>
            <a:off x="212749" y="12756006"/>
            <a:ext cx="3676491" cy="8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a:defRPr sz="2400">
                <a:solidFill>
                  <a:srgbClr val="FFFFFF"/>
                </a:solidFill>
                <a:latin typeface="Barlow"/>
                <a:ea typeface="Barlow"/>
                <a:cs typeface="Barlow"/>
                <a:sym typeface="Barlow"/>
              </a:defRPr>
            </a:pPr>
            <a:r>
              <a:t>according to </a:t>
            </a:r>
            <a:r>
              <a:rPr cap="small"/>
              <a:t>Chapin</a:t>
            </a:r>
            <a:r>
              <a:rPr i="1"/>
              <a:t> et al.</a:t>
            </a:r>
            <a:r>
              <a:rPr cap="small"/>
              <a:t>, 2002</a:t>
            </a:r>
          </a:p>
        </p:txBody>
      </p:sp>
      <p:pic>
        <p:nvPicPr>
          <p:cNvPr id="596" name="Image 75" descr="Image 75"/>
          <p:cNvPicPr>
            <a:picLocks noChangeAspect="1"/>
          </p:cNvPicPr>
          <p:nvPr/>
        </p:nvPicPr>
        <p:blipFill>
          <a:blip r:embed="rId5"/>
          <a:stretch>
            <a:fillRect/>
          </a:stretch>
        </p:blipFill>
        <p:spPr>
          <a:xfrm>
            <a:off x="6880948" y="7631897"/>
            <a:ext cx="811574" cy="1113755"/>
          </a:xfrm>
          <a:prstGeom prst="rect">
            <a:avLst/>
          </a:prstGeom>
          <a:ln w="12700">
            <a:miter lim="400000"/>
          </a:ln>
        </p:spPr>
      </p:pic>
      <p:sp>
        <p:nvSpPr>
          <p:cNvPr id="597" name="ZoneTexte 76"/>
          <p:cNvSpPr txBox="1"/>
          <p:nvPr/>
        </p:nvSpPr>
        <p:spPr>
          <a:xfrm>
            <a:off x="12173286" y="9593943"/>
            <a:ext cx="2339732"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b="1">
                <a:solidFill>
                  <a:srgbClr val="FF9300"/>
                </a:solidFill>
              </a:defRPr>
            </a:lvl1pPr>
          </a:lstStyle>
          <a:p>
            <a:r>
              <a:t>60 Pg C</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pic>
        <p:nvPicPr>
          <p:cNvPr id="600" name="Image 3" descr="Image 3"/>
          <p:cNvPicPr>
            <a:picLocks noChangeAspect="1"/>
          </p:cNvPicPr>
          <p:nvPr/>
        </p:nvPicPr>
        <p:blipFill>
          <a:blip r:embed="rId2"/>
          <a:stretch>
            <a:fillRect/>
          </a:stretch>
        </p:blipFill>
        <p:spPr>
          <a:xfrm>
            <a:off x="-2" y="8623851"/>
            <a:ext cx="11247695" cy="5092151"/>
          </a:xfrm>
          <a:prstGeom prst="rect">
            <a:avLst/>
          </a:prstGeom>
          <a:ln w="12700">
            <a:miter lim="400000"/>
          </a:ln>
        </p:spPr>
      </p:pic>
      <p:pic>
        <p:nvPicPr>
          <p:cNvPr id="601" name="Image 82" descr="Image 82"/>
          <p:cNvPicPr>
            <a:picLocks noChangeAspect="1"/>
          </p:cNvPicPr>
          <p:nvPr/>
        </p:nvPicPr>
        <p:blipFill>
          <a:blip r:embed="rId3"/>
          <a:stretch>
            <a:fillRect/>
          </a:stretch>
        </p:blipFill>
        <p:spPr>
          <a:xfrm>
            <a:off x="2700007" y="2849619"/>
            <a:ext cx="6711877" cy="6049720"/>
          </a:xfrm>
          <a:prstGeom prst="rect">
            <a:avLst/>
          </a:prstGeom>
          <a:ln w="12700">
            <a:miter lim="400000"/>
          </a:ln>
        </p:spPr>
      </p:pic>
      <p:sp>
        <p:nvSpPr>
          <p:cNvPr id="602" name="Freeform 5"/>
          <p:cNvSpPr/>
          <p:nvPr/>
        </p:nvSpPr>
        <p:spPr>
          <a:xfrm>
            <a:off x="3253001" y="8700320"/>
            <a:ext cx="6308754" cy="3650693"/>
          </a:xfrm>
          <a:custGeom>
            <a:avLst/>
            <a:gdLst/>
            <a:ahLst/>
            <a:cxnLst>
              <a:cxn ang="0">
                <a:pos x="wd2" y="hd2"/>
              </a:cxn>
              <a:cxn ang="5400000">
                <a:pos x="wd2" y="hd2"/>
              </a:cxn>
              <a:cxn ang="10800000">
                <a:pos x="wd2" y="hd2"/>
              </a:cxn>
              <a:cxn ang="16200000">
                <a:pos x="wd2" y="hd2"/>
              </a:cxn>
            </a:cxnLst>
            <a:rect l="0" t="0" r="r" b="b"/>
            <a:pathLst>
              <a:path w="21600" h="21546" extrusionOk="0">
                <a:moveTo>
                  <a:pt x="21474" y="8016"/>
                </a:moveTo>
                <a:cubicBezTo>
                  <a:pt x="20526" y="7008"/>
                  <a:pt x="19484" y="6117"/>
                  <a:pt x="18411" y="5821"/>
                </a:cubicBezTo>
                <a:cubicBezTo>
                  <a:pt x="17874" y="5702"/>
                  <a:pt x="17368" y="5821"/>
                  <a:pt x="16832" y="6117"/>
                </a:cubicBezTo>
                <a:cubicBezTo>
                  <a:pt x="16389" y="6355"/>
                  <a:pt x="15884" y="5999"/>
                  <a:pt x="15505" y="5583"/>
                </a:cubicBezTo>
                <a:cubicBezTo>
                  <a:pt x="16042" y="5346"/>
                  <a:pt x="16516" y="4931"/>
                  <a:pt x="17021" y="4812"/>
                </a:cubicBezTo>
                <a:cubicBezTo>
                  <a:pt x="16768" y="4871"/>
                  <a:pt x="16484" y="4990"/>
                  <a:pt x="16200" y="5109"/>
                </a:cubicBezTo>
                <a:cubicBezTo>
                  <a:pt x="16011" y="5227"/>
                  <a:pt x="15821" y="5287"/>
                  <a:pt x="15632" y="5405"/>
                </a:cubicBezTo>
                <a:cubicBezTo>
                  <a:pt x="15505" y="5405"/>
                  <a:pt x="15442" y="5524"/>
                  <a:pt x="15347" y="5405"/>
                </a:cubicBezTo>
                <a:cubicBezTo>
                  <a:pt x="15253" y="5287"/>
                  <a:pt x="15158" y="5168"/>
                  <a:pt x="15095" y="4990"/>
                </a:cubicBezTo>
                <a:cubicBezTo>
                  <a:pt x="14716" y="4456"/>
                  <a:pt x="14463" y="3684"/>
                  <a:pt x="14116" y="3091"/>
                </a:cubicBezTo>
                <a:cubicBezTo>
                  <a:pt x="14368" y="2972"/>
                  <a:pt x="14589" y="2913"/>
                  <a:pt x="14842" y="3091"/>
                </a:cubicBezTo>
                <a:cubicBezTo>
                  <a:pt x="14905" y="3150"/>
                  <a:pt x="15000" y="3210"/>
                  <a:pt x="15095" y="3269"/>
                </a:cubicBezTo>
                <a:cubicBezTo>
                  <a:pt x="15505" y="3447"/>
                  <a:pt x="15979" y="3091"/>
                  <a:pt x="16421" y="3032"/>
                </a:cubicBezTo>
                <a:cubicBezTo>
                  <a:pt x="16011" y="2972"/>
                  <a:pt x="15505" y="3328"/>
                  <a:pt x="15126" y="3091"/>
                </a:cubicBezTo>
                <a:cubicBezTo>
                  <a:pt x="15032" y="3032"/>
                  <a:pt x="14905" y="2854"/>
                  <a:pt x="14842" y="2794"/>
                </a:cubicBezTo>
                <a:cubicBezTo>
                  <a:pt x="14589" y="2557"/>
                  <a:pt x="14337" y="2616"/>
                  <a:pt x="14084" y="2676"/>
                </a:cubicBezTo>
                <a:cubicBezTo>
                  <a:pt x="14021" y="2735"/>
                  <a:pt x="13989" y="2735"/>
                  <a:pt x="13958" y="2735"/>
                </a:cubicBezTo>
                <a:cubicBezTo>
                  <a:pt x="13895" y="2616"/>
                  <a:pt x="13832" y="2498"/>
                  <a:pt x="13768" y="2379"/>
                </a:cubicBezTo>
                <a:cubicBezTo>
                  <a:pt x="13642" y="2201"/>
                  <a:pt x="13484" y="1964"/>
                  <a:pt x="13358" y="1786"/>
                </a:cubicBezTo>
                <a:cubicBezTo>
                  <a:pt x="13137" y="1430"/>
                  <a:pt x="12884" y="1133"/>
                  <a:pt x="12632" y="895"/>
                </a:cubicBezTo>
                <a:cubicBezTo>
                  <a:pt x="12253" y="539"/>
                  <a:pt x="11874" y="243"/>
                  <a:pt x="11463" y="183"/>
                </a:cubicBezTo>
                <a:cubicBezTo>
                  <a:pt x="10800" y="124"/>
                  <a:pt x="10137" y="65"/>
                  <a:pt x="9474" y="5"/>
                </a:cubicBezTo>
                <a:cubicBezTo>
                  <a:pt x="8968" y="-54"/>
                  <a:pt x="8621" y="421"/>
                  <a:pt x="8242" y="955"/>
                </a:cubicBezTo>
                <a:cubicBezTo>
                  <a:pt x="7705" y="1667"/>
                  <a:pt x="7295" y="2616"/>
                  <a:pt x="6884" y="3506"/>
                </a:cubicBezTo>
                <a:cubicBezTo>
                  <a:pt x="6726" y="3210"/>
                  <a:pt x="6537" y="2913"/>
                  <a:pt x="6316" y="2854"/>
                </a:cubicBezTo>
                <a:cubicBezTo>
                  <a:pt x="6189" y="2794"/>
                  <a:pt x="6063" y="2794"/>
                  <a:pt x="5968" y="2735"/>
                </a:cubicBezTo>
                <a:cubicBezTo>
                  <a:pt x="5558" y="2438"/>
                  <a:pt x="5211" y="1964"/>
                  <a:pt x="4863" y="1548"/>
                </a:cubicBezTo>
                <a:cubicBezTo>
                  <a:pt x="5179" y="2023"/>
                  <a:pt x="5526" y="2557"/>
                  <a:pt x="5905" y="2913"/>
                </a:cubicBezTo>
                <a:cubicBezTo>
                  <a:pt x="6032" y="2972"/>
                  <a:pt x="6158" y="3032"/>
                  <a:pt x="6284" y="3091"/>
                </a:cubicBezTo>
                <a:cubicBezTo>
                  <a:pt x="6379" y="3150"/>
                  <a:pt x="6789" y="3684"/>
                  <a:pt x="6726" y="3803"/>
                </a:cubicBezTo>
                <a:cubicBezTo>
                  <a:pt x="6632" y="4041"/>
                  <a:pt x="6379" y="4100"/>
                  <a:pt x="6253" y="4159"/>
                </a:cubicBezTo>
                <a:cubicBezTo>
                  <a:pt x="6032" y="4278"/>
                  <a:pt x="5842" y="4219"/>
                  <a:pt x="5621" y="4100"/>
                </a:cubicBezTo>
                <a:cubicBezTo>
                  <a:pt x="5147" y="3922"/>
                  <a:pt x="4705" y="3625"/>
                  <a:pt x="4200" y="3566"/>
                </a:cubicBezTo>
                <a:cubicBezTo>
                  <a:pt x="4926" y="3744"/>
                  <a:pt x="5716" y="4753"/>
                  <a:pt x="6442" y="4278"/>
                </a:cubicBezTo>
                <a:cubicBezTo>
                  <a:pt x="6000" y="4931"/>
                  <a:pt x="5495" y="5405"/>
                  <a:pt x="4926" y="5346"/>
                </a:cubicBezTo>
                <a:cubicBezTo>
                  <a:pt x="4737" y="5346"/>
                  <a:pt x="4611" y="5168"/>
                  <a:pt x="4453" y="4931"/>
                </a:cubicBezTo>
                <a:cubicBezTo>
                  <a:pt x="4263" y="4575"/>
                  <a:pt x="3979" y="4337"/>
                  <a:pt x="3695" y="4219"/>
                </a:cubicBezTo>
                <a:cubicBezTo>
                  <a:pt x="3284" y="4041"/>
                  <a:pt x="2937" y="4278"/>
                  <a:pt x="2558" y="3862"/>
                </a:cubicBezTo>
                <a:cubicBezTo>
                  <a:pt x="2084" y="3328"/>
                  <a:pt x="1674" y="2616"/>
                  <a:pt x="1200" y="2142"/>
                </a:cubicBezTo>
                <a:cubicBezTo>
                  <a:pt x="1737" y="2735"/>
                  <a:pt x="2179" y="3744"/>
                  <a:pt x="2747" y="4219"/>
                </a:cubicBezTo>
                <a:cubicBezTo>
                  <a:pt x="2874" y="4337"/>
                  <a:pt x="3032" y="4397"/>
                  <a:pt x="3189" y="4397"/>
                </a:cubicBezTo>
                <a:cubicBezTo>
                  <a:pt x="3568" y="4397"/>
                  <a:pt x="3884" y="4575"/>
                  <a:pt x="4168" y="4990"/>
                </a:cubicBezTo>
                <a:cubicBezTo>
                  <a:pt x="2747" y="4634"/>
                  <a:pt x="1232" y="5999"/>
                  <a:pt x="0" y="7304"/>
                </a:cubicBezTo>
                <a:cubicBezTo>
                  <a:pt x="789" y="6592"/>
                  <a:pt x="1642" y="5939"/>
                  <a:pt x="2495" y="5583"/>
                </a:cubicBezTo>
                <a:cubicBezTo>
                  <a:pt x="2968" y="5405"/>
                  <a:pt x="3474" y="5287"/>
                  <a:pt x="3947" y="5405"/>
                </a:cubicBezTo>
                <a:cubicBezTo>
                  <a:pt x="4295" y="5524"/>
                  <a:pt x="4611" y="5880"/>
                  <a:pt x="4926" y="5939"/>
                </a:cubicBezTo>
                <a:cubicBezTo>
                  <a:pt x="4800" y="6236"/>
                  <a:pt x="4674" y="6473"/>
                  <a:pt x="4579" y="6830"/>
                </a:cubicBezTo>
                <a:cubicBezTo>
                  <a:pt x="4516" y="6948"/>
                  <a:pt x="4484" y="7126"/>
                  <a:pt x="4453" y="7245"/>
                </a:cubicBezTo>
                <a:cubicBezTo>
                  <a:pt x="4389" y="7482"/>
                  <a:pt x="4326" y="7423"/>
                  <a:pt x="4200" y="7482"/>
                </a:cubicBezTo>
                <a:cubicBezTo>
                  <a:pt x="4011" y="7601"/>
                  <a:pt x="3789" y="7720"/>
                  <a:pt x="3600" y="7957"/>
                </a:cubicBezTo>
                <a:cubicBezTo>
                  <a:pt x="3505" y="8076"/>
                  <a:pt x="3411" y="8194"/>
                  <a:pt x="3347" y="8372"/>
                </a:cubicBezTo>
                <a:cubicBezTo>
                  <a:pt x="3253" y="8313"/>
                  <a:pt x="3158" y="8254"/>
                  <a:pt x="3063" y="8254"/>
                </a:cubicBezTo>
                <a:cubicBezTo>
                  <a:pt x="2874" y="8194"/>
                  <a:pt x="2684" y="8254"/>
                  <a:pt x="2495" y="8432"/>
                </a:cubicBezTo>
                <a:cubicBezTo>
                  <a:pt x="2400" y="8491"/>
                  <a:pt x="2337" y="8610"/>
                  <a:pt x="2242" y="8610"/>
                </a:cubicBezTo>
                <a:cubicBezTo>
                  <a:pt x="1895" y="8728"/>
                  <a:pt x="1516" y="8491"/>
                  <a:pt x="1168" y="8550"/>
                </a:cubicBezTo>
                <a:cubicBezTo>
                  <a:pt x="1516" y="8550"/>
                  <a:pt x="1958" y="8966"/>
                  <a:pt x="2337" y="8788"/>
                </a:cubicBezTo>
                <a:cubicBezTo>
                  <a:pt x="2432" y="8728"/>
                  <a:pt x="2495" y="8610"/>
                  <a:pt x="2589" y="8550"/>
                </a:cubicBezTo>
                <a:cubicBezTo>
                  <a:pt x="2779" y="8432"/>
                  <a:pt x="3032" y="8491"/>
                  <a:pt x="3221" y="8610"/>
                </a:cubicBezTo>
                <a:cubicBezTo>
                  <a:pt x="3000" y="9203"/>
                  <a:pt x="2905" y="9678"/>
                  <a:pt x="2558" y="9975"/>
                </a:cubicBezTo>
                <a:cubicBezTo>
                  <a:pt x="2084" y="10509"/>
                  <a:pt x="1547" y="10746"/>
                  <a:pt x="1074" y="11280"/>
                </a:cubicBezTo>
                <a:cubicBezTo>
                  <a:pt x="1358" y="10983"/>
                  <a:pt x="1674" y="10746"/>
                  <a:pt x="1989" y="10568"/>
                </a:cubicBezTo>
                <a:cubicBezTo>
                  <a:pt x="2305" y="10331"/>
                  <a:pt x="2621" y="10153"/>
                  <a:pt x="2874" y="9797"/>
                </a:cubicBezTo>
                <a:cubicBezTo>
                  <a:pt x="3063" y="9500"/>
                  <a:pt x="3158" y="9084"/>
                  <a:pt x="3316" y="8728"/>
                </a:cubicBezTo>
                <a:cubicBezTo>
                  <a:pt x="3568" y="8135"/>
                  <a:pt x="3979" y="7898"/>
                  <a:pt x="4358" y="7779"/>
                </a:cubicBezTo>
                <a:cubicBezTo>
                  <a:pt x="4263" y="8372"/>
                  <a:pt x="4263" y="9084"/>
                  <a:pt x="4232" y="9737"/>
                </a:cubicBezTo>
                <a:cubicBezTo>
                  <a:pt x="4168" y="10271"/>
                  <a:pt x="4042" y="10805"/>
                  <a:pt x="3853" y="11280"/>
                </a:cubicBezTo>
                <a:cubicBezTo>
                  <a:pt x="3505" y="12348"/>
                  <a:pt x="3095" y="13357"/>
                  <a:pt x="2747" y="14484"/>
                </a:cubicBezTo>
                <a:cubicBezTo>
                  <a:pt x="3189" y="13120"/>
                  <a:pt x="3821" y="11992"/>
                  <a:pt x="4232" y="10568"/>
                </a:cubicBezTo>
                <a:cubicBezTo>
                  <a:pt x="4358" y="10983"/>
                  <a:pt x="4326" y="11339"/>
                  <a:pt x="4358" y="11814"/>
                </a:cubicBezTo>
                <a:cubicBezTo>
                  <a:pt x="4389" y="12408"/>
                  <a:pt x="4611" y="12882"/>
                  <a:pt x="4705" y="13416"/>
                </a:cubicBezTo>
                <a:cubicBezTo>
                  <a:pt x="4642" y="12882"/>
                  <a:pt x="4389" y="12348"/>
                  <a:pt x="4421" y="11814"/>
                </a:cubicBezTo>
                <a:cubicBezTo>
                  <a:pt x="4421" y="11458"/>
                  <a:pt x="4421" y="11221"/>
                  <a:pt x="4389" y="10865"/>
                </a:cubicBezTo>
                <a:cubicBezTo>
                  <a:pt x="4326" y="10627"/>
                  <a:pt x="4263" y="10509"/>
                  <a:pt x="4295" y="10271"/>
                </a:cubicBezTo>
                <a:cubicBezTo>
                  <a:pt x="4484" y="9322"/>
                  <a:pt x="4389" y="8313"/>
                  <a:pt x="4642" y="7423"/>
                </a:cubicBezTo>
                <a:cubicBezTo>
                  <a:pt x="4800" y="6889"/>
                  <a:pt x="5021" y="6414"/>
                  <a:pt x="5274" y="5999"/>
                </a:cubicBezTo>
                <a:cubicBezTo>
                  <a:pt x="5368" y="5821"/>
                  <a:pt x="5684" y="5821"/>
                  <a:pt x="5811" y="5761"/>
                </a:cubicBezTo>
                <a:cubicBezTo>
                  <a:pt x="6063" y="5643"/>
                  <a:pt x="6284" y="5405"/>
                  <a:pt x="6474" y="5168"/>
                </a:cubicBezTo>
                <a:cubicBezTo>
                  <a:pt x="6726" y="4931"/>
                  <a:pt x="6916" y="4634"/>
                  <a:pt x="7105" y="4278"/>
                </a:cubicBezTo>
                <a:cubicBezTo>
                  <a:pt x="7200" y="4159"/>
                  <a:pt x="7232" y="4100"/>
                  <a:pt x="7358" y="4159"/>
                </a:cubicBezTo>
                <a:cubicBezTo>
                  <a:pt x="7547" y="4219"/>
                  <a:pt x="7737" y="4337"/>
                  <a:pt x="7926" y="4515"/>
                </a:cubicBezTo>
                <a:cubicBezTo>
                  <a:pt x="7642" y="4931"/>
                  <a:pt x="7453" y="5524"/>
                  <a:pt x="7200" y="5999"/>
                </a:cubicBezTo>
                <a:cubicBezTo>
                  <a:pt x="6979" y="6355"/>
                  <a:pt x="6663" y="6592"/>
                  <a:pt x="6379" y="6770"/>
                </a:cubicBezTo>
                <a:cubicBezTo>
                  <a:pt x="5779" y="7186"/>
                  <a:pt x="5147" y="7542"/>
                  <a:pt x="4547" y="8016"/>
                </a:cubicBezTo>
                <a:cubicBezTo>
                  <a:pt x="4958" y="7720"/>
                  <a:pt x="5400" y="7482"/>
                  <a:pt x="5842" y="7245"/>
                </a:cubicBezTo>
                <a:cubicBezTo>
                  <a:pt x="6316" y="6948"/>
                  <a:pt x="6821" y="6770"/>
                  <a:pt x="7232" y="6236"/>
                </a:cubicBezTo>
                <a:cubicBezTo>
                  <a:pt x="7453" y="5880"/>
                  <a:pt x="7611" y="5405"/>
                  <a:pt x="7832" y="5049"/>
                </a:cubicBezTo>
                <a:cubicBezTo>
                  <a:pt x="8179" y="4397"/>
                  <a:pt x="8653" y="4159"/>
                  <a:pt x="9095" y="4041"/>
                </a:cubicBezTo>
                <a:cubicBezTo>
                  <a:pt x="8937" y="4931"/>
                  <a:pt x="8905" y="5821"/>
                  <a:pt x="8558" y="6533"/>
                </a:cubicBezTo>
                <a:cubicBezTo>
                  <a:pt x="8368" y="6889"/>
                  <a:pt x="8211" y="7186"/>
                  <a:pt x="8021" y="7542"/>
                </a:cubicBezTo>
                <a:cubicBezTo>
                  <a:pt x="7863" y="7423"/>
                  <a:pt x="7705" y="7423"/>
                  <a:pt x="7516" y="7423"/>
                </a:cubicBezTo>
                <a:cubicBezTo>
                  <a:pt x="7326" y="7423"/>
                  <a:pt x="7137" y="7482"/>
                  <a:pt x="6979" y="7660"/>
                </a:cubicBezTo>
                <a:cubicBezTo>
                  <a:pt x="6789" y="7898"/>
                  <a:pt x="6632" y="8076"/>
                  <a:pt x="6411" y="8135"/>
                </a:cubicBezTo>
                <a:cubicBezTo>
                  <a:pt x="6000" y="8194"/>
                  <a:pt x="5589" y="8016"/>
                  <a:pt x="5147" y="8076"/>
                </a:cubicBezTo>
                <a:cubicBezTo>
                  <a:pt x="5589" y="8076"/>
                  <a:pt x="6000" y="8313"/>
                  <a:pt x="6442" y="8254"/>
                </a:cubicBezTo>
                <a:cubicBezTo>
                  <a:pt x="6284" y="8432"/>
                  <a:pt x="6158" y="8669"/>
                  <a:pt x="6063" y="8906"/>
                </a:cubicBezTo>
                <a:cubicBezTo>
                  <a:pt x="5937" y="9262"/>
                  <a:pt x="5905" y="9678"/>
                  <a:pt x="5779" y="10034"/>
                </a:cubicBezTo>
                <a:cubicBezTo>
                  <a:pt x="5463" y="10687"/>
                  <a:pt x="4989" y="10983"/>
                  <a:pt x="4611" y="11517"/>
                </a:cubicBezTo>
                <a:cubicBezTo>
                  <a:pt x="4895" y="11102"/>
                  <a:pt x="5211" y="10805"/>
                  <a:pt x="5526" y="10449"/>
                </a:cubicBezTo>
                <a:cubicBezTo>
                  <a:pt x="5684" y="10271"/>
                  <a:pt x="5842" y="10034"/>
                  <a:pt x="5905" y="9737"/>
                </a:cubicBezTo>
                <a:cubicBezTo>
                  <a:pt x="6000" y="9381"/>
                  <a:pt x="6063" y="9084"/>
                  <a:pt x="6189" y="8788"/>
                </a:cubicBezTo>
                <a:cubicBezTo>
                  <a:pt x="6379" y="8432"/>
                  <a:pt x="6600" y="8254"/>
                  <a:pt x="6821" y="8076"/>
                </a:cubicBezTo>
                <a:cubicBezTo>
                  <a:pt x="7168" y="7720"/>
                  <a:pt x="7484" y="7601"/>
                  <a:pt x="7863" y="7779"/>
                </a:cubicBezTo>
                <a:cubicBezTo>
                  <a:pt x="7389" y="8669"/>
                  <a:pt x="6916" y="9737"/>
                  <a:pt x="6726" y="10983"/>
                </a:cubicBezTo>
                <a:cubicBezTo>
                  <a:pt x="7042" y="9262"/>
                  <a:pt x="7832" y="8254"/>
                  <a:pt x="8526" y="7126"/>
                </a:cubicBezTo>
                <a:cubicBezTo>
                  <a:pt x="8589" y="7423"/>
                  <a:pt x="8589" y="7720"/>
                  <a:pt x="8558" y="8016"/>
                </a:cubicBezTo>
                <a:cubicBezTo>
                  <a:pt x="8526" y="8135"/>
                  <a:pt x="8495" y="8254"/>
                  <a:pt x="8495" y="8432"/>
                </a:cubicBezTo>
                <a:cubicBezTo>
                  <a:pt x="8526" y="9025"/>
                  <a:pt x="8653" y="9678"/>
                  <a:pt x="8653" y="10331"/>
                </a:cubicBezTo>
                <a:cubicBezTo>
                  <a:pt x="8684" y="9737"/>
                  <a:pt x="8621" y="9144"/>
                  <a:pt x="8621" y="8550"/>
                </a:cubicBezTo>
                <a:cubicBezTo>
                  <a:pt x="8621" y="8194"/>
                  <a:pt x="8684" y="8076"/>
                  <a:pt x="8747" y="7838"/>
                </a:cubicBezTo>
                <a:cubicBezTo>
                  <a:pt x="8779" y="7542"/>
                  <a:pt x="8747" y="7304"/>
                  <a:pt x="8747" y="7067"/>
                </a:cubicBezTo>
                <a:cubicBezTo>
                  <a:pt x="8716" y="6770"/>
                  <a:pt x="8811" y="6651"/>
                  <a:pt x="8937" y="6414"/>
                </a:cubicBezTo>
                <a:cubicBezTo>
                  <a:pt x="9063" y="6058"/>
                  <a:pt x="9158" y="5702"/>
                  <a:pt x="9221" y="5287"/>
                </a:cubicBezTo>
                <a:cubicBezTo>
                  <a:pt x="9411" y="6058"/>
                  <a:pt x="9316" y="6830"/>
                  <a:pt x="9221" y="7601"/>
                </a:cubicBezTo>
                <a:cubicBezTo>
                  <a:pt x="9158" y="8194"/>
                  <a:pt x="9474" y="8788"/>
                  <a:pt x="9537" y="9322"/>
                </a:cubicBezTo>
                <a:cubicBezTo>
                  <a:pt x="9505" y="8788"/>
                  <a:pt x="9221" y="8194"/>
                  <a:pt x="9316" y="7660"/>
                </a:cubicBezTo>
                <a:cubicBezTo>
                  <a:pt x="9442" y="6948"/>
                  <a:pt x="9537" y="6236"/>
                  <a:pt x="9474" y="5465"/>
                </a:cubicBezTo>
                <a:cubicBezTo>
                  <a:pt x="9442" y="5168"/>
                  <a:pt x="9316" y="4871"/>
                  <a:pt x="9347" y="4634"/>
                </a:cubicBezTo>
                <a:cubicBezTo>
                  <a:pt x="9442" y="4278"/>
                  <a:pt x="9505" y="3922"/>
                  <a:pt x="9632" y="3625"/>
                </a:cubicBezTo>
                <a:cubicBezTo>
                  <a:pt x="9853" y="2913"/>
                  <a:pt x="10200" y="2438"/>
                  <a:pt x="10547" y="1964"/>
                </a:cubicBezTo>
                <a:cubicBezTo>
                  <a:pt x="10611" y="2201"/>
                  <a:pt x="10642" y="2438"/>
                  <a:pt x="10674" y="2676"/>
                </a:cubicBezTo>
                <a:cubicBezTo>
                  <a:pt x="10705" y="2794"/>
                  <a:pt x="10737" y="2972"/>
                  <a:pt x="10768" y="3091"/>
                </a:cubicBezTo>
                <a:cubicBezTo>
                  <a:pt x="10737" y="3150"/>
                  <a:pt x="10674" y="3210"/>
                  <a:pt x="10642" y="3328"/>
                </a:cubicBezTo>
                <a:cubicBezTo>
                  <a:pt x="10421" y="3684"/>
                  <a:pt x="10263" y="4100"/>
                  <a:pt x="10263" y="4634"/>
                </a:cubicBezTo>
                <a:cubicBezTo>
                  <a:pt x="10263" y="5524"/>
                  <a:pt x="9916" y="6355"/>
                  <a:pt x="9695" y="7067"/>
                </a:cubicBezTo>
                <a:cubicBezTo>
                  <a:pt x="9884" y="6533"/>
                  <a:pt x="10137" y="5999"/>
                  <a:pt x="10295" y="5465"/>
                </a:cubicBezTo>
                <a:cubicBezTo>
                  <a:pt x="10389" y="5049"/>
                  <a:pt x="10389" y="4693"/>
                  <a:pt x="10453" y="4278"/>
                </a:cubicBezTo>
                <a:cubicBezTo>
                  <a:pt x="10516" y="3981"/>
                  <a:pt x="10705" y="3684"/>
                  <a:pt x="10863" y="3506"/>
                </a:cubicBezTo>
                <a:cubicBezTo>
                  <a:pt x="11084" y="4575"/>
                  <a:pt x="11179" y="5702"/>
                  <a:pt x="11021" y="6830"/>
                </a:cubicBezTo>
                <a:cubicBezTo>
                  <a:pt x="10958" y="7364"/>
                  <a:pt x="10832" y="7779"/>
                  <a:pt x="10642" y="8135"/>
                </a:cubicBezTo>
                <a:cubicBezTo>
                  <a:pt x="10389" y="8610"/>
                  <a:pt x="10168" y="9203"/>
                  <a:pt x="10042" y="9856"/>
                </a:cubicBezTo>
                <a:cubicBezTo>
                  <a:pt x="10042" y="9797"/>
                  <a:pt x="10042" y="9797"/>
                  <a:pt x="10011" y="9737"/>
                </a:cubicBezTo>
                <a:cubicBezTo>
                  <a:pt x="9695" y="9975"/>
                  <a:pt x="9379" y="10212"/>
                  <a:pt x="9095" y="10568"/>
                </a:cubicBezTo>
                <a:cubicBezTo>
                  <a:pt x="9000" y="10687"/>
                  <a:pt x="8905" y="10805"/>
                  <a:pt x="8842" y="10924"/>
                </a:cubicBezTo>
                <a:cubicBezTo>
                  <a:pt x="8747" y="11102"/>
                  <a:pt x="8747" y="11043"/>
                  <a:pt x="8621" y="11043"/>
                </a:cubicBezTo>
                <a:cubicBezTo>
                  <a:pt x="8432" y="10983"/>
                  <a:pt x="8211" y="10924"/>
                  <a:pt x="8053" y="11043"/>
                </a:cubicBezTo>
                <a:cubicBezTo>
                  <a:pt x="7863" y="11161"/>
                  <a:pt x="7737" y="11399"/>
                  <a:pt x="7579" y="11577"/>
                </a:cubicBezTo>
                <a:cubicBezTo>
                  <a:pt x="7421" y="11814"/>
                  <a:pt x="7263" y="11814"/>
                  <a:pt x="7074" y="11814"/>
                </a:cubicBezTo>
                <a:cubicBezTo>
                  <a:pt x="6695" y="11814"/>
                  <a:pt x="6316" y="11695"/>
                  <a:pt x="5968" y="11755"/>
                </a:cubicBezTo>
                <a:cubicBezTo>
                  <a:pt x="6411" y="11695"/>
                  <a:pt x="6916" y="12051"/>
                  <a:pt x="7358" y="11933"/>
                </a:cubicBezTo>
                <a:cubicBezTo>
                  <a:pt x="7611" y="11814"/>
                  <a:pt x="7800" y="11399"/>
                  <a:pt x="8053" y="11221"/>
                </a:cubicBezTo>
                <a:cubicBezTo>
                  <a:pt x="8242" y="11161"/>
                  <a:pt x="8463" y="11221"/>
                  <a:pt x="8653" y="11280"/>
                </a:cubicBezTo>
                <a:cubicBezTo>
                  <a:pt x="8432" y="11755"/>
                  <a:pt x="8337" y="12289"/>
                  <a:pt x="8147" y="12764"/>
                </a:cubicBezTo>
                <a:cubicBezTo>
                  <a:pt x="7958" y="13179"/>
                  <a:pt x="7737" y="13476"/>
                  <a:pt x="7484" y="13772"/>
                </a:cubicBezTo>
                <a:cubicBezTo>
                  <a:pt x="7484" y="13476"/>
                  <a:pt x="6979" y="13535"/>
                  <a:pt x="6884" y="13594"/>
                </a:cubicBezTo>
                <a:cubicBezTo>
                  <a:pt x="6537" y="13713"/>
                  <a:pt x="6316" y="13416"/>
                  <a:pt x="6000" y="13298"/>
                </a:cubicBezTo>
                <a:cubicBezTo>
                  <a:pt x="6221" y="13416"/>
                  <a:pt x="6505" y="13772"/>
                  <a:pt x="6726" y="13713"/>
                </a:cubicBezTo>
                <a:cubicBezTo>
                  <a:pt x="7011" y="13654"/>
                  <a:pt x="7200" y="13594"/>
                  <a:pt x="7421" y="13891"/>
                </a:cubicBezTo>
                <a:cubicBezTo>
                  <a:pt x="6726" y="14722"/>
                  <a:pt x="5968" y="15493"/>
                  <a:pt x="5242" y="16383"/>
                </a:cubicBezTo>
                <a:cubicBezTo>
                  <a:pt x="6063" y="15434"/>
                  <a:pt x="6916" y="14722"/>
                  <a:pt x="7705" y="13713"/>
                </a:cubicBezTo>
                <a:cubicBezTo>
                  <a:pt x="7926" y="13476"/>
                  <a:pt x="8116" y="13179"/>
                  <a:pt x="8274" y="12823"/>
                </a:cubicBezTo>
                <a:cubicBezTo>
                  <a:pt x="8432" y="12408"/>
                  <a:pt x="8558" y="11933"/>
                  <a:pt x="8716" y="11577"/>
                </a:cubicBezTo>
                <a:cubicBezTo>
                  <a:pt x="9032" y="10865"/>
                  <a:pt x="9474" y="10509"/>
                  <a:pt x="9947" y="10212"/>
                </a:cubicBezTo>
                <a:cubicBezTo>
                  <a:pt x="9789" y="11043"/>
                  <a:pt x="9663" y="11873"/>
                  <a:pt x="9600" y="12704"/>
                </a:cubicBezTo>
                <a:cubicBezTo>
                  <a:pt x="9568" y="13060"/>
                  <a:pt x="9600" y="13357"/>
                  <a:pt x="9411" y="13476"/>
                </a:cubicBezTo>
                <a:cubicBezTo>
                  <a:pt x="9221" y="13654"/>
                  <a:pt x="9032" y="13832"/>
                  <a:pt x="8874" y="14128"/>
                </a:cubicBezTo>
                <a:cubicBezTo>
                  <a:pt x="8589" y="14662"/>
                  <a:pt x="8495" y="15375"/>
                  <a:pt x="8179" y="15849"/>
                </a:cubicBezTo>
                <a:cubicBezTo>
                  <a:pt x="7832" y="16265"/>
                  <a:pt x="7484" y="16561"/>
                  <a:pt x="7168" y="17036"/>
                </a:cubicBezTo>
                <a:cubicBezTo>
                  <a:pt x="7579" y="16502"/>
                  <a:pt x="8084" y="16265"/>
                  <a:pt x="8463" y="15612"/>
                </a:cubicBezTo>
                <a:cubicBezTo>
                  <a:pt x="8653" y="15256"/>
                  <a:pt x="8716" y="14722"/>
                  <a:pt x="8905" y="14425"/>
                </a:cubicBezTo>
                <a:cubicBezTo>
                  <a:pt x="9063" y="14128"/>
                  <a:pt x="9284" y="13891"/>
                  <a:pt x="9505" y="13772"/>
                </a:cubicBezTo>
                <a:cubicBezTo>
                  <a:pt x="9442" y="14544"/>
                  <a:pt x="9411" y="15315"/>
                  <a:pt x="9379" y="16087"/>
                </a:cubicBezTo>
                <a:cubicBezTo>
                  <a:pt x="9347" y="16205"/>
                  <a:pt x="9347" y="16324"/>
                  <a:pt x="9347" y="16502"/>
                </a:cubicBezTo>
                <a:cubicBezTo>
                  <a:pt x="9316" y="16561"/>
                  <a:pt x="9253" y="16680"/>
                  <a:pt x="9221" y="16739"/>
                </a:cubicBezTo>
                <a:cubicBezTo>
                  <a:pt x="9095" y="17036"/>
                  <a:pt x="8968" y="17273"/>
                  <a:pt x="8874" y="17570"/>
                </a:cubicBezTo>
                <a:cubicBezTo>
                  <a:pt x="8842" y="17748"/>
                  <a:pt x="8747" y="17748"/>
                  <a:pt x="8621" y="17867"/>
                </a:cubicBezTo>
                <a:cubicBezTo>
                  <a:pt x="8495" y="17926"/>
                  <a:pt x="8400" y="18104"/>
                  <a:pt x="8337" y="18342"/>
                </a:cubicBezTo>
                <a:cubicBezTo>
                  <a:pt x="8179" y="18816"/>
                  <a:pt x="7863" y="18935"/>
                  <a:pt x="7611" y="19172"/>
                </a:cubicBezTo>
                <a:cubicBezTo>
                  <a:pt x="7832" y="18994"/>
                  <a:pt x="8179" y="18935"/>
                  <a:pt x="8337" y="18520"/>
                </a:cubicBezTo>
                <a:cubicBezTo>
                  <a:pt x="8463" y="18164"/>
                  <a:pt x="8589" y="17986"/>
                  <a:pt x="8811" y="17867"/>
                </a:cubicBezTo>
                <a:cubicBezTo>
                  <a:pt x="8747" y="18223"/>
                  <a:pt x="8747" y="18520"/>
                  <a:pt x="8716" y="18876"/>
                </a:cubicBezTo>
                <a:cubicBezTo>
                  <a:pt x="8684" y="19232"/>
                  <a:pt x="8589" y="19528"/>
                  <a:pt x="8463" y="19825"/>
                </a:cubicBezTo>
                <a:cubicBezTo>
                  <a:pt x="8242" y="20419"/>
                  <a:pt x="7958" y="20953"/>
                  <a:pt x="7768" y="21546"/>
                </a:cubicBezTo>
                <a:cubicBezTo>
                  <a:pt x="8053" y="20775"/>
                  <a:pt x="8526" y="20062"/>
                  <a:pt x="8716" y="19172"/>
                </a:cubicBezTo>
                <a:cubicBezTo>
                  <a:pt x="8811" y="18698"/>
                  <a:pt x="8811" y="18164"/>
                  <a:pt x="8905" y="17748"/>
                </a:cubicBezTo>
                <a:cubicBezTo>
                  <a:pt x="9032" y="17333"/>
                  <a:pt x="9189" y="17036"/>
                  <a:pt x="9347" y="16739"/>
                </a:cubicBezTo>
                <a:cubicBezTo>
                  <a:pt x="9316" y="17333"/>
                  <a:pt x="9316" y="17986"/>
                  <a:pt x="9316" y="18638"/>
                </a:cubicBezTo>
                <a:cubicBezTo>
                  <a:pt x="9347" y="17630"/>
                  <a:pt x="9411" y="16561"/>
                  <a:pt x="9505" y="15553"/>
                </a:cubicBezTo>
                <a:cubicBezTo>
                  <a:pt x="9695" y="15909"/>
                  <a:pt x="9726" y="16265"/>
                  <a:pt x="9853" y="16739"/>
                </a:cubicBezTo>
                <a:cubicBezTo>
                  <a:pt x="9947" y="17214"/>
                  <a:pt x="10263" y="17570"/>
                  <a:pt x="10421" y="17986"/>
                </a:cubicBezTo>
                <a:cubicBezTo>
                  <a:pt x="10326" y="17689"/>
                  <a:pt x="10168" y="17392"/>
                  <a:pt x="10042" y="17095"/>
                </a:cubicBezTo>
                <a:cubicBezTo>
                  <a:pt x="9884" y="16799"/>
                  <a:pt x="9884" y="16502"/>
                  <a:pt x="9789" y="16087"/>
                </a:cubicBezTo>
                <a:cubicBezTo>
                  <a:pt x="9726" y="15790"/>
                  <a:pt x="9632" y="15612"/>
                  <a:pt x="9505" y="15375"/>
                </a:cubicBezTo>
                <a:cubicBezTo>
                  <a:pt x="9537" y="14841"/>
                  <a:pt x="9600" y="14366"/>
                  <a:pt x="9663" y="13832"/>
                </a:cubicBezTo>
                <a:cubicBezTo>
                  <a:pt x="9758" y="14010"/>
                  <a:pt x="9821" y="14247"/>
                  <a:pt x="9884" y="14484"/>
                </a:cubicBezTo>
                <a:cubicBezTo>
                  <a:pt x="9916" y="14722"/>
                  <a:pt x="9916" y="14900"/>
                  <a:pt x="9979" y="15137"/>
                </a:cubicBezTo>
                <a:cubicBezTo>
                  <a:pt x="10168" y="15671"/>
                  <a:pt x="10421" y="16087"/>
                  <a:pt x="10547" y="16680"/>
                </a:cubicBezTo>
                <a:cubicBezTo>
                  <a:pt x="10453" y="16087"/>
                  <a:pt x="10200" y="15612"/>
                  <a:pt x="10074" y="15078"/>
                </a:cubicBezTo>
                <a:cubicBezTo>
                  <a:pt x="10011" y="14841"/>
                  <a:pt x="10011" y="14662"/>
                  <a:pt x="10011" y="14425"/>
                </a:cubicBezTo>
                <a:cubicBezTo>
                  <a:pt x="9947" y="14128"/>
                  <a:pt x="9853" y="13832"/>
                  <a:pt x="9758" y="13535"/>
                </a:cubicBezTo>
                <a:cubicBezTo>
                  <a:pt x="9663" y="13298"/>
                  <a:pt x="9758" y="12942"/>
                  <a:pt x="9821" y="12645"/>
                </a:cubicBezTo>
                <a:cubicBezTo>
                  <a:pt x="9853" y="12230"/>
                  <a:pt x="9947" y="11814"/>
                  <a:pt x="10011" y="11399"/>
                </a:cubicBezTo>
                <a:cubicBezTo>
                  <a:pt x="10137" y="10627"/>
                  <a:pt x="10326" y="9915"/>
                  <a:pt x="10547" y="9262"/>
                </a:cubicBezTo>
                <a:cubicBezTo>
                  <a:pt x="10737" y="9678"/>
                  <a:pt x="10737" y="10034"/>
                  <a:pt x="10800" y="10509"/>
                </a:cubicBezTo>
                <a:cubicBezTo>
                  <a:pt x="10863" y="11102"/>
                  <a:pt x="11116" y="11517"/>
                  <a:pt x="11242" y="12051"/>
                </a:cubicBezTo>
                <a:cubicBezTo>
                  <a:pt x="11147" y="11577"/>
                  <a:pt x="10926" y="11102"/>
                  <a:pt x="10926" y="10568"/>
                </a:cubicBezTo>
                <a:cubicBezTo>
                  <a:pt x="10895" y="10212"/>
                  <a:pt x="10926" y="9856"/>
                  <a:pt x="10863" y="9500"/>
                </a:cubicBezTo>
                <a:cubicBezTo>
                  <a:pt x="10800" y="9322"/>
                  <a:pt x="10768" y="9144"/>
                  <a:pt x="10705" y="8966"/>
                </a:cubicBezTo>
                <a:cubicBezTo>
                  <a:pt x="10800" y="8788"/>
                  <a:pt x="10895" y="8669"/>
                  <a:pt x="10989" y="8491"/>
                </a:cubicBezTo>
                <a:cubicBezTo>
                  <a:pt x="11274" y="7957"/>
                  <a:pt x="11432" y="7304"/>
                  <a:pt x="11526" y="6592"/>
                </a:cubicBezTo>
                <a:cubicBezTo>
                  <a:pt x="11621" y="7008"/>
                  <a:pt x="11747" y="7423"/>
                  <a:pt x="11905" y="7779"/>
                </a:cubicBezTo>
                <a:cubicBezTo>
                  <a:pt x="11968" y="8016"/>
                  <a:pt x="12063" y="8194"/>
                  <a:pt x="12158" y="8372"/>
                </a:cubicBezTo>
                <a:cubicBezTo>
                  <a:pt x="12095" y="8550"/>
                  <a:pt x="12032" y="8788"/>
                  <a:pt x="12000" y="9025"/>
                </a:cubicBezTo>
                <a:cubicBezTo>
                  <a:pt x="11937" y="9500"/>
                  <a:pt x="12000" y="9975"/>
                  <a:pt x="11905" y="10390"/>
                </a:cubicBezTo>
                <a:cubicBezTo>
                  <a:pt x="11811" y="10865"/>
                  <a:pt x="11716" y="11280"/>
                  <a:pt x="11653" y="11695"/>
                </a:cubicBezTo>
                <a:cubicBezTo>
                  <a:pt x="11811" y="11102"/>
                  <a:pt x="12000" y="10509"/>
                  <a:pt x="12095" y="9856"/>
                </a:cubicBezTo>
                <a:cubicBezTo>
                  <a:pt x="12095" y="9797"/>
                  <a:pt x="12095" y="9678"/>
                  <a:pt x="12126" y="9619"/>
                </a:cubicBezTo>
                <a:cubicBezTo>
                  <a:pt x="12126" y="9441"/>
                  <a:pt x="12126" y="9203"/>
                  <a:pt x="12158" y="9025"/>
                </a:cubicBezTo>
                <a:cubicBezTo>
                  <a:pt x="12189" y="8906"/>
                  <a:pt x="12316" y="8728"/>
                  <a:pt x="12316" y="8610"/>
                </a:cubicBezTo>
                <a:cubicBezTo>
                  <a:pt x="12505" y="8906"/>
                  <a:pt x="12695" y="9144"/>
                  <a:pt x="12916" y="9381"/>
                </a:cubicBezTo>
                <a:cubicBezTo>
                  <a:pt x="13042" y="9559"/>
                  <a:pt x="13042" y="9500"/>
                  <a:pt x="12979" y="9797"/>
                </a:cubicBezTo>
                <a:cubicBezTo>
                  <a:pt x="12947" y="9975"/>
                  <a:pt x="12884" y="10153"/>
                  <a:pt x="12853" y="10331"/>
                </a:cubicBezTo>
                <a:cubicBezTo>
                  <a:pt x="12758" y="10805"/>
                  <a:pt x="12695" y="11221"/>
                  <a:pt x="12663" y="11636"/>
                </a:cubicBezTo>
                <a:cubicBezTo>
                  <a:pt x="12505" y="11814"/>
                  <a:pt x="12347" y="11992"/>
                  <a:pt x="12189" y="12230"/>
                </a:cubicBezTo>
                <a:cubicBezTo>
                  <a:pt x="12126" y="12348"/>
                  <a:pt x="12063" y="12586"/>
                  <a:pt x="11968" y="12526"/>
                </a:cubicBezTo>
                <a:cubicBezTo>
                  <a:pt x="11874" y="12526"/>
                  <a:pt x="11779" y="12467"/>
                  <a:pt x="11653" y="12467"/>
                </a:cubicBezTo>
                <a:cubicBezTo>
                  <a:pt x="11432" y="12526"/>
                  <a:pt x="11242" y="12704"/>
                  <a:pt x="11053" y="12942"/>
                </a:cubicBezTo>
                <a:cubicBezTo>
                  <a:pt x="10705" y="13416"/>
                  <a:pt x="10168" y="13120"/>
                  <a:pt x="9789" y="13179"/>
                </a:cubicBezTo>
                <a:cubicBezTo>
                  <a:pt x="10137" y="13179"/>
                  <a:pt x="10484" y="13357"/>
                  <a:pt x="10832" y="13298"/>
                </a:cubicBezTo>
                <a:cubicBezTo>
                  <a:pt x="11021" y="13298"/>
                  <a:pt x="11179" y="13060"/>
                  <a:pt x="11368" y="12942"/>
                </a:cubicBezTo>
                <a:cubicBezTo>
                  <a:pt x="11526" y="12764"/>
                  <a:pt x="11747" y="12823"/>
                  <a:pt x="11905" y="12882"/>
                </a:cubicBezTo>
                <a:cubicBezTo>
                  <a:pt x="11779" y="13476"/>
                  <a:pt x="11621" y="13891"/>
                  <a:pt x="11368" y="14366"/>
                </a:cubicBezTo>
                <a:cubicBezTo>
                  <a:pt x="11179" y="14722"/>
                  <a:pt x="10926" y="15137"/>
                  <a:pt x="10705" y="15493"/>
                </a:cubicBezTo>
                <a:cubicBezTo>
                  <a:pt x="11084" y="14959"/>
                  <a:pt x="11495" y="14425"/>
                  <a:pt x="11811" y="13772"/>
                </a:cubicBezTo>
                <a:cubicBezTo>
                  <a:pt x="11968" y="13416"/>
                  <a:pt x="12032" y="13001"/>
                  <a:pt x="12189" y="12704"/>
                </a:cubicBezTo>
                <a:cubicBezTo>
                  <a:pt x="12316" y="12408"/>
                  <a:pt x="12474" y="12230"/>
                  <a:pt x="12663" y="12111"/>
                </a:cubicBezTo>
                <a:cubicBezTo>
                  <a:pt x="12663" y="12526"/>
                  <a:pt x="12726" y="13001"/>
                  <a:pt x="12758" y="13416"/>
                </a:cubicBezTo>
                <a:cubicBezTo>
                  <a:pt x="12758" y="14069"/>
                  <a:pt x="12600" y="14781"/>
                  <a:pt x="12505" y="15375"/>
                </a:cubicBezTo>
                <a:cubicBezTo>
                  <a:pt x="12316" y="15493"/>
                  <a:pt x="12189" y="15612"/>
                  <a:pt x="12063" y="15968"/>
                </a:cubicBezTo>
                <a:cubicBezTo>
                  <a:pt x="11937" y="16383"/>
                  <a:pt x="11653" y="16443"/>
                  <a:pt x="11432" y="16680"/>
                </a:cubicBezTo>
                <a:cubicBezTo>
                  <a:pt x="11621" y="16502"/>
                  <a:pt x="11905" y="16443"/>
                  <a:pt x="12063" y="16146"/>
                </a:cubicBezTo>
                <a:cubicBezTo>
                  <a:pt x="12189" y="15790"/>
                  <a:pt x="12284" y="15731"/>
                  <a:pt x="12474" y="15553"/>
                </a:cubicBezTo>
                <a:cubicBezTo>
                  <a:pt x="12284" y="16799"/>
                  <a:pt x="12095" y="18104"/>
                  <a:pt x="12158" y="19350"/>
                </a:cubicBezTo>
                <a:cubicBezTo>
                  <a:pt x="12126" y="17511"/>
                  <a:pt x="12537" y="15909"/>
                  <a:pt x="12821" y="14188"/>
                </a:cubicBezTo>
                <a:cubicBezTo>
                  <a:pt x="12916" y="13535"/>
                  <a:pt x="12853" y="13120"/>
                  <a:pt x="12821" y="12467"/>
                </a:cubicBezTo>
                <a:cubicBezTo>
                  <a:pt x="12789" y="11458"/>
                  <a:pt x="12979" y="10568"/>
                  <a:pt x="13232" y="9737"/>
                </a:cubicBezTo>
                <a:cubicBezTo>
                  <a:pt x="13421" y="9975"/>
                  <a:pt x="13579" y="10390"/>
                  <a:pt x="13705" y="10746"/>
                </a:cubicBezTo>
                <a:cubicBezTo>
                  <a:pt x="13800" y="11043"/>
                  <a:pt x="13926" y="11221"/>
                  <a:pt x="13895" y="11577"/>
                </a:cubicBezTo>
                <a:cubicBezTo>
                  <a:pt x="13863" y="11992"/>
                  <a:pt x="13832" y="12408"/>
                  <a:pt x="13863" y="12764"/>
                </a:cubicBezTo>
                <a:cubicBezTo>
                  <a:pt x="13863" y="13120"/>
                  <a:pt x="13926" y="13476"/>
                  <a:pt x="13989" y="13832"/>
                </a:cubicBezTo>
                <a:cubicBezTo>
                  <a:pt x="14021" y="14128"/>
                  <a:pt x="13926" y="14544"/>
                  <a:pt x="13863" y="14841"/>
                </a:cubicBezTo>
                <a:cubicBezTo>
                  <a:pt x="13737" y="15553"/>
                  <a:pt x="13547" y="16265"/>
                  <a:pt x="13547" y="17036"/>
                </a:cubicBezTo>
                <a:cubicBezTo>
                  <a:pt x="13579" y="16146"/>
                  <a:pt x="13863" y="15315"/>
                  <a:pt x="14021" y="14484"/>
                </a:cubicBezTo>
                <a:cubicBezTo>
                  <a:pt x="14116" y="14010"/>
                  <a:pt x="14084" y="13713"/>
                  <a:pt x="14021" y="13238"/>
                </a:cubicBezTo>
                <a:cubicBezTo>
                  <a:pt x="13958" y="12764"/>
                  <a:pt x="13989" y="12230"/>
                  <a:pt x="14053" y="11695"/>
                </a:cubicBezTo>
                <a:cubicBezTo>
                  <a:pt x="14558" y="13179"/>
                  <a:pt x="15032" y="15019"/>
                  <a:pt x="15821" y="16087"/>
                </a:cubicBezTo>
                <a:cubicBezTo>
                  <a:pt x="15442" y="15493"/>
                  <a:pt x="15158" y="14662"/>
                  <a:pt x="14905" y="13891"/>
                </a:cubicBezTo>
                <a:cubicBezTo>
                  <a:pt x="14589" y="12882"/>
                  <a:pt x="14305" y="11814"/>
                  <a:pt x="13989" y="10805"/>
                </a:cubicBezTo>
                <a:cubicBezTo>
                  <a:pt x="14558" y="10687"/>
                  <a:pt x="15253" y="11043"/>
                  <a:pt x="15568" y="12051"/>
                </a:cubicBezTo>
                <a:cubicBezTo>
                  <a:pt x="15663" y="12408"/>
                  <a:pt x="15632" y="12704"/>
                  <a:pt x="15663" y="13120"/>
                </a:cubicBezTo>
                <a:cubicBezTo>
                  <a:pt x="15726" y="13654"/>
                  <a:pt x="15979" y="14069"/>
                  <a:pt x="16074" y="14544"/>
                </a:cubicBezTo>
                <a:cubicBezTo>
                  <a:pt x="15979" y="14069"/>
                  <a:pt x="15758" y="13594"/>
                  <a:pt x="15726" y="13120"/>
                </a:cubicBezTo>
                <a:cubicBezTo>
                  <a:pt x="15695" y="12704"/>
                  <a:pt x="15726" y="12348"/>
                  <a:pt x="15632" y="11933"/>
                </a:cubicBezTo>
                <a:cubicBezTo>
                  <a:pt x="15947" y="12230"/>
                  <a:pt x="16326" y="12230"/>
                  <a:pt x="16674" y="12230"/>
                </a:cubicBezTo>
                <a:cubicBezTo>
                  <a:pt x="16989" y="12230"/>
                  <a:pt x="17305" y="12289"/>
                  <a:pt x="17621" y="12408"/>
                </a:cubicBezTo>
                <a:cubicBezTo>
                  <a:pt x="17147" y="12170"/>
                  <a:pt x="16642" y="12170"/>
                  <a:pt x="16168" y="12051"/>
                </a:cubicBezTo>
                <a:cubicBezTo>
                  <a:pt x="15726" y="11873"/>
                  <a:pt x="15537" y="11577"/>
                  <a:pt x="15189" y="11043"/>
                </a:cubicBezTo>
                <a:cubicBezTo>
                  <a:pt x="15379" y="10865"/>
                  <a:pt x="15600" y="10687"/>
                  <a:pt x="15821" y="10805"/>
                </a:cubicBezTo>
                <a:cubicBezTo>
                  <a:pt x="15947" y="10805"/>
                  <a:pt x="16042" y="10865"/>
                  <a:pt x="16137" y="10924"/>
                </a:cubicBezTo>
                <a:cubicBezTo>
                  <a:pt x="16579" y="10983"/>
                  <a:pt x="16989" y="10390"/>
                  <a:pt x="17400" y="10212"/>
                </a:cubicBezTo>
                <a:cubicBezTo>
                  <a:pt x="16926" y="10331"/>
                  <a:pt x="16484" y="10924"/>
                  <a:pt x="16011" y="10627"/>
                </a:cubicBezTo>
                <a:cubicBezTo>
                  <a:pt x="15695" y="10390"/>
                  <a:pt x="15379" y="10449"/>
                  <a:pt x="15063" y="10746"/>
                </a:cubicBezTo>
                <a:cubicBezTo>
                  <a:pt x="14937" y="10865"/>
                  <a:pt x="14747" y="10568"/>
                  <a:pt x="14589" y="10509"/>
                </a:cubicBezTo>
                <a:cubicBezTo>
                  <a:pt x="14400" y="10449"/>
                  <a:pt x="14211" y="10390"/>
                  <a:pt x="14021" y="10390"/>
                </a:cubicBezTo>
                <a:cubicBezTo>
                  <a:pt x="13958" y="10390"/>
                  <a:pt x="13895" y="10390"/>
                  <a:pt x="13863" y="10390"/>
                </a:cubicBezTo>
                <a:cubicBezTo>
                  <a:pt x="13800" y="10271"/>
                  <a:pt x="13768" y="10153"/>
                  <a:pt x="13737" y="10034"/>
                </a:cubicBezTo>
                <a:cubicBezTo>
                  <a:pt x="13642" y="9797"/>
                  <a:pt x="13547" y="9619"/>
                  <a:pt x="13453" y="9441"/>
                </a:cubicBezTo>
                <a:cubicBezTo>
                  <a:pt x="13200" y="9025"/>
                  <a:pt x="12947" y="8788"/>
                  <a:pt x="12695" y="8432"/>
                </a:cubicBezTo>
                <a:cubicBezTo>
                  <a:pt x="12126" y="7601"/>
                  <a:pt x="11874" y="6295"/>
                  <a:pt x="11653" y="4990"/>
                </a:cubicBezTo>
                <a:cubicBezTo>
                  <a:pt x="12347" y="5168"/>
                  <a:pt x="12979" y="5702"/>
                  <a:pt x="13484" y="6592"/>
                </a:cubicBezTo>
                <a:cubicBezTo>
                  <a:pt x="13611" y="6770"/>
                  <a:pt x="13705" y="7008"/>
                  <a:pt x="13768" y="7245"/>
                </a:cubicBezTo>
                <a:cubicBezTo>
                  <a:pt x="13863" y="7601"/>
                  <a:pt x="13832" y="7898"/>
                  <a:pt x="13895" y="8194"/>
                </a:cubicBezTo>
                <a:cubicBezTo>
                  <a:pt x="13989" y="8728"/>
                  <a:pt x="14179" y="9144"/>
                  <a:pt x="14305" y="9619"/>
                </a:cubicBezTo>
                <a:cubicBezTo>
                  <a:pt x="14242" y="9322"/>
                  <a:pt x="14179" y="9025"/>
                  <a:pt x="14116" y="8788"/>
                </a:cubicBezTo>
                <a:cubicBezTo>
                  <a:pt x="14053" y="8550"/>
                  <a:pt x="13989" y="8313"/>
                  <a:pt x="13958" y="8076"/>
                </a:cubicBezTo>
                <a:cubicBezTo>
                  <a:pt x="13958" y="7838"/>
                  <a:pt x="13958" y="7601"/>
                  <a:pt x="13926" y="7364"/>
                </a:cubicBezTo>
                <a:cubicBezTo>
                  <a:pt x="14274" y="7957"/>
                  <a:pt x="14779" y="8076"/>
                  <a:pt x="15189" y="8313"/>
                </a:cubicBezTo>
                <a:cubicBezTo>
                  <a:pt x="15632" y="8491"/>
                  <a:pt x="16042" y="8669"/>
                  <a:pt x="16453" y="8966"/>
                </a:cubicBezTo>
                <a:cubicBezTo>
                  <a:pt x="15916" y="8491"/>
                  <a:pt x="15316" y="8254"/>
                  <a:pt x="14747" y="7898"/>
                </a:cubicBezTo>
                <a:cubicBezTo>
                  <a:pt x="14968" y="7601"/>
                  <a:pt x="15095" y="7601"/>
                  <a:pt x="15347" y="7542"/>
                </a:cubicBezTo>
                <a:cubicBezTo>
                  <a:pt x="15632" y="7482"/>
                  <a:pt x="15853" y="6948"/>
                  <a:pt x="16105" y="6711"/>
                </a:cubicBezTo>
                <a:cubicBezTo>
                  <a:pt x="15853" y="6889"/>
                  <a:pt x="15632" y="7304"/>
                  <a:pt x="15379" y="7364"/>
                </a:cubicBezTo>
                <a:cubicBezTo>
                  <a:pt x="15221" y="7364"/>
                  <a:pt x="15063" y="7245"/>
                  <a:pt x="14905" y="7364"/>
                </a:cubicBezTo>
                <a:cubicBezTo>
                  <a:pt x="14779" y="7423"/>
                  <a:pt x="14653" y="7542"/>
                  <a:pt x="14558" y="7720"/>
                </a:cubicBezTo>
                <a:cubicBezTo>
                  <a:pt x="14558" y="7720"/>
                  <a:pt x="14558" y="7779"/>
                  <a:pt x="14558" y="7779"/>
                </a:cubicBezTo>
                <a:cubicBezTo>
                  <a:pt x="14179" y="7482"/>
                  <a:pt x="13926" y="7067"/>
                  <a:pt x="13705" y="6473"/>
                </a:cubicBezTo>
                <a:cubicBezTo>
                  <a:pt x="13674" y="6533"/>
                  <a:pt x="13358" y="5939"/>
                  <a:pt x="13295" y="5880"/>
                </a:cubicBezTo>
                <a:cubicBezTo>
                  <a:pt x="13547" y="5643"/>
                  <a:pt x="13832" y="5405"/>
                  <a:pt x="14116" y="5346"/>
                </a:cubicBezTo>
                <a:cubicBezTo>
                  <a:pt x="14305" y="5346"/>
                  <a:pt x="14463" y="5405"/>
                  <a:pt x="14621" y="5465"/>
                </a:cubicBezTo>
                <a:cubicBezTo>
                  <a:pt x="14747" y="5524"/>
                  <a:pt x="14842" y="5702"/>
                  <a:pt x="14968" y="5821"/>
                </a:cubicBezTo>
                <a:cubicBezTo>
                  <a:pt x="15253" y="6236"/>
                  <a:pt x="15600" y="6473"/>
                  <a:pt x="15947" y="6651"/>
                </a:cubicBezTo>
                <a:cubicBezTo>
                  <a:pt x="16232" y="6770"/>
                  <a:pt x="16516" y="6711"/>
                  <a:pt x="16800" y="6830"/>
                </a:cubicBezTo>
                <a:cubicBezTo>
                  <a:pt x="17084" y="6889"/>
                  <a:pt x="17400" y="7067"/>
                  <a:pt x="17621" y="7423"/>
                </a:cubicBezTo>
                <a:cubicBezTo>
                  <a:pt x="17842" y="7660"/>
                  <a:pt x="18095" y="8254"/>
                  <a:pt x="18189" y="8728"/>
                </a:cubicBezTo>
                <a:cubicBezTo>
                  <a:pt x="18221" y="9025"/>
                  <a:pt x="18221" y="9262"/>
                  <a:pt x="18158" y="9559"/>
                </a:cubicBezTo>
                <a:cubicBezTo>
                  <a:pt x="18126" y="9856"/>
                  <a:pt x="18158" y="10153"/>
                  <a:pt x="18189" y="10449"/>
                </a:cubicBezTo>
                <a:cubicBezTo>
                  <a:pt x="18253" y="10983"/>
                  <a:pt x="18347" y="11517"/>
                  <a:pt x="18379" y="12051"/>
                </a:cubicBezTo>
                <a:cubicBezTo>
                  <a:pt x="18347" y="11517"/>
                  <a:pt x="18284" y="10983"/>
                  <a:pt x="18221" y="10449"/>
                </a:cubicBezTo>
                <a:cubicBezTo>
                  <a:pt x="18189" y="10153"/>
                  <a:pt x="18189" y="9856"/>
                  <a:pt x="18221" y="9559"/>
                </a:cubicBezTo>
                <a:cubicBezTo>
                  <a:pt x="18284" y="9262"/>
                  <a:pt x="18284" y="8966"/>
                  <a:pt x="18253" y="8669"/>
                </a:cubicBezTo>
                <a:cubicBezTo>
                  <a:pt x="18537" y="9084"/>
                  <a:pt x="18916" y="9262"/>
                  <a:pt x="19232" y="9441"/>
                </a:cubicBezTo>
                <a:cubicBezTo>
                  <a:pt x="19547" y="9619"/>
                  <a:pt x="19832" y="9797"/>
                  <a:pt x="20116" y="10093"/>
                </a:cubicBezTo>
                <a:cubicBezTo>
                  <a:pt x="19674" y="9619"/>
                  <a:pt x="19200" y="9381"/>
                  <a:pt x="18726" y="9025"/>
                </a:cubicBezTo>
                <a:cubicBezTo>
                  <a:pt x="18347" y="8669"/>
                  <a:pt x="18221" y="8254"/>
                  <a:pt x="17968" y="7660"/>
                </a:cubicBezTo>
                <a:cubicBezTo>
                  <a:pt x="18189" y="7542"/>
                  <a:pt x="18411" y="7482"/>
                  <a:pt x="18600" y="7660"/>
                </a:cubicBezTo>
                <a:cubicBezTo>
                  <a:pt x="18726" y="7779"/>
                  <a:pt x="18821" y="7898"/>
                  <a:pt x="18947" y="7957"/>
                </a:cubicBezTo>
                <a:cubicBezTo>
                  <a:pt x="19358" y="8194"/>
                  <a:pt x="19800" y="7838"/>
                  <a:pt x="20211" y="7838"/>
                </a:cubicBezTo>
                <a:cubicBezTo>
                  <a:pt x="19800" y="7720"/>
                  <a:pt x="19295" y="8016"/>
                  <a:pt x="18947" y="7720"/>
                </a:cubicBezTo>
                <a:cubicBezTo>
                  <a:pt x="18695" y="7482"/>
                  <a:pt x="18474" y="7186"/>
                  <a:pt x="18189" y="7186"/>
                </a:cubicBezTo>
                <a:cubicBezTo>
                  <a:pt x="18095" y="7186"/>
                  <a:pt x="18032" y="7245"/>
                  <a:pt x="17937" y="7245"/>
                </a:cubicBezTo>
                <a:cubicBezTo>
                  <a:pt x="17811" y="7304"/>
                  <a:pt x="17811" y="7304"/>
                  <a:pt x="17684" y="7126"/>
                </a:cubicBezTo>
                <a:cubicBezTo>
                  <a:pt x="17495" y="6830"/>
                  <a:pt x="17305" y="6651"/>
                  <a:pt x="17084" y="6533"/>
                </a:cubicBezTo>
                <a:cubicBezTo>
                  <a:pt x="17842" y="5939"/>
                  <a:pt x="18695" y="6236"/>
                  <a:pt x="19453" y="6592"/>
                </a:cubicBezTo>
                <a:cubicBezTo>
                  <a:pt x="20179" y="6948"/>
                  <a:pt x="20905" y="7482"/>
                  <a:pt x="21600" y="8135"/>
                </a:cubicBezTo>
                <a:cubicBezTo>
                  <a:pt x="21568" y="8076"/>
                  <a:pt x="21537" y="8016"/>
                  <a:pt x="21474" y="8016"/>
                </a:cubicBezTo>
                <a:cubicBezTo>
                  <a:pt x="21411" y="7957"/>
                  <a:pt x="21568" y="8076"/>
                  <a:pt x="21474" y="8016"/>
                </a:cubicBezTo>
                <a:close/>
                <a:moveTo>
                  <a:pt x="10389" y="1073"/>
                </a:moveTo>
                <a:cubicBezTo>
                  <a:pt x="10137" y="1430"/>
                  <a:pt x="9884" y="1786"/>
                  <a:pt x="9663" y="2260"/>
                </a:cubicBezTo>
                <a:cubicBezTo>
                  <a:pt x="9537" y="2498"/>
                  <a:pt x="9442" y="2794"/>
                  <a:pt x="9347" y="3091"/>
                </a:cubicBezTo>
                <a:cubicBezTo>
                  <a:pt x="9316" y="3210"/>
                  <a:pt x="9253" y="3328"/>
                  <a:pt x="9221" y="3447"/>
                </a:cubicBezTo>
                <a:cubicBezTo>
                  <a:pt x="9189" y="3625"/>
                  <a:pt x="9158" y="3625"/>
                  <a:pt x="9032" y="3625"/>
                </a:cubicBezTo>
                <a:cubicBezTo>
                  <a:pt x="8779" y="3744"/>
                  <a:pt x="8495" y="3862"/>
                  <a:pt x="8242" y="4100"/>
                </a:cubicBezTo>
                <a:cubicBezTo>
                  <a:pt x="8084" y="4278"/>
                  <a:pt x="8053" y="4159"/>
                  <a:pt x="7863" y="4041"/>
                </a:cubicBezTo>
                <a:cubicBezTo>
                  <a:pt x="7705" y="3922"/>
                  <a:pt x="7547" y="3862"/>
                  <a:pt x="7389" y="3803"/>
                </a:cubicBezTo>
                <a:cubicBezTo>
                  <a:pt x="7926" y="2735"/>
                  <a:pt x="8526" y="1667"/>
                  <a:pt x="9253" y="1133"/>
                </a:cubicBezTo>
                <a:cubicBezTo>
                  <a:pt x="9537" y="1014"/>
                  <a:pt x="9789" y="895"/>
                  <a:pt x="10074" y="955"/>
                </a:cubicBezTo>
                <a:cubicBezTo>
                  <a:pt x="10105" y="955"/>
                  <a:pt x="10421" y="1014"/>
                  <a:pt x="10389" y="1073"/>
                </a:cubicBezTo>
                <a:cubicBezTo>
                  <a:pt x="10295" y="1133"/>
                  <a:pt x="10389" y="1014"/>
                  <a:pt x="10389" y="1073"/>
                </a:cubicBezTo>
                <a:close/>
                <a:moveTo>
                  <a:pt x="11589" y="5049"/>
                </a:moveTo>
                <a:cubicBezTo>
                  <a:pt x="11589" y="4990"/>
                  <a:pt x="11589" y="4990"/>
                  <a:pt x="11621" y="4990"/>
                </a:cubicBezTo>
                <a:cubicBezTo>
                  <a:pt x="11621" y="4990"/>
                  <a:pt x="11589" y="4990"/>
                  <a:pt x="11589" y="5049"/>
                </a:cubicBezTo>
                <a:close/>
                <a:moveTo>
                  <a:pt x="14400" y="5109"/>
                </a:moveTo>
                <a:cubicBezTo>
                  <a:pt x="13958" y="4931"/>
                  <a:pt x="13516" y="5227"/>
                  <a:pt x="13105" y="5583"/>
                </a:cubicBezTo>
                <a:cubicBezTo>
                  <a:pt x="13105" y="5583"/>
                  <a:pt x="13137" y="5583"/>
                  <a:pt x="13137" y="5643"/>
                </a:cubicBezTo>
                <a:cubicBezTo>
                  <a:pt x="12726" y="5109"/>
                  <a:pt x="12284" y="4753"/>
                  <a:pt x="11811" y="4575"/>
                </a:cubicBezTo>
                <a:cubicBezTo>
                  <a:pt x="11747" y="4575"/>
                  <a:pt x="11684" y="4515"/>
                  <a:pt x="11589" y="4515"/>
                </a:cubicBezTo>
                <a:cubicBezTo>
                  <a:pt x="11558" y="4515"/>
                  <a:pt x="11526" y="4100"/>
                  <a:pt x="11526" y="3981"/>
                </a:cubicBezTo>
                <a:cubicBezTo>
                  <a:pt x="11495" y="3684"/>
                  <a:pt x="11463" y="3388"/>
                  <a:pt x="11400" y="3091"/>
                </a:cubicBezTo>
                <a:cubicBezTo>
                  <a:pt x="11653" y="3032"/>
                  <a:pt x="11779" y="3210"/>
                  <a:pt x="12000" y="3388"/>
                </a:cubicBezTo>
                <a:cubicBezTo>
                  <a:pt x="12253" y="3625"/>
                  <a:pt x="12568" y="3388"/>
                  <a:pt x="12853" y="3447"/>
                </a:cubicBezTo>
                <a:cubicBezTo>
                  <a:pt x="12632" y="3328"/>
                  <a:pt x="12347" y="3447"/>
                  <a:pt x="12126" y="3269"/>
                </a:cubicBezTo>
                <a:cubicBezTo>
                  <a:pt x="12063" y="3269"/>
                  <a:pt x="12032" y="3210"/>
                  <a:pt x="12000" y="3210"/>
                </a:cubicBezTo>
                <a:cubicBezTo>
                  <a:pt x="11874" y="2972"/>
                  <a:pt x="11747" y="2794"/>
                  <a:pt x="11558" y="2735"/>
                </a:cubicBezTo>
                <a:cubicBezTo>
                  <a:pt x="11400" y="2735"/>
                  <a:pt x="11368" y="2794"/>
                  <a:pt x="11305" y="2498"/>
                </a:cubicBezTo>
                <a:cubicBezTo>
                  <a:pt x="11242" y="2201"/>
                  <a:pt x="11242" y="1845"/>
                  <a:pt x="11179" y="1548"/>
                </a:cubicBezTo>
                <a:cubicBezTo>
                  <a:pt x="11053" y="895"/>
                  <a:pt x="11779" y="1489"/>
                  <a:pt x="11905" y="1548"/>
                </a:cubicBezTo>
                <a:cubicBezTo>
                  <a:pt x="12947" y="2260"/>
                  <a:pt x="13705" y="3684"/>
                  <a:pt x="14495" y="5109"/>
                </a:cubicBezTo>
                <a:cubicBezTo>
                  <a:pt x="14463" y="5109"/>
                  <a:pt x="14432" y="5109"/>
                  <a:pt x="14400" y="5109"/>
                </a:cubicBezTo>
                <a:cubicBezTo>
                  <a:pt x="14274" y="5049"/>
                  <a:pt x="14432" y="5109"/>
                  <a:pt x="14400" y="5109"/>
                </a:cubicBezTo>
                <a:close/>
              </a:path>
            </a:pathLst>
          </a:custGeom>
          <a:gradFill>
            <a:gsLst>
              <a:gs pos="0">
                <a:srgbClr val="905E36"/>
              </a:gs>
              <a:gs pos="70000">
                <a:srgbClr val="372116"/>
              </a:gs>
            </a:gsLst>
            <a:lin ang="5400000"/>
          </a:gradFill>
          <a:ln w="41275">
            <a:solidFill>
              <a:srgbClr val="644026"/>
            </a:solidFill>
          </a:ln>
        </p:spPr>
        <p:txBody>
          <a:bodyPr lIns="45719" rIns="45719"/>
          <a:lstStyle/>
          <a:p>
            <a:endParaRPr/>
          </a:p>
        </p:txBody>
      </p:sp>
      <p:sp>
        <p:nvSpPr>
          <p:cNvPr id="603" name="ZoneTexte 10"/>
          <p:cNvSpPr txBox="1"/>
          <p:nvPr/>
        </p:nvSpPr>
        <p:spPr>
          <a:xfrm>
            <a:off x="1425515" y="3236736"/>
            <a:ext cx="1108643"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600" b="1"/>
            </a:lvl1pPr>
          </a:lstStyle>
          <a:p>
            <a:r>
              <a:t>GPP</a:t>
            </a:r>
          </a:p>
        </p:txBody>
      </p:sp>
      <p:pic>
        <p:nvPicPr>
          <p:cNvPr id="604" name="Image 12" descr="Image 12"/>
          <p:cNvPicPr>
            <a:picLocks noChangeAspect="1"/>
          </p:cNvPicPr>
          <p:nvPr/>
        </p:nvPicPr>
        <p:blipFill>
          <a:blip r:embed="rId4"/>
          <a:stretch>
            <a:fillRect/>
          </a:stretch>
        </p:blipFill>
        <p:spPr>
          <a:xfrm rot="3194487">
            <a:off x="2796900" y="8135194"/>
            <a:ext cx="1057788" cy="1077490"/>
          </a:xfrm>
          <a:prstGeom prst="rect">
            <a:avLst/>
          </a:prstGeom>
          <a:ln w="12700">
            <a:miter lim="400000"/>
          </a:ln>
        </p:spPr>
      </p:pic>
      <p:sp>
        <p:nvSpPr>
          <p:cNvPr id="605" name="ZoneTexte 14"/>
          <p:cNvSpPr txBox="1"/>
          <p:nvPr/>
        </p:nvSpPr>
        <p:spPr>
          <a:xfrm>
            <a:off x="3788809" y="7966198"/>
            <a:ext cx="1657993" cy="57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200" b="1">
                <a:solidFill>
                  <a:srgbClr val="A6A6A6"/>
                </a:solidFill>
              </a:defRPr>
            </a:lvl1pPr>
          </a:lstStyle>
          <a:p>
            <a:r>
              <a:t>Litter</a:t>
            </a:r>
          </a:p>
        </p:txBody>
      </p:sp>
      <p:sp>
        <p:nvSpPr>
          <p:cNvPr id="606" name="Titre 1"/>
          <p:cNvSpPr txBox="1">
            <a:spLocks noGrp="1"/>
          </p:cNvSpPr>
          <p:nvPr>
            <p:ph type="title"/>
          </p:nvPr>
        </p:nvSpPr>
        <p:spPr>
          <a:xfrm>
            <a:off x="1905000" y="205649"/>
            <a:ext cx="21202650" cy="1625280"/>
          </a:xfrm>
          <a:prstGeom prst="rect">
            <a:avLst/>
          </a:prstGeom>
        </p:spPr>
        <p:txBody>
          <a:bodyPr/>
          <a:lstStyle/>
          <a:p>
            <a:r>
              <a:t>General summary diagram of forest carbon flows</a:t>
            </a:r>
          </a:p>
        </p:txBody>
      </p:sp>
      <p:sp>
        <p:nvSpPr>
          <p:cNvPr id="607" name="Forme libre : forme 45"/>
          <p:cNvSpPr/>
          <p:nvPr/>
        </p:nvSpPr>
        <p:spPr>
          <a:xfrm>
            <a:off x="1506693" y="5092150"/>
            <a:ext cx="899887" cy="45017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039" y="17951"/>
                  <a:pt x="8477" y="14303"/>
                  <a:pt x="4877" y="10703"/>
                </a:cubicBezTo>
                <a:cubicBezTo>
                  <a:pt x="1277" y="7103"/>
                  <a:pt x="639" y="3551"/>
                  <a:pt x="0" y="0"/>
                </a:cubicBezTo>
              </a:path>
            </a:pathLst>
          </a:custGeom>
          <a:ln w="152400">
            <a:solidFill>
              <a:srgbClr val="FF9300"/>
            </a:solidFill>
            <a:tailEnd type="triangle"/>
          </a:ln>
        </p:spPr>
        <p:txBody>
          <a:bodyPr lIns="45719" rIns="45719" anchor="ctr"/>
          <a:lstStyle/>
          <a:p>
            <a:pPr algn="ctr">
              <a:defRPr>
                <a:solidFill>
                  <a:srgbClr val="FFFFFF"/>
                </a:solidFill>
              </a:defRPr>
            </a:pPr>
            <a:endParaRPr/>
          </a:p>
        </p:txBody>
      </p:sp>
      <p:sp>
        <p:nvSpPr>
          <p:cNvPr id="608" name="Forme libre : forme 46"/>
          <p:cNvSpPr/>
          <p:nvPr/>
        </p:nvSpPr>
        <p:spPr>
          <a:xfrm>
            <a:off x="1498047" y="5330911"/>
            <a:ext cx="1867711" cy="16340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519" y="19014"/>
                  <a:pt x="11439" y="16428"/>
                  <a:pt x="7839" y="12828"/>
                </a:cubicBezTo>
                <a:cubicBezTo>
                  <a:pt x="4239" y="9228"/>
                  <a:pt x="2119" y="4614"/>
                  <a:pt x="0" y="0"/>
                </a:cubicBezTo>
              </a:path>
            </a:pathLst>
          </a:custGeom>
          <a:ln w="152400">
            <a:solidFill>
              <a:srgbClr val="FF9300"/>
            </a:solidFill>
          </a:ln>
        </p:spPr>
        <p:txBody>
          <a:bodyPr lIns="45719" rIns="45719" anchor="ctr"/>
          <a:lstStyle/>
          <a:p>
            <a:pPr algn="ctr">
              <a:defRPr>
                <a:solidFill>
                  <a:srgbClr val="FFFFFF"/>
                </a:solidFill>
              </a:defRPr>
            </a:pPr>
            <a:endParaRPr/>
          </a:p>
        </p:txBody>
      </p:sp>
      <p:sp>
        <p:nvSpPr>
          <p:cNvPr id="609" name="ZoneTexte 48"/>
          <p:cNvSpPr txBox="1"/>
          <p:nvPr/>
        </p:nvSpPr>
        <p:spPr>
          <a:xfrm>
            <a:off x="794944" y="2340204"/>
            <a:ext cx="2597343" cy="156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b="1">
                <a:solidFill>
                  <a:srgbClr val="0079BF"/>
                </a:solidFill>
              </a:defRPr>
            </a:lvl1pPr>
          </a:lstStyle>
          <a:p>
            <a:r>
              <a:t>122 Pg C</a:t>
            </a:r>
          </a:p>
        </p:txBody>
      </p:sp>
      <p:sp>
        <p:nvSpPr>
          <p:cNvPr id="610" name="ZoneTexte 50"/>
          <p:cNvSpPr txBox="1"/>
          <p:nvPr/>
        </p:nvSpPr>
        <p:spPr>
          <a:xfrm>
            <a:off x="10985538" y="3509229"/>
            <a:ext cx="2339732"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b="1">
                <a:solidFill>
                  <a:srgbClr val="FF9300"/>
                </a:solidFill>
              </a:defRPr>
            </a:lvl1pPr>
          </a:lstStyle>
          <a:p>
            <a:r>
              <a:t>60 Pg C</a:t>
            </a:r>
          </a:p>
        </p:txBody>
      </p:sp>
      <p:sp>
        <p:nvSpPr>
          <p:cNvPr id="611" name="Forme libre : forme 52"/>
          <p:cNvSpPr/>
          <p:nvPr/>
        </p:nvSpPr>
        <p:spPr>
          <a:xfrm>
            <a:off x="4435800" y="6945548"/>
            <a:ext cx="1867711" cy="30761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625" y="2992"/>
                  <a:pt x="11250" y="5984"/>
                  <a:pt x="14850" y="9584"/>
                </a:cubicBezTo>
                <a:cubicBezTo>
                  <a:pt x="18450" y="13184"/>
                  <a:pt x="20025" y="17392"/>
                  <a:pt x="21600" y="21600"/>
                </a:cubicBezTo>
              </a:path>
            </a:pathLst>
          </a:custGeom>
          <a:ln w="228600">
            <a:solidFill>
              <a:srgbClr val="0079BF"/>
            </a:solidFill>
            <a:tailEnd type="triangle"/>
          </a:ln>
        </p:spPr>
        <p:txBody>
          <a:bodyPr lIns="45719" rIns="45719" anchor="ctr"/>
          <a:lstStyle/>
          <a:p>
            <a:pPr algn="ctr">
              <a:defRPr>
                <a:solidFill>
                  <a:srgbClr val="FFFFFF"/>
                </a:solidFill>
              </a:defRPr>
            </a:pPr>
            <a:endParaRPr/>
          </a:p>
        </p:txBody>
      </p:sp>
      <p:sp>
        <p:nvSpPr>
          <p:cNvPr id="612" name="Forme libre : forme 53"/>
          <p:cNvSpPr/>
          <p:nvPr/>
        </p:nvSpPr>
        <p:spPr>
          <a:xfrm>
            <a:off x="5019459" y="9199992"/>
            <a:ext cx="1186776" cy="498485"/>
          </a:xfrm>
          <a:custGeom>
            <a:avLst/>
            <a:gdLst/>
            <a:ahLst/>
            <a:cxnLst>
              <a:cxn ang="0">
                <a:pos x="wd2" y="hd2"/>
              </a:cxn>
              <a:cxn ang="5400000">
                <a:pos x="wd2" y="hd2"/>
              </a:cxn>
              <a:cxn ang="10800000">
                <a:pos x="wd2" y="hd2"/>
              </a:cxn>
              <a:cxn ang="16200000">
                <a:pos x="wd2" y="hd2"/>
              </a:cxn>
            </a:cxnLst>
            <a:rect l="0" t="0" r="r" b="b"/>
            <a:pathLst>
              <a:path w="21600" h="20064" extrusionOk="0">
                <a:moveTo>
                  <a:pt x="0" y="3228"/>
                </a:moveTo>
                <a:cubicBezTo>
                  <a:pt x="3689" y="846"/>
                  <a:pt x="7377" y="-1536"/>
                  <a:pt x="10977" y="1270"/>
                </a:cubicBezTo>
                <a:cubicBezTo>
                  <a:pt x="14577" y="4076"/>
                  <a:pt x="18089" y="12070"/>
                  <a:pt x="21600" y="20064"/>
                </a:cubicBezTo>
              </a:path>
            </a:pathLst>
          </a:custGeom>
          <a:ln w="228600">
            <a:solidFill>
              <a:srgbClr val="0079BF"/>
            </a:solidFill>
          </a:ln>
        </p:spPr>
        <p:txBody>
          <a:bodyPr lIns="45719" rIns="45719" anchor="ctr"/>
          <a:lstStyle/>
          <a:p>
            <a:pPr algn="ctr">
              <a:defRPr>
                <a:solidFill>
                  <a:srgbClr val="FFFFFF"/>
                </a:solidFill>
              </a:defRPr>
            </a:pPr>
            <a:endParaRPr/>
          </a:p>
        </p:txBody>
      </p:sp>
      <p:sp>
        <p:nvSpPr>
          <p:cNvPr id="613" name="Forme libre : forme 54"/>
          <p:cNvSpPr/>
          <p:nvPr/>
        </p:nvSpPr>
        <p:spPr>
          <a:xfrm>
            <a:off x="2606999" y="3680617"/>
            <a:ext cx="3210129" cy="23196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53" y="1468"/>
                  <a:pt x="8705" y="2937"/>
                  <a:pt x="12305" y="6537"/>
                </a:cubicBezTo>
                <a:cubicBezTo>
                  <a:pt x="15905" y="10137"/>
                  <a:pt x="19669" y="13026"/>
                  <a:pt x="21600" y="21600"/>
                </a:cubicBezTo>
              </a:path>
            </a:pathLst>
          </a:custGeom>
          <a:ln w="406400">
            <a:solidFill>
              <a:srgbClr val="0079BF"/>
            </a:solidFill>
            <a:tailEnd type="triangle"/>
          </a:ln>
        </p:spPr>
        <p:txBody>
          <a:bodyPr lIns="45719" rIns="45719" anchor="ctr"/>
          <a:lstStyle/>
          <a:p>
            <a:pPr algn="ctr">
              <a:defRPr>
                <a:solidFill>
                  <a:srgbClr val="FFFFFF"/>
                </a:solidFill>
              </a:defRPr>
            </a:pPr>
            <a:endParaRPr/>
          </a:p>
        </p:txBody>
      </p:sp>
      <p:sp>
        <p:nvSpPr>
          <p:cNvPr id="614" name="Forme libre : forme 55"/>
          <p:cNvSpPr/>
          <p:nvPr/>
        </p:nvSpPr>
        <p:spPr>
          <a:xfrm>
            <a:off x="8122583" y="3608961"/>
            <a:ext cx="2042809" cy="22373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737" y="19174"/>
                  <a:pt x="13474" y="16748"/>
                  <a:pt x="17074" y="13148"/>
                </a:cubicBezTo>
                <a:cubicBezTo>
                  <a:pt x="20674" y="9548"/>
                  <a:pt x="21137" y="4774"/>
                  <a:pt x="21600" y="0"/>
                </a:cubicBezTo>
              </a:path>
            </a:pathLst>
          </a:custGeom>
          <a:ln w="406400">
            <a:solidFill>
              <a:srgbClr val="FF9300"/>
            </a:solidFill>
          </a:ln>
        </p:spPr>
        <p:txBody>
          <a:bodyPr lIns="45719" rIns="45719" anchor="ctr"/>
          <a:lstStyle/>
          <a:p>
            <a:pPr algn="ctr">
              <a:defRPr>
                <a:solidFill>
                  <a:srgbClr val="FFFFFF"/>
                </a:solidFill>
              </a:defRPr>
            </a:pPr>
            <a:endParaRPr/>
          </a:p>
        </p:txBody>
      </p:sp>
      <p:sp>
        <p:nvSpPr>
          <p:cNvPr id="615" name="Forme libre : forme 56"/>
          <p:cNvSpPr/>
          <p:nvPr/>
        </p:nvSpPr>
        <p:spPr>
          <a:xfrm>
            <a:off x="9581732" y="3015573"/>
            <a:ext cx="1164754" cy="6926096"/>
          </a:xfrm>
          <a:custGeom>
            <a:avLst/>
            <a:gdLst/>
            <a:ahLst/>
            <a:cxnLst>
              <a:cxn ang="0">
                <a:pos x="wd2" y="hd2"/>
              </a:cxn>
              <a:cxn ang="5400000">
                <a:pos x="wd2" y="hd2"/>
              </a:cxn>
              <a:cxn ang="10800000">
                <a:pos x="wd2" y="hd2"/>
              </a:cxn>
              <a:cxn ang="16200000">
                <a:pos x="wd2" y="hd2"/>
              </a:cxn>
            </a:cxnLst>
            <a:rect l="0" t="0" r="r" b="b"/>
            <a:pathLst>
              <a:path w="19544" h="21600" extrusionOk="0">
                <a:moveTo>
                  <a:pt x="0" y="21600"/>
                </a:moveTo>
                <a:cubicBezTo>
                  <a:pt x="9113" y="17636"/>
                  <a:pt x="18227" y="13672"/>
                  <a:pt x="19260" y="10072"/>
                </a:cubicBezTo>
                <a:cubicBezTo>
                  <a:pt x="21600" y="4925"/>
                  <a:pt x="8760" y="1648"/>
                  <a:pt x="6203" y="0"/>
                </a:cubicBezTo>
              </a:path>
            </a:pathLst>
          </a:custGeom>
          <a:ln w="406400">
            <a:solidFill>
              <a:srgbClr val="FF9300"/>
            </a:solidFill>
            <a:tailEnd type="triangle"/>
          </a:ln>
        </p:spPr>
        <p:txBody>
          <a:bodyPr lIns="45719" rIns="45719" anchor="ctr"/>
          <a:lstStyle/>
          <a:p>
            <a:pPr algn="ctr">
              <a:defRPr>
                <a:solidFill>
                  <a:srgbClr val="FFFFFF"/>
                </a:solidFill>
              </a:defRPr>
            </a:pPr>
            <a:endParaRPr/>
          </a:p>
        </p:txBody>
      </p:sp>
      <p:sp>
        <p:nvSpPr>
          <p:cNvPr id="616" name="Forme libre : forme 57"/>
          <p:cNvSpPr/>
          <p:nvPr/>
        </p:nvSpPr>
        <p:spPr>
          <a:xfrm>
            <a:off x="9671546" y="5751531"/>
            <a:ext cx="2193459" cy="22208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098" y="19075"/>
                  <a:pt x="11843" y="15415"/>
                  <a:pt x="15102" y="11668"/>
                </a:cubicBezTo>
                <a:cubicBezTo>
                  <a:pt x="18361" y="7922"/>
                  <a:pt x="21181" y="4968"/>
                  <a:pt x="21600" y="0"/>
                </a:cubicBezTo>
              </a:path>
            </a:pathLst>
          </a:custGeom>
          <a:ln w="228600">
            <a:solidFill>
              <a:srgbClr val="FF9300"/>
            </a:solidFill>
          </a:ln>
        </p:spPr>
        <p:txBody>
          <a:bodyPr lIns="45719" rIns="45719" anchor="ctr"/>
          <a:lstStyle/>
          <a:p>
            <a:pPr algn="ctr">
              <a:defRPr>
                <a:solidFill>
                  <a:srgbClr val="FFFFFF"/>
                </a:solidFill>
              </a:defRPr>
            </a:pPr>
            <a:endParaRPr/>
          </a:p>
        </p:txBody>
      </p:sp>
      <p:sp>
        <p:nvSpPr>
          <p:cNvPr id="617" name="Forme libre : forme 58"/>
          <p:cNvSpPr/>
          <p:nvPr/>
        </p:nvSpPr>
        <p:spPr>
          <a:xfrm>
            <a:off x="10709265" y="5239043"/>
            <a:ext cx="1433946" cy="7269224"/>
          </a:xfrm>
          <a:custGeom>
            <a:avLst/>
            <a:gdLst/>
            <a:ahLst/>
            <a:cxnLst>
              <a:cxn ang="0">
                <a:pos x="wd2" y="hd2"/>
              </a:cxn>
              <a:cxn ang="5400000">
                <a:pos x="wd2" y="hd2"/>
              </a:cxn>
              <a:cxn ang="10800000">
                <a:pos x="wd2" y="hd2"/>
              </a:cxn>
              <a:cxn ang="16200000">
                <a:pos x="wd2" y="hd2"/>
              </a:cxn>
            </a:cxnLst>
            <a:rect l="0" t="0" r="r" b="b"/>
            <a:pathLst>
              <a:path w="19471" h="21600" extrusionOk="0">
                <a:moveTo>
                  <a:pt x="0" y="21600"/>
                </a:moveTo>
                <a:cubicBezTo>
                  <a:pt x="8222" y="17556"/>
                  <a:pt x="15794" y="13357"/>
                  <a:pt x="18697" y="9176"/>
                </a:cubicBezTo>
                <a:cubicBezTo>
                  <a:pt x="21600" y="4995"/>
                  <a:pt x="15564" y="1681"/>
                  <a:pt x="13257" y="0"/>
                </a:cubicBezTo>
              </a:path>
            </a:pathLst>
          </a:custGeom>
          <a:ln w="406400">
            <a:solidFill>
              <a:srgbClr val="FF9300"/>
            </a:solidFill>
            <a:tailEnd type="triangle"/>
          </a:ln>
        </p:spPr>
        <p:txBody>
          <a:bodyPr lIns="45719" rIns="45719" anchor="ctr"/>
          <a:lstStyle/>
          <a:p>
            <a:pPr algn="ctr">
              <a:defRPr>
                <a:solidFill>
                  <a:srgbClr val="FFFFFF"/>
                </a:solidFill>
              </a:defRPr>
            </a:pPr>
            <a:endParaRPr/>
          </a:p>
        </p:txBody>
      </p:sp>
      <p:sp>
        <p:nvSpPr>
          <p:cNvPr id="618" name="ZoneTexte 60"/>
          <p:cNvSpPr txBox="1"/>
          <p:nvPr/>
        </p:nvSpPr>
        <p:spPr>
          <a:xfrm>
            <a:off x="5239415" y="6122837"/>
            <a:ext cx="2398938" cy="57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200" b="1">
                <a:solidFill>
                  <a:srgbClr val="A6A6A6"/>
                </a:solidFill>
              </a:defRPr>
            </a:lvl1pPr>
          </a:lstStyle>
          <a:p>
            <a:r>
              <a:t>Plants</a:t>
            </a:r>
          </a:p>
        </p:txBody>
      </p:sp>
      <p:sp>
        <p:nvSpPr>
          <p:cNvPr id="619" name="ZoneTexte 61"/>
          <p:cNvSpPr txBox="1"/>
          <p:nvPr/>
        </p:nvSpPr>
        <p:spPr>
          <a:xfrm>
            <a:off x="7809121" y="7964305"/>
            <a:ext cx="2398937" cy="57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3200" b="1">
                <a:solidFill>
                  <a:srgbClr val="A6A6A6"/>
                </a:solidFill>
              </a:defRPr>
            </a:lvl1pPr>
          </a:lstStyle>
          <a:p>
            <a:r>
              <a:t>Animals</a:t>
            </a:r>
          </a:p>
        </p:txBody>
      </p:sp>
      <p:sp>
        <p:nvSpPr>
          <p:cNvPr id="620" name="ZoneTexte 63"/>
          <p:cNvSpPr txBox="1"/>
          <p:nvPr/>
        </p:nvSpPr>
        <p:spPr>
          <a:xfrm>
            <a:off x="794944" y="4284914"/>
            <a:ext cx="1515733" cy="697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b="1" i="1">
                <a:latin typeface="Times New Roman"/>
                <a:ea typeface="Times New Roman"/>
                <a:cs typeface="Times New Roman"/>
                <a:sym typeface="Times New Roman"/>
              </a:defRPr>
            </a:pPr>
            <a:r>
              <a:t>F</a:t>
            </a:r>
            <a:r>
              <a:rPr baseline="-20000"/>
              <a:t>disturb</a:t>
            </a:r>
          </a:p>
        </p:txBody>
      </p:sp>
      <p:sp>
        <p:nvSpPr>
          <p:cNvPr id="621" name="ZoneTexte 64"/>
          <p:cNvSpPr txBox="1"/>
          <p:nvPr/>
        </p:nvSpPr>
        <p:spPr>
          <a:xfrm>
            <a:off x="8497599" y="2718549"/>
            <a:ext cx="1515732" cy="697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b="1" i="1">
                <a:latin typeface="Times New Roman"/>
                <a:ea typeface="Times New Roman"/>
                <a:cs typeface="Times New Roman"/>
                <a:sym typeface="Times New Roman"/>
              </a:defRPr>
            </a:pPr>
            <a:r>
              <a:t>R</a:t>
            </a:r>
            <a:r>
              <a:rPr baseline="-20000"/>
              <a:t>plant</a:t>
            </a:r>
          </a:p>
        </p:txBody>
      </p:sp>
      <p:sp>
        <p:nvSpPr>
          <p:cNvPr id="622" name="ZoneTexte 65"/>
          <p:cNvSpPr txBox="1"/>
          <p:nvPr/>
        </p:nvSpPr>
        <p:spPr>
          <a:xfrm>
            <a:off x="11393658" y="4527608"/>
            <a:ext cx="1931611" cy="697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b="1" i="1">
                <a:latin typeface="Times New Roman"/>
                <a:ea typeface="Times New Roman"/>
                <a:cs typeface="Times New Roman"/>
                <a:sym typeface="Times New Roman"/>
              </a:defRPr>
            </a:pPr>
            <a:r>
              <a:t>R</a:t>
            </a:r>
            <a:r>
              <a:rPr baseline="-20000"/>
              <a:t>heteroth</a:t>
            </a:r>
          </a:p>
        </p:txBody>
      </p:sp>
      <p:sp>
        <p:nvSpPr>
          <p:cNvPr id="623" name="ZoneTexte 66"/>
          <p:cNvSpPr txBox="1"/>
          <p:nvPr/>
        </p:nvSpPr>
        <p:spPr>
          <a:xfrm>
            <a:off x="3836694" y="10116129"/>
            <a:ext cx="5141367" cy="1058801"/>
          </a:xfrm>
          <a:prstGeom prst="rect">
            <a:avLst/>
          </a:prstGeom>
          <a:solidFill>
            <a:srgbClr val="FFFFFF">
              <a:alpha val="7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200"/>
            </a:lvl1pPr>
          </a:lstStyle>
          <a:p>
            <a:r>
              <a:t>Soil organic matter and microbes</a:t>
            </a:r>
          </a:p>
        </p:txBody>
      </p:sp>
      <p:sp>
        <p:nvSpPr>
          <p:cNvPr id="624" name="Forme libre : forme 67"/>
          <p:cNvSpPr/>
          <p:nvPr/>
        </p:nvSpPr>
        <p:spPr>
          <a:xfrm>
            <a:off x="4095127" y="11216395"/>
            <a:ext cx="2295940" cy="1326816"/>
          </a:xfrm>
          <a:custGeom>
            <a:avLst/>
            <a:gdLst/>
            <a:ahLst/>
            <a:cxnLst>
              <a:cxn ang="0">
                <a:pos x="wd2" y="hd2"/>
              </a:cxn>
              <a:cxn ang="5400000">
                <a:pos x="wd2" y="hd2"/>
              </a:cxn>
              <a:cxn ang="10800000">
                <a:pos x="wd2" y="hd2"/>
              </a:cxn>
              <a:cxn ang="16200000">
                <a:pos x="wd2" y="hd2"/>
              </a:cxn>
            </a:cxnLst>
            <a:rect l="0" t="0" r="r" b="b"/>
            <a:pathLst>
              <a:path w="21305" h="21207" extrusionOk="0">
                <a:moveTo>
                  <a:pt x="21233" y="0"/>
                </a:moveTo>
                <a:cubicBezTo>
                  <a:pt x="21254" y="5004"/>
                  <a:pt x="21600" y="13741"/>
                  <a:pt x="20570" y="17239"/>
                </a:cubicBezTo>
                <a:cubicBezTo>
                  <a:pt x="19540" y="20738"/>
                  <a:pt x="18481" y="20381"/>
                  <a:pt x="15053" y="20991"/>
                </a:cubicBezTo>
                <a:cubicBezTo>
                  <a:pt x="11624" y="21600"/>
                  <a:pt x="2286" y="20709"/>
                  <a:pt x="0" y="20895"/>
                </a:cubicBezTo>
              </a:path>
            </a:pathLst>
          </a:custGeom>
          <a:ln w="50800">
            <a:solidFill>
              <a:srgbClr val="FF9300"/>
            </a:solidFill>
            <a:tailEnd type="triangle"/>
          </a:ln>
        </p:spPr>
        <p:txBody>
          <a:bodyPr lIns="45719" rIns="45719" anchor="ctr"/>
          <a:lstStyle/>
          <a:p>
            <a:pPr algn="ctr">
              <a:defRPr>
                <a:solidFill>
                  <a:srgbClr val="FFFFFF"/>
                </a:solidFill>
              </a:defRPr>
            </a:pPr>
            <a:endParaRPr/>
          </a:p>
        </p:txBody>
      </p:sp>
      <p:sp>
        <p:nvSpPr>
          <p:cNvPr id="625" name="ZoneTexte 68"/>
          <p:cNvSpPr txBox="1"/>
          <p:nvPr/>
        </p:nvSpPr>
        <p:spPr>
          <a:xfrm>
            <a:off x="3161882" y="11625543"/>
            <a:ext cx="1931611" cy="697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b="1" i="1">
                <a:latin typeface="Times New Roman"/>
                <a:ea typeface="Times New Roman"/>
                <a:cs typeface="Times New Roman"/>
                <a:sym typeface="Times New Roman"/>
              </a:defRPr>
            </a:pPr>
            <a:r>
              <a:t>F</a:t>
            </a:r>
            <a:r>
              <a:rPr baseline="-20000"/>
              <a:t>lixiviation</a:t>
            </a:r>
          </a:p>
        </p:txBody>
      </p:sp>
      <p:sp>
        <p:nvSpPr>
          <p:cNvPr id="626" name="ZoneTexte 73"/>
          <p:cNvSpPr txBox="1"/>
          <p:nvPr/>
        </p:nvSpPr>
        <p:spPr>
          <a:xfrm>
            <a:off x="212749" y="12756006"/>
            <a:ext cx="3676491" cy="8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a:defRPr sz="2400">
                <a:solidFill>
                  <a:srgbClr val="FFFFFF"/>
                </a:solidFill>
                <a:latin typeface="Barlow"/>
                <a:ea typeface="Barlow"/>
                <a:cs typeface="Barlow"/>
                <a:sym typeface="Barlow"/>
              </a:defRPr>
            </a:pPr>
            <a:r>
              <a:t>according to </a:t>
            </a:r>
            <a:r>
              <a:rPr cap="small"/>
              <a:t>Chapin</a:t>
            </a:r>
            <a:r>
              <a:rPr i="1"/>
              <a:t> et al.</a:t>
            </a:r>
            <a:r>
              <a:rPr cap="small"/>
              <a:t>, 2002</a:t>
            </a:r>
          </a:p>
        </p:txBody>
      </p:sp>
      <p:pic>
        <p:nvPicPr>
          <p:cNvPr id="627" name="Image 75" descr="Image 75"/>
          <p:cNvPicPr>
            <a:picLocks noChangeAspect="1"/>
          </p:cNvPicPr>
          <p:nvPr/>
        </p:nvPicPr>
        <p:blipFill>
          <a:blip r:embed="rId5"/>
          <a:stretch>
            <a:fillRect/>
          </a:stretch>
        </p:blipFill>
        <p:spPr>
          <a:xfrm>
            <a:off x="6880948" y="7631897"/>
            <a:ext cx="811574" cy="1113755"/>
          </a:xfrm>
          <a:prstGeom prst="rect">
            <a:avLst/>
          </a:prstGeom>
          <a:ln w="12700">
            <a:miter lim="400000"/>
          </a:ln>
        </p:spPr>
      </p:pic>
      <p:sp>
        <p:nvSpPr>
          <p:cNvPr id="628" name="ZoneTexte 76"/>
          <p:cNvSpPr txBox="1"/>
          <p:nvPr/>
        </p:nvSpPr>
        <p:spPr>
          <a:xfrm>
            <a:off x="12173286" y="9593943"/>
            <a:ext cx="2339732"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b="1">
                <a:solidFill>
                  <a:srgbClr val="FF9300"/>
                </a:solidFill>
              </a:defRPr>
            </a:lvl1pPr>
          </a:lstStyle>
          <a:p>
            <a:r>
              <a:t>60 Pg C</a:t>
            </a:r>
          </a:p>
        </p:txBody>
      </p:sp>
      <p:grpSp>
        <p:nvGrpSpPr>
          <p:cNvPr id="631" name="ZoneTexte 31"/>
          <p:cNvGrpSpPr/>
          <p:nvPr/>
        </p:nvGrpSpPr>
        <p:grpSpPr>
          <a:xfrm>
            <a:off x="15810923" y="3047418"/>
            <a:ext cx="7934292" cy="7555729"/>
            <a:chOff x="0" y="0"/>
            <a:chExt cx="7934291" cy="7555728"/>
          </a:xfrm>
        </p:grpSpPr>
        <p:sp>
          <p:nvSpPr>
            <p:cNvPr id="629" name="Rectangle aux angles arrondis"/>
            <p:cNvSpPr/>
            <p:nvPr/>
          </p:nvSpPr>
          <p:spPr>
            <a:xfrm>
              <a:off x="0" y="0"/>
              <a:ext cx="7934292" cy="7555729"/>
            </a:xfrm>
            <a:prstGeom prst="roundRect">
              <a:avLst>
                <a:gd name="adj" fmla="val 6888"/>
              </a:avLst>
            </a:prstGeom>
            <a:noFill/>
            <a:ln w="63500" cap="rnd">
              <a:solidFill>
                <a:srgbClr val="8D533E"/>
              </a:solidFill>
              <a:prstDash val="sysDot"/>
              <a:round/>
            </a:ln>
            <a:effectLst/>
          </p:spPr>
          <p:txBody>
            <a:bodyPr wrap="square" lIns="45719" tIns="45719" rIns="45719" bIns="45719" numCol="1" anchor="t">
              <a:noAutofit/>
            </a:bodyPr>
            <a:lstStyle/>
            <a:p>
              <a:pPr defTabSz="719137">
                <a:defRPr sz="3500"/>
              </a:pPr>
              <a:endParaRPr/>
            </a:p>
          </p:txBody>
        </p:sp>
        <p:sp>
          <p:nvSpPr>
            <p:cNvPr id="630" name="The global forest carbon sink (= stock increase, via fluxes) is not known with certainty :…"/>
            <p:cNvSpPr txBox="1"/>
            <p:nvPr/>
          </p:nvSpPr>
          <p:spPr>
            <a:xfrm>
              <a:off x="256181" y="184181"/>
              <a:ext cx="7421930" cy="6464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5999" tIns="215999" rIns="215999" bIns="215999" numCol="1" anchor="t">
              <a:spAutoFit/>
            </a:bodyPr>
            <a:lstStyle/>
            <a:p>
              <a:pPr>
                <a:defRPr sz="3600"/>
              </a:pPr>
              <a:r>
                <a:rPr dirty="0"/>
                <a:t>The global forest carbon </a:t>
              </a:r>
              <a:r>
                <a:rPr b="1" dirty="0"/>
                <a:t>sink (= stock increase, via fluxes)</a:t>
              </a:r>
              <a:r>
                <a:rPr dirty="0"/>
                <a:t> is not known with certainty:</a:t>
              </a:r>
              <a:endParaRPr sz="3500" dirty="0"/>
            </a:p>
            <a:p>
              <a:pPr>
                <a:defRPr sz="3600"/>
              </a:pPr>
              <a:endParaRPr sz="3500" dirty="0"/>
            </a:p>
            <a:p>
              <a:pPr>
                <a:defRPr sz="3600" cap="small"/>
              </a:pPr>
              <a:r>
                <a:rPr dirty="0"/>
                <a:t>Pan</a:t>
              </a:r>
              <a:r>
                <a:rPr cap="none" dirty="0"/>
                <a:t> </a:t>
              </a:r>
              <a:r>
                <a:rPr i="1" cap="none" dirty="0"/>
                <a:t>et al.</a:t>
              </a:r>
              <a:r>
                <a:rPr cap="none" dirty="0"/>
                <a:t>, 2024</a:t>
              </a:r>
              <a:br>
                <a:rPr cap="none" dirty="0"/>
              </a:br>
              <a:r>
                <a:rPr sz="2800" cap="none" dirty="0"/>
                <a:t>(inventories, 1990-2019):</a:t>
              </a:r>
              <a:br>
                <a:rPr sz="2800" cap="none" dirty="0"/>
              </a:br>
              <a:r>
                <a:rPr sz="4400" b="1" cap="none" dirty="0"/>
                <a:t>1</a:t>
              </a:r>
              <a:r>
                <a:rPr lang="en-AU" sz="4400" b="1" cap="none" dirty="0"/>
                <a:t>.</a:t>
              </a:r>
              <a:r>
                <a:rPr sz="4400" b="1" cap="none" dirty="0"/>
                <a:t>3 ± 0</a:t>
              </a:r>
              <a:r>
                <a:rPr lang="en-US" sz="4400" b="1" dirty="0"/>
                <a:t>.</a:t>
              </a:r>
              <a:r>
                <a:rPr sz="4400" b="1" cap="none" dirty="0"/>
                <a:t>6 Gt C</a:t>
              </a:r>
              <a:r>
                <a:rPr lang="en-US" sz="4400" b="1" cap="none" dirty="0"/>
                <a:t>/</a:t>
              </a:r>
              <a:r>
                <a:rPr sz="4400" b="1" cap="none" dirty="0" err="1"/>
                <a:t>yr</a:t>
              </a:r>
              <a:endParaRPr sz="3500" dirty="0"/>
            </a:p>
            <a:p>
              <a:pPr>
                <a:defRPr sz="3600" b="1"/>
              </a:pPr>
              <a:endParaRPr sz="3500" dirty="0"/>
            </a:p>
            <a:p>
              <a:pPr defTabSz="719137">
                <a:defRPr sz="3600" cap="small"/>
              </a:pPr>
              <a:r>
                <a:rPr dirty="0"/>
                <a:t>Harris</a:t>
              </a:r>
              <a:r>
                <a:rPr cap="none" dirty="0"/>
                <a:t> </a:t>
              </a:r>
              <a:r>
                <a:rPr i="1" cap="none" dirty="0"/>
                <a:t>et al.</a:t>
              </a:r>
              <a:r>
                <a:rPr cap="none" dirty="0"/>
                <a:t>, 2021</a:t>
              </a:r>
              <a:br>
                <a:rPr cap="none" dirty="0"/>
              </a:br>
              <a:r>
                <a:rPr sz="2800" cap="none" dirty="0"/>
                <a:t>(remote sensing + inventories, 2011-2019) : </a:t>
              </a:r>
              <a:br>
                <a:rPr sz="2800" cap="none" dirty="0"/>
              </a:br>
              <a:r>
                <a:rPr sz="4400" b="1" cap="none" dirty="0"/>
                <a:t>2</a:t>
              </a:r>
              <a:r>
                <a:rPr lang="en-US" sz="4400" b="1" dirty="0"/>
                <a:t>.</a:t>
              </a:r>
              <a:r>
                <a:rPr sz="4400" b="1" cap="none" dirty="0"/>
                <a:t>1 ± 13 Gt C</a:t>
              </a:r>
              <a:r>
                <a:rPr lang="en-US" sz="4400" b="1" cap="none" dirty="0"/>
                <a:t>/</a:t>
              </a:r>
              <a:r>
                <a:rPr sz="4400" b="1" cap="none" dirty="0" err="1"/>
                <a:t>yr</a:t>
              </a:r>
              <a:endParaRPr sz="4400" b="1" cap="none" dirty="0"/>
            </a:p>
          </p:txBody>
        </p:sp>
      </p:grpSp>
      <p:sp>
        <p:nvSpPr>
          <p:cNvPr id="632" name="Connecteur droit avec flèche 32"/>
          <p:cNvSpPr/>
          <p:nvPr/>
        </p:nvSpPr>
        <p:spPr>
          <a:xfrm flipH="1">
            <a:off x="15400607" y="6443607"/>
            <a:ext cx="681790" cy="1"/>
          </a:xfrm>
          <a:prstGeom prst="line">
            <a:avLst/>
          </a:prstGeom>
          <a:ln w="127000">
            <a:solidFill>
              <a:srgbClr val="8D533E"/>
            </a:solidFill>
            <a:headEnd type="triangle"/>
          </a:ln>
        </p:spPr>
        <p:txBody>
          <a:bodyPr lIns="45719" rIns="45719"/>
          <a:lstStyle/>
          <a:p>
            <a:endParaRPr/>
          </a:p>
        </p:txBody>
      </p:sp>
      <p:sp>
        <p:nvSpPr>
          <p:cNvPr id="633" name="Connecteur droit avec flèche 33"/>
          <p:cNvSpPr/>
          <p:nvPr/>
        </p:nvSpPr>
        <p:spPr>
          <a:xfrm flipH="1">
            <a:off x="15400607" y="8623851"/>
            <a:ext cx="681790" cy="1"/>
          </a:xfrm>
          <a:prstGeom prst="line">
            <a:avLst/>
          </a:prstGeom>
          <a:ln w="127000">
            <a:solidFill>
              <a:srgbClr val="8D533E"/>
            </a:solidFill>
            <a:headEnd type="triangle"/>
          </a:ln>
        </p:spPr>
        <p:txBody>
          <a:bodyPr lIns="45719" rIns="45719"/>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636" name="Titre 1"/>
          <p:cNvSpPr txBox="1">
            <a:spLocks noGrp="1"/>
          </p:cNvSpPr>
          <p:nvPr>
            <p:ph type="title"/>
          </p:nvPr>
        </p:nvSpPr>
        <p:spPr>
          <a:prstGeom prst="rect">
            <a:avLst/>
          </a:prstGeom>
        </p:spPr>
        <p:txBody>
          <a:bodyPr/>
          <a:lstStyle>
            <a:lvl1pPr defTabSz="1700783">
              <a:defRPr sz="5115"/>
            </a:lvl1pPr>
          </a:lstStyle>
          <a:p>
            <a:r>
              <a:rPr dirty="0"/>
              <a:t>Different fluxes depending on biome</a:t>
            </a:r>
          </a:p>
        </p:txBody>
      </p:sp>
      <p:sp>
        <p:nvSpPr>
          <p:cNvPr id="637" name="BORÉAL"/>
          <p:cNvSpPr txBox="1"/>
          <p:nvPr/>
        </p:nvSpPr>
        <p:spPr>
          <a:xfrm>
            <a:off x="15358853" y="1451039"/>
            <a:ext cx="4135726"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3200" b="1">
                <a:solidFill>
                  <a:srgbClr val="4AB6C6"/>
                </a:solidFill>
                <a:latin typeface="Barlow"/>
                <a:ea typeface="Barlow"/>
                <a:cs typeface="Barlow"/>
                <a:sym typeface="Barlow"/>
              </a:defRPr>
            </a:lvl1pPr>
          </a:lstStyle>
          <a:p>
            <a:r>
              <a:t>BOREAL</a:t>
            </a:r>
          </a:p>
        </p:txBody>
      </p:sp>
      <p:sp>
        <p:nvSpPr>
          <p:cNvPr id="638" name="TEMPÉRÉ"/>
          <p:cNvSpPr txBox="1"/>
          <p:nvPr/>
        </p:nvSpPr>
        <p:spPr>
          <a:xfrm>
            <a:off x="10105074" y="1451039"/>
            <a:ext cx="5282806"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3200" b="1">
                <a:solidFill>
                  <a:srgbClr val="5BAC26"/>
                </a:solidFill>
                <a:latin typeface="Barlow"/>
                <a:ea typeface="Barlow"/>
                <a:cs typeface="Barlow"/>
                <a:sym typeface="Barlow"/>
              </a:defRPr>
            </a:lvl1pPr>
          </a:lstStyle>
          <a:p>
            <a:r>
              <a:t>TEMPERATE</a:t>
            </a:r>
          </a:p>
        </p:txBody>
      </p:sp>
      <p:sp>
        <p:nvSpPr>
          <p:cNvPr id="639" name="TROPICAL"/>
          <p:cNvSpPr txBox="1"/>
          <p:nvPr/>
        </p:nvSpPr>
        <p:spPr>
          <a:xfrm>
            <a:off x="3454398" y="1451039"/>
            <a:ext cx="6733922"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3200" b="1">
                <a:solidFill>
                  <a:srgbClr val="006429"/>
                </a:solidFill>
                <a:latin typeface="Barlow"/>
                <a:ea typeface="Barlow"/>
                <a:cs typeface="Barlow"/>
                <a:sym typeface="Barlow"/>
              </a:defRPr>
            </a:lvl1pPr>
          </a:lstStyle>
          <a:p>
            <a:r>
              <a:t>TROPICAL</a:t>
            </a:r>
          </a:p>
        </p:txBody>
      </p:sp>
      <p:sp>
        <p:nvSpPr>
          <p:cNvPr id="640" name="Ligne"/>
          <p:cNvSpPr/>
          <p:nvPr/>
        </p:nvSpPr>
        <p:spPr>
          <a:xfrm flipV="1">
            <a:off x="15322142" y="1606923"/>
            <a:ext cx="22196" cy="6417488"/>
          </a:xfrm>
          <a:prstGeom prst="line">
            <a:avLst/>
          </a:prstGeom>
          <a:ln w="63500">
            <a:solidFill>
              <a:srgbClr val="A7A7A7"/>
            </a:solidFill>
          </a:ln>
        </p:spPr>
        <p:txBody>
          <a:bodyPr lIns="45719" rIns="45719"/>
          <a:lstStyle/>
          <a:p>
            <a:endParaRPr/>
          </a:p>
        </p:txBody>
      </p:sp>
      <p:sp>
        <p:nvSpPr>
          <p:cNvPr id="641" name="Ligne"/>
          <p:cNvSpPr/>
          <p:nvPr/>
        </p:nvSpPr>
        <p:spPr>
          <a:xfrm flipV="1">
            <a:off x="10101236" y="1606923"/>
            <a:ext cx="1" cy="6417488"/>
          </a:xfrm>
          <a:prstGeom prst="line">
            <a:avLst/>
          </a:prstGeom>
          <a:ln w="63500">
            <a:solidFill>
              <a:srgbClr val="A7A7A7"/>
            </a:solidFill>
          </a:ln>
        </p:spPr>
        <p:txBody>
          <a:bodyPr lIns="45719" rIns="45719"/>
          <a:lstStyle/>
          <a:p>
            <a:endParaRPr/>
          </a:p>
        </p:txBody>
      </p:sp>
      <p:sp>
        <p:nvSpPr>
          <p:cNvPr id="642" name="Total forêts = 0.44+0.6+0.29 = +1.33 GtC/an"/>
          <p:cNvSpPr txBox="1"/>
          <p:nvPr/>
        </p:nvSpPr>
        <p:spPr>
          <a:xfrm>
            <a:off x="19743135" y="6402989"/>
            <a:ext cx="4011810" cy="1756505"/>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algn="ctr">
              <a:defRPr sz="3600" b="1"/>
            </a:pPr>
            <a:r>
              <a:rPr dirty="0"/>
              <a:t>Total forests = </a:t>
            </a:r>
            <a:r>
              <a:rPr b="0" spc="-150" dirty="0"/>
              <a:t>0</a:t>
            </a:r>
            <a:r>
              <a:rPr lang="en-AU" b="0" spc="-150" dirty="0"/>
              <a:t>.</a:t>
            </a:r>
            <a:r>
              <a:rPr b="0" spc="-150" dirty="0"/>
              <a:t>29 + 0</a:t>
            </a:r>
            <a:r>
              <a:rPr lang="en-AU" b="0" spc="-150" dirty="0"/>
              <a:t>.</a:t>
            </a:r>
            <a:r>
              <a:rPr b="0" spc="-150" dirty="0"/>
              <a:t>6 + 0</a:t>
            </a:r>
            <a:r>
              <a:rPr lang="en-AU" b="0" spc="-150" dirty="0"/>
              <a:t>.</a:t>
            </a:r>
            <a:r>
              <a:rPr b="0" spc="-150" dirty="0"/>
              <a:t>44 = </a:t>
            </a:r>
            <a:r>
              <a:rPr dirty="0">
                <a:solidFill>
                  <a:srgbClr val="FF2600"/>
                </a:solidFill>
              </a:rPr>
              <a:t>+ 1</a:t>
            </a:r>
            <a:r>
              <a:rPr lang="en-AU" dirty="0">
                <a:solidFill>
                  <a:srgbClr val="FF2600"/>
                </a:solidFill>
              </a:rPr>
              <a:t>.</a:t>
            </a:r>
            <a:r>
              <a:rPr dirty="0">
                <a:solidFill>
                  <a:srgbClr val="FF2600"/>
                </a:solidFill>
              </a:rPr>
              <a:t>33 Gt C/</a:t>
            </a:r>
            <a:r>
              <a:rPr dirty="0" err="1">
                <a:solidFill>
                  <a:srgbClr val="FF2600"/>
                </a:solidFill>
              </a:rPr>
              <a:t>yr</a:t>
            </a:r>
            <a:endParaRPr dirty="0">
              <a:solidFill>
                <a:srgbClr val="FF2600"/>
              </a:solidFill>
            </a:endParaRPr>
          </a:p>
        </p:txBody>
      </p:sp>
      <p:sp>
        <p:nvSpPr>
          <p:cNvPr id="643" name="ZoneTexte 56"/>
          <p:cNvSpPr txBox="1"/>
          <p:nvPr/>
        </p:nvSpPr>
        <p:spPr>
          <a:xfrm>
            <a:off x="3091552" y="6292932"/>
            <a:ext cx="7090411" cy="17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4800" b="1">
                <a:solidFill>
                  <a:srgbClr val="006429"/>
                </a:solidFill>
              </a:defRPr>
            </a:pPr>
            <a:r>
              <a:rPr dirty="0"/>
              <a:t>45%</a:t>
            </a:r>
            <a:r>
              <a:rPr b="0" dirty="0"/>
              <a:t> </a:t>
            </a:r>
            <a:r>
              <a:rPr sz="3200" b="0" dirty="0"/>
              <a:t>of the forest C sink</a:t>
            </a:r>
          </a:p>
          <a:p>
            <a:pPr algn="ctr">
              <a:defRPr sz="2400">
                <a:solidFill>
                  <a:srgbClr val="006429"/>
                </a:solidFill>
              </a:defRPr>
            </a:pPr>
            <a:r>
              <a:rPr dirty="0"/>
              <a:t>+ 2</a:t>
            </a:r>
            <a:r>
              <a:rPr lang="en-AU" dirty="0"/>
              <a:t>.</a:t>
            </a:r>
            <a:r>
              <a:rPr dirty="0"/>
              <a:t>53 (tree growth) – 2</a:t>
            </a:r>
            <a:r>
              <a:rPr lang="en-AU" dirty="0"/>
              <a:t>.</a:t>
            </a:r>
            <a:r>
              <a:rPr dirty="0"/>
              <a:t>24 (deforestation) = </a:t>
            </a:r>
            <a:r>
              <a:rPr sz="3600" b="1" dirty="0"/>
              <a:t>+ 0</a:t>
            </a:r>
            <a:r>
              <a:rPr lang="en-AU" sz="3600" b="1" dirty="0"/>
              <a:t>.</a:t>
            </a:r>
            <a:r>
              <a:rPr sz="3600" b="1" dirty="0"/>
              <a:t>29 Gt C/</a:t>
            </a:r>
            <a:r>
              <a:rPr sz="3600" b="1" dirty="0" err="1"/>
              <a:t>yr</a:t>
            </a:r>
            <a:endParaRPr sz="3600" b="1" dirty="0"/>
          </a:p>
        </p:txBody>
      </p:sp>
      <p:sp>
        <p:nvSpPr>
          <p:cNvPr id="644" name="ZoneTexte 57"/>
          <p:cNvSpPr txBox="1"/>
          <p:nvPr/>
        </p:nvSpPr>
        <p:spPr>
          <a:xfrm>
            <a:off x="10105076" y="6292932"/>
            <a:ext cx="5250413" cy="13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4800" b="1">
                <a:solidFill>
                  <a:srgbClr val="5BAC26"/>
                </a:solidFill>
              </a:defRPr>
            </a:pPr>
            <a:r>
              <a:rPr dirty="0"/>
              <a:t>33%</a:t>
            </a:r>
            <a:r>
              <a:rPr b="0" dirty="0"/>
              <a:t> </a:t>
            </a:r>
            <a:r>
              <a:rPr sz="3200" b="0" dirty="0"/>
              <a:t>of the forest C sink</a:t>
            </a:r>
          </a:p>
          <a:p>
            <a:pPr algn="ctr">
              <a:defRPr sz="3600" b="1">
                <a:solidFill>
                  <a:srgbClr val="5BAC26"/>
                </a:solidFill>
              </a:defRPr>
            </a:pPr>
            <a:r>
              <a:rPr dirty="0"/>
              <a:t>+ 0</a:t>
            </a:r>
            <a:r>
              <a:rPr lang="en-AU" dirty="0"/>
              <a:t>.</a:t>
            </a:r>
            <a:r>
              <a:rPr dirty="0"/>
              <a:t>6 Gt C/</a:t>
            </a:r>
            <a:r>
              <a:rPr dirty="0" err="1"/>
              <a:t>yr</a:t>
            </a:r>
            <a:endParaRPr dirty="0"/>
          </a:p>
        </p:txBody>
      </p:sp>
      <p:sp>
        <p:nvSpPr>
          <p:cNvPr id="645" name="ZoneTexte 58"/>
          <p:cNvSpPr txBox="1"/>
          <p:nvPr/>
        </p:nvSpPr>
        <p:spPr>
          <a:xfrm>
            <a:off x="15322142" y="6292932"/>
            <a:ext cx="3853127" cy="1879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4800" b="1">
                <a:solidFill>
                  <a:srgbClr val="4AB6C6"/>
                </a:solidFill>
              </a:defRPr>
            </a:pPr>
            <a:r>
              <a:rPr dirty="0"/>
              <a:t>27%</a:t>
            </a:r>
            <a:r>
              <a:rPr b="0" dirty="0"/>
              <a:t> </a:t>
            </a:r>
            <a:r>
              <a:rPr sz="3200" b="0" dirty="0"/>
              <a:t>of the forest C sink</a:t>
            </a:r>
          </a:p>
          <a:p>
            <a:pPr algn="ctr">
              <a:defRPr sz="3600" b="1">
                <a:solidFill>
                  <a:srgbClr val="4AB6C6"/>
                </a:solidFill>
              </a:defRPr>
            </a:pPr>
            <a:r>
              <a:rPr dirty="0"/>
              <a:t>+ 0</a:t>
            </a:r>
            <a:r>
              <a:rPr lang="en-AU" dirty="0"/>
              <a:t>.</a:t>
            </a:r>
            <a:r>
              <a:rPr dirty="0"/>
              <a:t>44 Gt C/</a:t>
            </a:r>
            <a:r>
              <a:rPr dirty="0" err="1"/>
              <a:t>yr</a:t>
            </a:r>
            <a:endParaRPr dirty="0"/>
          </a:p>
        </p:txBody>
      </p:sp>
      <p:sp>
        <p:nvSpPr>
          <p:cNvPr id="646" name="ZoneTexte 63"/>
          <p:cNvSpPr txBox="1"/>
          <p:nvPr/>
        </p:nvSpPr>
        <p:spPr>
          <a:xfrm>
            <a:off x="882395" y="12103713"/>
            <a:ext cx="20714632"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tabLst>
                <a:tab pos="1879600" algn="l"/>
              </a:tabLst>
              <a:defRPr sz="3600"/>
            </a:pPr>
            <a:r>
              <a:rPr dirty="0"/>
              <a:t>Reminder:	NEP = GPP – </a:t>
            </a:r>
            <a:r>
              <a:rPr i="1" dirty="0" err="1">
                <a:latin typeface="Times New Roman"/>
                <a:ea typeface="Times New Roman"/>
                <a:cs typeface="Times New Roman"/>
                <a:sym typeface="Times New Roman"/>
              </a:rPr>
              <a:t>R</a:t>
            </a:r>
            <a:r>
              <a:rPr i="1" baseline="-20000" dirty="0" err="1">
                <a:latin typeface="Times New Roman"/>
                <a:ea typeface="Times New Roman"/>
                <a:cs typeface="Times New Roman"/>
                <a:sym typeface="Times New Roman"/>
              </a:rPr>
              <a:t>heterotrophe</a:t>
            </a:r>
            <a:r>
              <a:rPr i="1" baseline="-20000" dirty="0">
                <a:latin typeface="Times New Roman"/>
                <a:ea typeface="Times New Roman"/>
                <a:cs typeface="Times New Roman"/>
                <a:sym typeface="Times New Roman"/>
              </a:rPr>
              <a:t> </a:t>
            </a:r>
            <a:r>
              <a:rPr dirty="0"/>
              <a:t>– </a:t>
            </a:r>
            <a:r>
              <a:rPr i="1" dirty="0" err="1">
                <a:latin typeface="Times New Roman"/>
                <a:ea typeface="Times New Roman"/>
                <a:cs typeface="Times New Roman"/>
                <a:sym typeface="Times New Roman"/>
              </a:rPr>
              <a:t>R</a:t>
            </a:r>
            <a:r>
              <a:rPr i="1" baseline="-20000" dirty="0" err="1">
                <a:latin typeface="Times New Roman"/>
                <a:ea typeface="Times New Roman"/>
                <a:cs typeface="Times New Roman"/>
                <a:sym typeface="Times New Roman"/>
              </a:rPr>
              <a:t>autotrophe</a:t>
            </a:r>
            <a:endParaRPr sz="4400" i="1" baseline="-20000" dirty="0">
              <a:latin typeface="Times New Roman"/>
              <a:ea typeface="Times New Roman"/>
              <a:cs typeface="Times New Roman"/>
              <a:sym typeface="Times New Roman"/>
            </a:endParaRPr>
          </a:p>
          <a:p>
            <a:pPr>
              <a:tabLst>
                <a:tab pos="1879600" algn="l"/>
              </a:tabLst>
              <a:defRPr sz="3600"/>
            </a:pPr>
            <a:r>
              <a:rPr dirty="0"/>
              <a:t>	</a:t>
            </a:r>
            <a:r>
              <a:rPr dirty="0" err="1"/>
              <a:t>NEP</a:t>
            </a:r>
            <a:r>
              <a:rPr baseline="-20000" dirty="0" err="1"/>
              <a:t>tropical</a:t>
            </a:r>
            <a:r>
              <a:rPr dirty="0"/>
              <a:t> &gt; </a:t>
            </a:r>
            <a:r>
              <a:rPr dirty="0" err="1"/>
              <a:t>NEP</a:t>
            </a:r>
            <a:r>
              <a:rPr baseline="-20000" dirty="0" err="1"/>
              <a:t>temperate</a:t>
            </a:r>
            <a:r>
              <a:rPr dirty="0"/>
              <a:t> &gt; </a:t>
            </a:r>
            <a:r>
              <a:rPr dirty="0" err="1"/>
              <a:t>NEP</a:t>
            </a:r>
            <a:r>
              <a:rPr baseline="-20000" dirty="0" err="1"/>
              <a:t>boreal</a:t>
            </a:r>
            <a:r>
              <a:rPr baseline="-20000" dirty="0"/>
              <a:t>  </a:t>
            </a:r>
            <a:r>
              <a:rPr sz="2400" dirty="0">
                <a:solidFill>
                  <a:srgbClr val="A6A6A6"/>
                </a:solidFill>
                <a:latin typeface="Barlow"/>
                <a:ea typeface="Barlow"/>
                <a:cs typeface="Barlow"/>
                <a:sym typeface="Barlow"/>
              </a:rPr>
              <a:t>(</a:t>
            </a:r>
            <a:r>
              <a:rPr sz="2400" cap="small" dirty="0">
                <a:solidFill>
                  <a:srgbClr val="A6A6A6"/>
                </a:solidFill>
                <a:latin typeface="Barlow"/>
                <a:ea typeface="Barlow"/>
                <a:cs typeface="Barlow"/>
                <a:sym typeface="Barlow"/>
              </a:rPr>
              <a:t>Anderson-Teixeira</a:t>
            </a:r>
            <a:r>
              <a:rPr sz="2400" dirty="0">
                <a:solidFill>
                  <a:srgbClr val="A6A6A6"/>
                </a:solidFill>
                <a:latin typeface="Barlow"/>
                <a:ea typeface="Barlow"/>
                <a:cs typeface="Barlow"/>
                <a:sym typeface="Barlow"/>
              </a:rPr>
              <a:t> </a:t>
            </a:r>
            <a:r>
              <a:rPr sz="2400" i="1" dirty="0">
                <a:solidFill>
                  <a:srgbClr val="A6A6A6"/>
                </a:solidFill>
                <a:latin typeface="Barlow"/>
                <a:ea typeface="Barlow"/>
                <a:cs typeface="Barlow"/>
                <a:sym typeface="Barlow"/>
              </a:rPr>
              <a:t>et al.</a:t>
            </a:r>
            <a:r>
              <a:rPr sz="2400" dirty="0">
                <a:solidFill>
                  <a:srgbClr val="A6A6A6"/>
                </a:solidFill>
                <a:latin typeface="Barlow"/>
                <a:ea typeface="Barlow"/>
                <a:cs typeface="Barlow"/>
                <a:sym typeface="Barlow"/>
              </a:rPr>
              <a:t>, 2021)</a:t>
            </a:r>
          </a:p>
        </p:txBody>
      </p:sp>
      <p:grpSp>
        <p:nvGrpSpPr>
          <p:cNvPr id="654" name="Groupe 99"/>
          <p:cNvGrpSpPr/>
          <p:nvPr/>
        </p:nvGrpSpPr>
        <p:grpSpPr>
          <a:xfrm>
            <a:off x="5044312" y="2019283"/>
            <a:ext cx="5147846" cy="4209811"/>
            <a:chOff x="0" y="0"/>
            <a:chExt cx="5147844" cy="4209809"/>
          </a:xfrm>
        </p:grpSpPr>
        <p:sp>
          <p:nvSpPr>
            <p:cNvPr id="647" name="ZoneTexte 1"/>
            <p:cNvSpPr txBox="1"/>
            <p:nvPr/>
          </p:nvSpPr>
          <p:spPr>
            <a:xfrm>
              <a:off x="2779703" y="12256"/>
              <a:ext cx="1848406" cy="6263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400" b="1" i="1">
                  <a:latin typeface="Times New Roman"/>
                  <a:ea typeface="Times New Roman"/>
                  <a:cs typeface="Times New Roman"/>
                  <a:sym typeface="Times New Roman"/>
                </a:defRPr>
              </a:pPr>
              <a:r>
                <a:t>R</a:t>
              </a:r>
              <a:r>
                <a:rPr baseline="-20000"/>
                <a:t>autotrophic</a:t>
              </a:r>
            </a:p>
          </p:txBody>
        </p:sp>
        <p:sp>
          <p:nvSpPr>
            <p:cNvPr id="648" name="ZoneTexte 1"/>
            <p:cNvSpPr txBox="1"/>
            <p:nvPr/>
          </p:nvSpPr>
          <p:spPr>
            <a:xfrm>
              <a:off x="0" y="-1"/>
              <a:ext cx="1044749" cy="584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3200" b="1"/>
              </a:lvl1pPr>
            </a:lstStyle>
            <a:p>
              <a:r>
                <a:t>GPP</a:t>
              </a:r>
            </a:p>
          </p:txBody>
        </p:sp>
        <p:pic>
          <p:nvPicPr>
            <p:cNvPr id="649" name="Image 62" descr="Image 62"/>
            <p:cNvPicPr>
              <a:picLocks noChangeAspect="1"/>
            </p:cNvPicPr>
            <p:nvPr/>
          </p:nvPicPr>
          <p:blipFill>
            <a:blip r:embed="rId2"/>
            <a:stretch>
              <a:fillRect/>
            </a:stretch>
          </p:blipFill>
          <p:spPr>
            <a:xfrm>
              <a:off x="159229" y="750804"/>
              <a:ext cx="2765778" cy="3160890"/>
            </a:xfrm>
            <a:prstGeom prst="rect">
              <a:avLst/>
            </a:prstGeom>
            <a:ln w="12700" cap="flat">
              <a:noFill/>
              <a:miter lim="400000"/>
            </a:ln>
            <a:effectLst/>
          </p:spPr>
        </p:pic>
        <p:sp>
          <p:nvSpPr>
            <p:cNvPr id="650" name="ZoneTexte 1"/>
            <p:cNvSpPr txBox="1"/>
            <p:nvPr/>
          </p:nvSpPr>
          <p:spPr>
            <a:xfrm>
              <a:off x="2922596" y="1352594"/>
              <a:ext cx="2225249" cy="6263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400" b="1" i="1">
                  <a:latin typeface="Times New Roman"/>
                  <a:ea typeface="Times New Roman"/>
                  <a:cs typeface="Times New Roman"/>
                  <a:sym typeface="Times New Roman"/>
                </a:defRPr>
              </a:pPr>
              <a:r>
                <a:t>R</a:t>
              </a:r>
              <a:r>
                <a:rPr baseline="-20000"/>
                <a:t>heterotrophic</a:t>
              </a:r>
            </a:p>
          </p:txBody>
        </p:sp>
        <p:sp>
          <p:nvSpPr>
            <p:cNvPr id="651" name="Flèche : en arc 69"/>
            <p:cNvSpPr/>
            <p:nvPr/>
          </p:nvSpPr>
          <p:spPr>
            <a:xfrm rot="10800000" flipH="1">
              <a:off x="2448638" y="2091938"/>
              <a:ext cx="1500108" cy="2117872"/>
            </a:xfrm>
            <a:custGeom>
              <a:avLst/>
              <a:gdLst/>
              <a:ahLst/>
              <a:cxnLst>
                <a:cxn ang="0">
                  <a:pos x="wd2" y="hd2"/>
                </a:cxn>
                <a:cxn ang="5400000">
                  <a:pos x="wd2" y="hd2"/>
                </a:cxn>
                <a:cxn ang="10800000">
                  <a:pos x="wd2" y="hd2"/>
                </a:cxn>
                <a:cxn ang="16200000">
                  <a:pos x="wd2" y="hd2"/>
                </a:cxn>
              </a:cxnLst>
              <a:rect l="0" t="0" r="r" b="b"/>
              <a:pathLst>
                <a:path w="21600" h="21600" extrusionOk="0">
                  <a:moveTo>
                    <a:pt x="107" y="0"/>
                  </a:moveTo>
                  <a:lnTo>
                    <a:pt x="107" y="0"/>
                  </a:lnTo>
                  <a:cubicBezTo>
                    <a:pt x="9315" y="301"/>
                    <a:pt x="17094" y="7611"/>
                    <a:pt x="18810" y="17575"/>
                  </a:cubicBezTo>
                  <a:lnTo>
                    <a:pt x="21600" y="17575"/>
                  </a:lnTo>
                  <a:lnTo>
                    <a:pt x="16349" y="21600"/>
                  </a:lnTo>
                  <a:lnTo>
                    <a:pt x="10383" y="17575"/>
                  </a:lnTo>
                  <a:lnTo>
                    <a:pt x="13175" y="17575"/>
                  </a:lnTo>
                  <a:lnTo>
                    <a:pt x="13175" y="17575"/>
                  </a:lnTo>
                  <a:cubicBezTo>
                    <a:pt x="11730" y="9818"/>
                    <a:pt x="6330" y="4243"/>
                    <a:pt x="0" y="3973"/>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sp>
          <p:nvSpPr>
            <p:cNvPr id="652" name="Flèche : en arc 71"/>
            <p:cNvSpPr/>
            <p:nvPr/>
          </p:nvSpPr>
          <p:spPr>
            <a:xfrm rot="20561428">
              <a:off x="160689" y="477988"/>
              <a:ext cx="1256407" cy="1244107"/>
            </a:xfrm>
            <a:custGeom>
              <a:avLst/>
              <a:gdLst/>
              <a:ahLst/>
              <a:cxnLst>
                <a:cxn ang="0">
                  <a:pos x="wd2" y="hd2"/>
                </a:cxn>
                <a:cxn ang="5400000">
                  <a:pos x="wd2" y="hd2"/>
                </a:cxn>
                <a:cxn ang="10800000">
                  <a:pos x="wd2" y="hd2"/>
                </a:cxn>
                <a:cxn ang="16200000">
                  <a:pos x="wd2" y="hd2"/>
                </a:cxn>
              </a:cxnLst>
              <a:rect l="0" t="0" r="r" b="b"/>
              <a:pathLst>
                <a:path w="21600" h="21600" extrusionOk="0">
                  <a:moveTo>
                    <a:pt x="1624" y="0"/>
                  </a:moveTo>
                  <a:lnTo>
                    <a:pt x="1624" y="0"/>
                  </a:lnTo>
                  <a:cubicBezTo>
                    <a:pt x="8824" y="2083"/>
                    <a:pt x="14533" y="7732"/>
                    <a:pt x="16835" y="15051"/>
                  </a:cubicBezTo>
                  <a:lnTo>
                    <a:pt x="21600" y="14921"/>
                  </a:lnTo>
                  <a:lnTo>
                    <a:pt x="14863" y="21600"/>
                  </a:lnTo>
                  <a:lnTo>
                    <a:pt x="5683" y="15355"/>
                  </a:lnTo>
                  <a:lnTo>
                    <a:pt x="10391" y="15227"/>
                  </a:lnTo>
                  <a:lnTo>
                    <a:pt x="10391" y="15227"/>
                  </a:lnTo>
                  <a:cubicBezTo>
                    <a:pt x="8422" y="10693"/>
                    <a:pt x="4619" y="7293"/>
                    <a:pt x="0" y="5938"/>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sp>
          <p:nvSpPr>
            <p:cNvPr id="653" name="Flèche : en arc 73"/>
            <p:cNvSpPr/>
            <p:nvPr/>
          </p:nvSpPr>
          <p:spPr>
            <a:xfrm rot="10800000" flipH="1">
              <a:off x="1908810" y="694278"/>
              <a:ext cx="1362687" cy="894845"/>
            </a:xfrm>
            <a:custGeom>
              <a:avLst/>
              <a:gdLst/>
              <a:ahLst/>
              <a:cxnLst>
                <a:cxn ang="0">
                  <a:pos x="wd2" y="hd2"/>
                </a:cxn>
                <a:cxn ang="5400000">
                  <a:pos x="wd2" y="hd2"/>
                </a:cxn>
                <a:cxn ang="10800000">
                  <a:pos x="wd2" y="hd2"/>
                </a:cxn>
                <a:cxn ang="16200000">
                  <a:pos x="wd2" y="hd2"/>
                </a:cxn>
              </a:cxnLst>
              <a:rect l="0" t="0" r="r" b="b"/>
              <a:pathLst>
                <a:path w="21600" h="21600" extrusionOk="0">
                  <a:moveTo>
                    <a:pt x="68" y="0"/>
                  </a:moveTo>
                  <a:lnTo>
                    <a:pt x="68" y="0"/>
                  </a:lnTo>
                  <a:cubicBezTo>
                    <a:pt x="7513" y="130"/>
                    <a:pt x="14195" y="5413"/>
                    <a:pt x="17123" y="13484"/>
                  </a:cubicBezTo>
                  <a:lnTo>
                    <a:pt x="21600" y="13320"/>
                  </a:lnTo>
                  <a:lnTo>
                    <a:pt x="16846" y="21600"/>
                  </a:lnTo>
                  <a:lnTo>
                    <a:pt x="8556" y="13797"/>
                  </a:lnTo>
                  <a:lnTo>
                    <a:pt x="12917" y="13638"/>
                  </a:lnTo>
                  <a:lnTo>
                    <a:pt x="12917" y="13638"/>
                  </a:lnTo>
                  <a:cubicBezTo>
                    <a:pt x="10201" y="8625"/>
                    <a:pt x="5310" y="5522"/>
                    <a:pt x="0" y="5441"/>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grpSp>
      <p:grpSp>
        <p:nvGrpSpPr>
          <p:cNvPr id="662" name="Groupe 96"/>
          <p:cNvGrpSpPr/>
          <p:nvPr/>
        </p:nvGrpSpPr>
        <p:grpSpPr>
          <a:xfrm>
            <a:off x="10389349" y="2311383"/>
            <a:ext cx="5110810" cy="3997278"/>
            <a:chOff x="0" y="292100"/>
            <a:chExt cx="5110808" cy="3997277"/>
          </a:xfrm>
        </p:grpSpPr>
        <p:sp>
          <p:nvSpPr>
            <p:cNvPr id="655" name="Flèche : en arc 77"/>
            <p:cNvSpPr/>
            <p:nvPr/>
          </p:nvSpPr>
          <p:spPr>
            <a:xfrm rot="10800000" flipH="1">
              <a:off x="2650698" y="2091700"/>
              <a:ext cx="1084139" cy="1868391"/>
            </a:xfrm>
            <a:custGeom>
              <a:avLst/>
              <a:gdLst/>
              <a:ahLst/>
              <a:cxnLst>
                <a:cxn ang="0">
                  <a:pos x="wd2" y="hd2"/>
                </a:cxn>
                <a:cxn ang="5400000">
                  <a:pos x="wd2" y="hd2"/>
                </a:cxn>
                <a:cxn ang="10800000">
                  <a:pos x="wd2" y="hd2"/>
                </a:cxn>
                <a:cxn ang="16200000">
                  <a:pos x="wd2" y="hd2"/>
                </a:cxn>
              </a:cxnLst>
              <a:rect l="0" t="0" r="r" b="b"/>
              <a:pathLst>
                <a:path w="21600" h="21600" extrusionOk="0">
                  <a:moveTo>
                    <a:pt x="107" y="0"/>
                  </a:moveTo>
                  <a:lnTo>
                    <a:pt x="107" y="0"/>
                  </a:lnTo>
                  <a:cubicBezTo>
                    <a:pt x="9514" y="369"/>
                    <a:pt x="17357" y="7969"/>
                    <a:pt x="18802" y="18116"/>
                  </a:cubicBezTo>
                  <a:lnTo>
                    <a:pt x="21600" y="18148"/>
                  </a:lnTo>
                  <a:lnTo>
                    <a:pt x="16230" y="21600"/>
                  </a:lnTo>
                  <a:lnTo>
                    <a:pt x="10384" y="18018"/>
                  </a:lnTo>
                  <a:lnTo>
                    <a:pt x="13185" y="18050"/>
                  </a:lnTo>
                  <a:lnTo>
                    <a:pt x="13185" y="18050"/>
                  </a:lnTo>
                  <a:cubicBezTo>
                    <a:pt x="11980" y="9748"/>
                    <a:pt x="6516" y="3617"/>
                    <a:pt x="0" y="3258"/>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sp>
          <p:nvSpPr>
            <p:cNvPr id="656" name="ZoneTexte 1"/>
            <p:cNvSpPr/>
            <p:nvPr/>
          </p:nvSpPr>
          <p:spPr>
            <a:xfrm>
              <a:off x="2381358" y="325410"/>
              <a:ext cx="184840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400" b="1" i="1">
                  <a:latin typeface="Times New Roman"/>
                  <a:ea typeface="Times New Roman"/>
                  <a:cs typeface="Times New Roman"/>
                  <a:sym typeface="Times New Roman"/>
                </a:defRPr>
              </a:pPr>
              <a:r>
                <a:t>R</a:t>
              </a:r>
              <a:r>
                <a:rPr baseline="-20000"/>
                <a:t>autotrophic</a:t>
              </a:r>
            </a:p>
          </p:txBody>
        </p:sp>
        <p:sp>
          <p:nvSpPr>
            <p:cNvPr id="657" name="ZoneTexte 1"/>
            <p:cNvSpPr/>
            <p:nvPr/>
          </p:nvSpPr>
          <p:spPr>
            <a:xfrm>
              <a:off x="8271" y="292100"/>
              <a:ext cx="104475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3200" b="1"/>
              </a:lvl1pPr>
            </a:lstStyle>
            <a:p>
              <a:r>
                <a:t>GPP</a:t>
              </a:r>
            </a:p>
          </p:txBody>
        </p:sp>
        <p:pic>
          <p:nvPicPr>
            <p:cNvPr id="658" name="Image 83" descr="Image 83"/>
            <p:cNvPicPr>
              <a:picLocks noChangeAspect="1"/>
            </p:cNvPicPr>
            <p:nvPr/>
          </p:nvPicPr>
          <p:blipFill>
            <a:blip r:embed="rId3"/>
            <a:stretch>
              <a:fillRect/>
            </a:stretch>
          </p:blipFill>
          <p:spPr>
            <a:xfrm>
              <a:off x="54081" y="1771955"/>
              <a:ext cx="2765779" cy="2517423"/>
            </a:xfrm>
            <a:prstGeom prst="rect">
              <a:avLst/>
            </a:prstGeom>
            <a:ln w="12700" cap="flat">
              <a:noFill/>
              <a:miter lim="400000"/>
            </a:ln>
            <a:effectLst/>
          </p:spPr>
        </p:pic>
        <p:sp>
          <p:nvSpPr>
            <p:cNvPr id="659" name="Flèche : en arc 76"/>
            <p:cNvSpPr/>
            <p:nvPr/>
          </p:nvSpPr>
          <p:spPr>
            <a:xfrm rot="10800000" flipH="1">
              <a:off x="1732270" y="698048"/>
              <a:ext cx="1156199" cy="1576904"/>
            </a:xfrm>
            <a:custGeom>
              <a:avLst/>
              <a:gdLst/>
              <a:ahLst/>
              <a:cxnLst>
                <a:cxn ang="0">
                  <a:pos x="wd2" y="hd2"/>
                </a:cxn>
                <a:cxn ang="5400000">
                  <a:pos x="wd2" y="hd2"/>
                </a:cxn>
                <a:cxn ang="10800000">
                  <a:pos x="wd2" y="hd2"/>
                </a:cxn>
                <a:cxn ang="16200000">
                  <a:pos x="wd2" y="hd2"/>
                </a:cxn>
              </a:cxnLst>
              <a:rect l="0" t="0" r="r" b="b"/>
              <a:pathLst>
                <a:path w="21600" h="21600" extrusionOk="0">
                  <a:moveTo>
                    <a:pt x="80" y="0"/>
                  </a:moveTo>
                  <a:lnTo>
                    <a:pt x="80" y="0"/>
                  </a:lnTo>
                  <a:cubicBezTo>
                    <a:pt x="8823" y="304"/>
                    <a:pt x="16252" y="7479"/>
                    <a:pt x="18061" y="17367"/>
                  </a:cubicBezTo>
                  <a:lnTo>
                    <a:pt x="21600" y="17305"/>
                  </a:lnTo>
                  <a:lnTo>
                    <a:pt x="16388" y="21600"/>
                  </a:lnTo>
                  <a:lnTo>
                    <a:pt x="10349" y="17503"/>
                  </a:lnTo>
                  <a:lnTo>
                    <a:pt x="13890" y="17441"/>
                  </a:lnTo>
                  <a:lnTo>
                    <a:pt x="13890" y="17441"/>
                  </a:lnTo>
                  <a:cubicBezTo>
                    <a:pt x="12320" y="9216"/>
                    <a:pt x="6640" y="3332"/>
                    <a:pt x="0" y="3051"/>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sp>
          <p:nvSpPr>
            <p:cNvPr id="660" name="Flèche : en arc 81"/>
            <p:cNvSpPr/>
            <p:nvPr/>
          </p:nvSpPr>
          <p:spPr>
            <a:xfrm rot="20561428">
              <a:off x="252376" y="557773"/>
              <a:ext cx="898718" cy="1833251"/>
            </a:xfrm>
            <a:custGeom>
              <a:avLst/>
              <a:gdLst/>
              <a:ahLst/>
              <a:cxnLst>
                <a:cxn ang="0">
                  <a:pos x="wd2" y="hd2"/>
                </a:cxn>
                <a:cxn ang="5400000">
                  <a:pos x="wd2" y="hd2"/>
                </a:cxn>
                <a:cxn ang="10800000">
                  <a:pos x="wd2" y="hd2"/>
                </a:cxn>
                <a:cxn ang="16200000">
                  <a:pos x="wd2" y="hd2"/>
                </a:cxn>
              </a:cxnLst>
              <a:rect l="0" t="0" r="r" b="b"/>
              <a:pathLst>
                <a:path w="21600" h="21600" extrusionOk="0">
                  <a:moveTo>
                    <a:pt x="2183" y="0"/>
                  </a:moveTo>
                  <a:lnTo>
                    <a:pt x="2183" y="0"/>
                  </a:lnTo>
                  <a:cubicBezTo>
                    <a:pt x="9380" y="3588"/>
                    <a:pt x="14408" y="10105"/>
                    <a:pt x="15804" y="17653"/>
                  </a:cubicBezTo>
                  <a:lnTo>
                    <a:pt x="21600" y="17577"/>
                  </a:lnTo>
                  <a:lnTo>
                    <a:pt x="12596" y="21600"/>
                  </a:lnTo>
                  <a:lnTo>
                    <a:pt x="2831" y="17825"/>
                  </a:lnTo>
                  <a:lnTo>
                    <a:pt x="8632" y="17748"/>
                  </a:lnTo>
                  <a:lnTo>
                    <a:pt x="8632" y="17748"/>
                  </a:lnTo>
                  <a:cubicBezTo>
                    <a:pt x="7601" y="12001"/>
                    <a:pt x="4477" y="6981"/>
                    <a:pt x="0" y="3874"/>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sp>
          <p:nvSpPr>
            <p:cNvPr id="661" name="ZoneTexte 1"/>
            <p:cNvSpPr/>
            <p:nvPr/>
          </p:nvSpPr>
          <p:spPr>
            <a:xfrm>
              <a:off x="2885560" y="1696804"/>
              <a:ext cx="222524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400" b="1" i="1">
                  <a:latin typeface="Times New Roman"/>
                  <a:ea typeface="Times New Roman"/>
                  <a:cs typeface="Times New Roman"/>
                  <a:sym typeface="Times New Roman"/>
                </a:defRPr>
              </a:pPr>
              <a:r>
                <a:t>R</a:t>
              </a:r>
              <a:r>
                <a:rPr baseline="-20000"/>
                <a:t>heterotrophic</a:t>
              </a:r>
            </a:p>
          </p:txBody>
        </p:sp>
      </p:grpSp>
      <p:grpSp>
        <p:nvGrpSpPr>
          <p:cNvPr id="670" name="Groupe 97"/>
          <p:cNvGrpSpPr/>
          <p:nvPr/>
        </p:nvGrpSpPr>
        <p:grpSpPr>
          <a:xfrm>
            <a:off x="15562840" y="2311383"/>
            <a:ext cx="4832583" cy="3783622"/>
            <a:chOff x="0" y="292100"/>
            <a:chExt cx="4832581" cy="3783620"/>
          </a:xfrm>
        </p:grpSpPr>
        <p:pic>
          <p:nvPicPr>
            <p:cNvPr id="663" name="Image 85" descr="Image 85"/>
            <p:cNvPicPr>
              <a:picLocks noChangeAspect="1"/>
            </p:cNvPicPr>
            <p:nvPr/>
          </p:nvPicPr>
          <p:blipFill>
            <a:blip r:embed="rId4"/>
            <a:stretch>
              <a:fillRect/>
            </a:stretch>
          </p:blipFill>
          <p:spPr>
            <a:xfrm>
              <a:off x="0" y="1253498"/>
              <a:ext cx="2777068" cy="2822223"/>
            </a:xfrm>
            <a:prstGeom prst="rect">
              <a:avLst/>
            </a:prstGeom>
            <a:ln w="12700" cap="flat">
              <a:noFill/>
              <a:miter lim="400000"/>
            </a:ln>
            <a:effectLst/>
          </p:spPr>
        </p:pic>
        <p:sp>
          <p:nvSpPr>
            <p:cNvPr id="664" name="Flèche : en arc 86"/>
            <p:cNvSpPr/>
            <p:nvPr/>
          </p:nvSpPr>
          <p:spPr>
            <a:xfrm rot="10800000" flipH="1">
              <a:off x="2478924" y="2044452"/>
              <a:ext cx="933196" cy="1816224"/>
            </a:xfrm>
            <a:custGeom>
              <a:avLst/>
              <a:gdLst/>
              <a:ahLst/>
              <a:cxnLst>
                <a:cxn ang="0">
                  <a:pos x="wd2" y="hd2"/>
                </a:cxn>
                <a:cxn ang="5400000">
                  <a:pos x="wd2" y="hd2"/>
                </a:cxn>
                <a:cxn ang="10800000">
                  <a:pos x="wd2" y="hd2"/>
                </a:cxn>
                <a:cxn ang="16200000">
                  <a:pos x="wd2" y="hd2"/>
                </a:cxn>
              </a:cxnLst>
              <a:rect l="0" t="0" r="r" b="b"/>
              <a:pathLst>
                <a:path w="21600" h="21600" extrusionOk="0">
                  <a:moveTo>
                    <a:pt x="41" y="0"/>
                  </a:moveTo>
                  <a:lnTo>
                    <a:pt x="41" y="0"/>
                  </a:lnTo>
                  <a:cubicBezTo>
                    <a:pt x="9138" y="432"/>
                    <a:pt x="16668" y="8134"/>
                    <a:pt x="17950" y="18319"/>
                  </a:cubicBezTo>
                  <a:lnTo>
                    <a:pt x="21600" y="18375"/>
                  </a:lnTo>
                  <a:lnTo>
                    <a:pt x="17056" y="21600"/>
                  </a:lnTo>
                  <a:lnTo>
                    <a:pt x="12137" y="18229"/>
                  </a:lnTo>
                  <a:lnTo>
                    <a:pt x="15787" y="18286"/>
                  </a:lnTo>
                  <a:lnTo>
                    <a:pt x="15787" y="18286"/>
                  </a:lnTo>
                  <a:cubicBezTo>
                    <a:pt x="14588" y="8738"/>
                    <a:pt x="7977" y="1546"/>
                    <a:pt x="0" y="1112"/>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sp>
          <p:nvSpPr>
            <p:cNvPr id="665" name="Flèche : en arc 87"/>
            <p:cNvSpPr/>
            <p:nvPr/>
          </p:nvSpPr>
          <p:spPr>
            <a:xfrm rot="10800000" flipH="1">
              <a:off x="1424137" y="711938"/>
              <a:ext cx="1141325" cy="1392620"/>
            </a:xfrm>
            <a:custGeom>
              <a:avLst/>
              <a:gdLst/>
              <a:ahLst/>
              <a:cxnLst>
                <a:cxn ang="0">
                  <a:pos x="wd2" y="hd2"/>
                </a:cxn>
                <a:cxn ang="5400000">
                  <a:pos x="wd2" y="hd2"/>
                </a:cxn>
                <a:cxn ang="10800000">
                  <a:pos x="wd2" y="hd2"/>
                </a:cxn>
                <a:cxn ang="16200000">
                  <a:pos x="wd2" y="hd2"/>
                </a:cxn>
              </a:cxnLst>
              <a:rect l="0" t="0" r="r" b="b"/>
              <a:pathLst>
                <a:path w="21600" h="21600" extrusionOk="0">
                  <a:moveTo>
                    <a:pt x="40" y="0"/>
                  </a:moveTo>
                  <a:lnTo>
                    <a:pt x="40" y="0"/>
                  </a:lnTo>
                  <a:cubicBezTo>
                    <a:pt x="8564" y="267"/>
                    <a:pt x="15939" y="6949"/>
                    <a:pt x="18216" y="16470"/>
                  </a:cubicBezTo>
                  <a:lnTo>
                    <a:pt x="21600" y="16309"/>
                  </a:lnTo>
                  <a:lnTo>
                    <a:pt x="17869" y="21600"/>
                  </a:lnTo>
                  <a:lnTo>
                    <a:pt x="12750" y="16730"/>
                  </a:lnTo>
                  <a:lnTo>
                    <a:pt x="16134" y="16569"/>
                  </a:lnTo>
                  <a:lnTo>
                    <a:pt x="16134" y="16569"/>
                  </a:lnTo>
                  <a:cubicBezTo>
                    <a:pt x="14004" y="7950"/>
                    <a:pt x="7494" y="1950"/>
                    <a:pt x="0" y="1699"/>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sp>
          <p:nvSpPr>
            <p:cNvPr id="666" name="Flèche : en arc 88"/>
            <p:cNvSpPr/>
            <p:nvPr/>
          </p:nvSpPr>
          <p:spPr>
            <a:xfrm rot="20561428">
              <a:off x="564391" y="547191"/>
              <a:ext cx="663103" cy="1636119"/>
            </a:xfrm>
            <a:custGeom>
              <a:avLst/>
              <a:gdLst/>
              <a:ahLst/>
              <a:cxnLst>
                <a:cxn ang="0">
                  <a:pos x="wd2" y="hd2"/>
                </a:cxn>
                <a:cxn ang="5400000">
                  <a:pos x="wd2" y="hd2"/>
                </a:cxn>
                <a:cxn ang="10800000">
                  <a:pos x="wd2" y="hd2"/>
                </a:cxn>
                <a:cxn ang="16200000">
                  <a:pos x="wd2" y="hd2"/>
                </a:cxn>
              </a:cxnLst>
              <a:rect l="0" t="0" r="r" b="b"/>
              <a:pathLst>
                <a:path w="21600" h="21600" extrusionOk="0">
                  <a:moveTo>
                    <a:pt x="1021" y="0"/>
                  </a:moveTo>
                  <a:lnTo>
                    <a:pt x="1021" y="0"/>
                  </a:lnTo>
                  <a:cubicBezTo>
                    <a:pt x="8771" y="3752"/>
                    <a:pt x="14066" y="10280"/>
                    <a:pt x="15401" y="17729"/>
                  </a:cubicBezTo>
                  <a:lnTo>
                    <a:pt x="21600" y="17770"/>
                  </a:lnTo>
                  <a:lnTo>
                    <a:pt x="14074" y="21600"/>
                  </a:lnTo>
                  <a:lnTo>
                    <a:pt x="5890" y="17666"/>
                  </a:lnTo>
                  <a:lnTo>
                    <a:pt x="12089" y="17707"/>
                  </a:lnTo>
                  <a:lnTo>
                    <a:pt x="12089" y="17707"/>
                  </a:lnTo>
                  <a:cubicBezTo>
                    <a:pt x="10885" y="10978"/>
                    <a:pt x="6469" y="5057"/>
                    <a:pt x="0" y="1498"/>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sp>
          <p:nvSpPr>
            <p:cNvPr id="667" name="ZoneTexte 1"/>
            <p:cNvSpPr/>
            <p:nvPr/>
          </p:nvSpPr>
          <p:spPr>
            <a:xfrm>
              <a:off x="2121546" y="325410"/>
              <a:ext cx="184840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400" b="1" i="1">
                  <a:latin typeface="Times New Roman"/>
                  <a:ea typeface="Times New Roman"/>
                  <a:cs typeface="Times New Roman"/>
                  <a:sym typeface="Times New Roman"/>
                </a:defRPr>
              </a:pPr>
              <a:r>
                <a:t>R</a:t>
              </a:r>
              <a:r>
                <a:rPr baseline="-20000"/>
                <a:t>autotrophic</a:t>
              </a:r>
            </a:p>
          </p:txBody>
        </p:sp>
        <p:sp>
          <p:nvSpPr>
            <p:cNvPr id="668" name="ZoneTexte 1"/>
            <p:cNvSpPr/>
            <p:nvPr/>
          </p:nvSpPr>
          <p:spPr>
            <a:xfrm>
              <a:off x="60184" y="292100"/>
              <a:ext cx="104475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3200" b="1"/>
              </a:lvl1pPr>
            </a:lstStyle>
            <a:p>
              <a:r>
                <a:t>GPP</a:t>
              </a:r>
            </a:p>
          </p:txBody>
        </p:sp>
        <p:sp>
          <p:nvSpPr>
            <p:cNvPr id="669" name="ZoneTexte 1"/>
            <p:cNvSpPr/>
            <p:nvPr/>
          </p:nvSpPr>
          <p:spPr>
            <a:xfrm>
              <a:off x="2607333" y="1648831"/>
              <a:ext cx="222524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3400" b="1" i="1">
                  <a:latin typeface="Times New Roman"/>
                  <a:ea typeface="Times New Roman"/>
                  <a:cs typeface="Times New Roman"/>
                  <a:sym typeface="Times New Roman"/>
                </a:defRPr>
              </a:pPr>
              <a:r>
                <a:t>R</a:t>
              </a:r>
              <a:r>
                <a:rPr baseline="-20000"/>
                <a:t>heterotrophic</a:t>
              </a:r>
            </a:p>
          </p:txBody>
        </p:sp>
      </p:grpSp>
      <p:grpSp>
        <p:nvGrpSpPr>
          <p:cNvPr id="673" name="ZoneTexte 92"/>
          <p:cNvGrpSpPr/>
          <p:nvPr/>
        </p:nvGrpSpPr>
        <p:grpSpPr>
          <a:xfrm>
            <a:off x="565931" y="8497507"/>
            <a:ext cx="23189015" cy="3474989"/>
            <a:chOff x="0" y="0"/>
            <a:chExt cx="23189013" cy="3474988"/>
          </a:xfrm>
        </p:grpSpPr>
        <p:sp>
          <p:nvSpPr>
            <p:cNvPr id="671" name="Rectangle aux angles arrondis"/>
            <p:cNvSpPr/>
            <p:nvPr/>
          </p:nvSpPr>
          <p:spPr>
            <a:xfrm>
              <a:off x="0" y="0"/>
              <a:ext cx="23189013" cy="3358525"/>
            </a:xfrm>
            <a:prstGeom prst="roundRect">
              <a:avLst>
                <a:gd name="adj" fmla="val 6888"/>
              </a:avLst>
            </a:prstGeom>
            <a:no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672" name="The main net land carbon sink is in tropical forests.…"/>
            <p:cNvSpPr/>
            <p:nvPr/>
          </p:nvSpPr>
          <p:spPr>
            <a:xfrm>
              <a:off x="171506" y="99506"/>
              <a:ext cx="22846000" cy="337548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5999" tIns="215999" rIns="215999" bIns="215999" numCol="1" anchor="t">
              <a:spAutoFit/>
            </a:bodyPr>
            <a:lstStyle/>
            <a:p>
              <a:pPr>
                <a:defRPr sz="3600"/>
              </a:pPr>
              <a:r>
                <a:rPr dirty="0"/>
                <a:t>The main net land</a:t>
              </a:r>
              <a:r>
                <a:rPr b="1" dirty="0"/>
                <a:t> carbon sink </a:t>
              </a:r>
              <a:r>
                <a:rPr dirty="0"/>
                <a:t>is in </a:t>
              </a:r>
              <a:r>
                <a:rPr b="1" dirty="0">
                  <a:solidFill>
                    <a:srgbClr val="5BAC26"/>
                  </a:solidFill>
                </a:rPr>
                <a:t>tropical forests</a:t>
              </a:r>
              <a:r>
                <a:rPr dirty="0"/>
                <a:t>.</a:t>
              </a:r>
              <a:endParaRPr sz="3500" dirty="0"/>
            </a:p>
            <a:p>
              <a:pPr>
                <a:defRPr sz="3000"/>
              </a:pPr>
              <a:r>
                <a:rPr dirty="0"/>
                <a:t>Currently, temperate forests absorb more carbon than tropical forests. In other words, the carbon stock of temperate forests is increasing faster than that of tropical forests (which only grows because of expanding young tropical forests; primary tropical forests are declining due to deforestation). Without deforestation, tropical forests would far surpass all others as the largest land carbon sink (</a:t>
              </a:r>
              <a:r>
                <a:rPr lang="en-AU" dirty="0"/>
                <a:t>by themselves</a:t>
              </a:r>
              <a:r>
                <a:rPr dirty="0"/>
                <a:t>, undisturbed tropical forests sequester as much carbon as all temperate and boreal forests combined).</a:t>
              </a:r>
            </a:p>
            <a:p>
              <a:pPr>
                <a:defRPr sz="3000"/>
              </a:pPr>
              <a:endParaRPr sz="3500" dirty="0"/>
            </a:p>
          </p:txBody>
        </p:sp>
      </p:grpSp>
      <p:grpSp>
        <p:nvGrpSpPr>
          <p:cNvPr id="676" name="ZoneTexte 93"/>
          <p:cNvGrpSpPr/>
          <p:nvPr/>
        </p:nvGrpSpPr>
        <p:grpSpPr>
          <a:xfrm>
            <a:off x="565931" y="2311381"/>
            <a:ext cx="4072789" cy="2907110"/>
            <a:chOff x="0" y="0"/>
            <a:chExt cx="4072787" cy="2907108"/>
          </a:xfrm>
        </p:grpSpPr>
        <p:sp>
          <p:nvSpPr>
            <p:cNvPr id="674" name="Rectangle"/>
            <p:cNvSpPr/>
            <p:nvPr/>
          </p:nvSpPr>
          <p:spPr>
            <a:xfrm>
              <a:off x="0" y="0"/>
              <a:ext cx="4072788" cy="2907109"/>
            </a:xfrm>
            <a:prstGeom prst="roundRect">
              <a:avLst>
                <a:gd name="adj" fmla="val 0"/>
              </a:avLst>
            </a:prstGeom>
            <a:solidFill>
              <a:srgbClr val="006429">
                <a:alpha val="8000"/>
              </a:srgbClr>
            </a:solidFill>
            <a:ln w="12700" cap="flat">
              <a:noFill/>
              <a:miter lim="400000"/>
            </a:ln>
            <a:effectLst/>
          </p:spPr>
          <p:txBody>
            <a:bodyPr wrap="square" lIns="45719" tIns="45719" rIns="45719" bIns="45719" numCol="1" anchor="t">
              <a:noAutofit/>
            </a:bodyPr>
            <a:lstStyle/>
            <a:p>
              <a:pPr>
                <a:defRPr sz="3500"/>
              </a:pPr>
              <a:endParaRPr/>
            </a:p>
          </p:txBody>
        </p:sp>
        <p:sp>
          <p:nvSpPr>
            <p:cNvPr id="675" name="The largest forest carbon stock is in tropical forests (54%)."/>
            <p:cNvSpPr txBox="1"/>
            <p:nvPr/>
          </p:nvSpPr>
          <p:spPr>
            <a:xfrm>
              <a:off x="71999" y="0"/>
              <a:ext cx="3928788" cy="2362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5999" tIns="215999" rIns="215999" bIns="215999" numCol="1" anchor="t">
              <a:spAutoFit/>
            </a:bodyPr>
            <a:lstStyle/>
            <a:p>
              <a:pPr>
                <a:defRPr sz="3200"/>
              </a:pPr>
              <a:r>
                <a:t>The largest forest carbon </a:t>
              </a:r>
              <a:r>
                <a:rPr b="1"/>
                <a:t>stock</a:t>
              </a:r>
              <a:r>
                <a:t> is in </a:t>
              </a:r>
              <a:r>
                <a:rPr b="1">
                  <a:solidFill>
                    <a:srgbClr val="006429"/>
                  </a:solidFill>
                </a:rPr>
                <a:t>tropical forests </a:t>
              </a:r>
              <a:r>
                <a:t>(54%).</a:t>
              </a: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ZoneTexte 3"/>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679" name="Titre 1"/>
          <p:cNvSpPr txBox="1">
            <a:spLocks noGrp="1"/>
          </p:cNvSpPr>
          <p:nvPr>
            <p:ph type="title"/>
          </p:nvPr>
        </p:nvSpPr>
        <p:spPr>
          <a:xfrm>
            <a:off x="6192547" y="6100259"/>
            <a:ext cx="13093668" cy="2052926"/>
          </a:xfrm>
          <a:prstGeom prst="rect">
            <a:avLst/>
          </a:prstGeom>
        </p:spPr>
        <p:txBody>
          <a:bodyPr/>
          <a:lstStyle>
            <a:lvl1pPr>
              <a:buAutoNum type="arabicPeriod" startAt="4"/>
            </a:lvl1pPr>
          </a:lstStyle>
          <a:p>
            <a:r>
              <a:t>Organic carbon dynamics in forests and global changeS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682" name="Titre 2"/>
          <p:cNvSpPr txBox="1">
            <a:spLocks noGrp="1"/>
          </p:cNvSpPr>
          <p:nvPr>
            <p:ph type="title"/>
          </p:nvPr>
        </p:nvSpPr>
        <p:spPr>
          <a:prstGeom prst="rect">
            <a:avLst/>
          </a:prstGeom>
        </p:spPr>
        <p:txBody>
          <a:bodyPr/>
          <a:lstStyle>
            <a:lvl1pPr defTabSz="1700783">
              <a:defRPr sz="5115"/>
            </a:lvl1pPr>
          </a:lstStyle>
          <a:p>
            <a:r>
              <a:t>Carbon dynamics vary across biomes</a:t>
            </a:r>
          </a:p>
        </p:txBody>
      </p:sp>
      <p:grpSp>
        <p:nvGrpSpPr>
          <p:cNvPr id="685" name="ZoneTexte 3"/>
          <p:cNvGrpSpPr/>
          <p:nvPr/>
        </p:nvGrpSpPr>
        <p:grpSpPr>
          <a:xfrm>
            <a:off x="821151" y="2159999"/>
            <a:ext cx="7364912" cy="4187378"/>
            <a:chOff x="0" y="0"/>
            <a:chExt cx="7364911" cy="4187376"/>
          </a:xfrm>
        </p:grpSpPr>
        <p:sp>
          <p:nvSpPr>
            <p:cNvPr id="683" name="Rectangle aux angles arrondis"/>
            <p:cNvSpPr/>
            <p:nvPr/>
          </p:nvSpPr>
          <p:spPr>
            <a:xfrm>
              <a:off x="0" y="0"/>
              <a:ext cx="7364912" cy="4187377"/>
            </a:xfrm>
            <a:prstGeom prst="roundRect">
              <a:avLst>
                <a:gd name="adj" fmla="val 5347"/>
              </a:avLst>
            </a:prstGeom>
            <a:noFill/>
            <a:ln w="63500" cap="rnd">
              <a:solidFill>
                <a:srgbClr val="4AB6C6"/>
              </a:solidFill>
              <a:prstDash val="sysDot"/>
              <a:round/>
            </a:ln>
            <a:effectLst/>
          </p:spPr>
          <p:txBody>
            <a:bodyPr wrap="square" lIns="45719" tIns="45719" rIns="45719" bIns="45719" numCol="1" anchor="t">
              <a:noAutofit/>
            </a:bodyPr>
            <a:lstStyle/>
            <a:p>
              <a:pPr>
                <a:defRPr sz="3200"/>
              </a:pPr>
              <a:endParaRPr/>
            </a:p>
          </p:txBody>
        </p:sp>
        <p:sp>
          <p:nvSpPr>
            <p:cNvPr id="684" name="Boreal forests…"/>
            <p:cNvSpPr txBox="1"/>
            <p:nvPr/>
          </p:nvSpPr>
          <p:spPr>
            <a:xfrm>
              <a:off x="169327" y="97327"/>
              <a:ext cx="7098256" cy="38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t">
              <a:spAutoFit/>
            </a:bodyPr>
            <a:lstStyle/>
            <a:p>
              <a:pPr algn="ctr">
                <a:spcBef>
                  <a:spcPts val="600"/>
                </a:spcBef>
                <a:defRPr sz="4800" b="1">
                  <a:solidFill>
                    <a:srgbClr val="4AB6C6"/>
                  </a:solidFill>
                </a:defRPr>
              </a:pPr>
              <a:r>
                <a:rPr dirty="0"/>
                <a:t>Boreal forests</a:t>
              </a:r>
              <a:endParaRPr sz="4000" dirty="0">
                <a:solidFill>
                  <a:srgbClr val="0079BF"/>
                </a:solidFill>
              </a:endParaRPr>
            </a:p>
            <a:p>
              <a:pPr marL="228600" indent="-228600">
                <a:buSzPct val="100000"/>
                <a:buChar char="•"/>
                <a:defRPr sz="3200"/>
              </a:pPr>
              <a:r>
                <a:rPr lang="en-AU" dirty="0"/>
                <a:t>∼</a:t>
              </a:r>
              <a:r>
                <a:rPr dirty="0"/>
                <a:t>2-3 tree species per hectare</a:t>
              </a:r>
            </a:p>
            <a:p>
              <a:pPr marL="228600" indent="-228600">
                <a:buSzPct val="100000"/>
                <a:buChar char="•"/>
                <a:defRPr sz="3200"/>
              </a:pPr>
              <a:r>
                <a:rPr dirty="0"/>
                <a:t>Short vegetation activity period (long winters)</a:t>
              </a:r>
            </a:p>
            <a:p>
              <a:pPr marL="228600" indent="-228600">
                <a:buSzPct val="100000"/>
                <a:buChar char="•"/>
                <a:defRPr sz="3200"/>
              </a:pPr>
              <a:r>
                <a:rPr dirty="0"/>
                <a:t>Slow nutrient cycling</a:t>
              </a:r>
            </a:p>
            <a:p>
              <a:pPr marL="228600" indent="-228600">
                <a:buSzPct val="100000"/>
                <a:buChar char="•"/>
                <a:defRPr sz="3200"/>
              </a:pPr>
              <a:r>
                <a:rPr dirty="0"/>
                <a:t>Low productivity but organic matter accumulation in soils</a:t>
              </a:r>
            </a:p>
          </p:txBody>
        </p:sp>
      </p:grpSp>
      <p:grpSp>
        <p:nvGrpSpPr>
          <p:cNvPr id="688" name="ZoneTexte 1"/>
          <p:cNvGrpSpPr/>
          <p:nvPr/>
        </p:nvGrpSpPr>
        <p:grpSpPr>
          <a:xfrm>
            <a:off x="8563434" y="2159999"/>
            <a:ext cx="7799545" cy="3230347"/>
            <a:chOff x="0" y="0"/>
            <a:chExt cx="7799543" cy="3230345"/>
          </a:xfrm>
        </p:grpSpPr>
        <p:sp>
          <p:nvSpPr>
            <p:cNvPr id="686" name="Rectangle aux angles arrondis"/>
            <p:cNvSpPr/>
            <p:nvPr/>
          </p:nvSpPr>
          <p:spPr>
            <a:xfrm>
              <a:off x="0" y="0"/>
              <a:ext cx="7799543" cy="3230345"/>
            </a:xfrm>
            <a:prstGeom prst="roundRect">
              <a:avLst>
                <a:gd name="adj" fmla="val 6923"/>
              </a:avLst>
            </a:prstGeom>
            <a:noFill/>
            <a:ln w="63500" cap="rnd">
              <a:solidFill>
                <a:srgbClr val="5BAC26"/>
              </a:solidFill>
              <a:prstDash val="sysDot"/>
              <a:round/>
            </a:ln>
            <a:effectLst/>
          </p:spPr>
          <p:txBody>
            <a:bodyPr wrap="square" lIns="45719" tIns="45719" rIns="45719" bIns="45719" numCol="1" anchor="t">
              <a:noAutofit/>
            </a:bodyPr>
            <a:lstStyle/>
            <a:p>
              <a:pPr>
                <a:defRPr sz="3200"/>
              </a:pPr>
              <a:endParaRPr/>
            </a:p>
          </p:txBody>
        </p:sp>
        <p:sp>
          <p:nvSpPr>
            <p:cNvPr id="687" name="Temperate forests…"/>
            <p:cNvSpPr/>
            <p:nvPr/>
          </p:nvSpPr>
          <p:spPr>
            <a:xfrm>
              <a:off x="169328" y="97327"/>
              <a:ext cx="7542030" cy="28538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t">
              <a:spAutoFit/>
            </a:bodyPr>
            <a:lstStyle/>
            <a:p>
              <a:pPr algn="ctr">
                <a:spcBef>
                  <a:spcPts val="600"/>
                </a:spcBef>
                <a:defRPr sz="4800" b="1">
                  <a:solidFill>
                    <a:srgbClr val="5BAC26"/>
                  </a:solidFill>
                </a:defRPr>
              </a:pPr>
              <a:r>
                <a:rPr dirty="0"/>
                <a:t>Temperate forests</a:t>
              </a:r>
              <a:endParaRPr sz="4000" dirty="0">
                <a:solidFill>
                  <a:srgbClr val="0079BF"/>
                </a:solidFill>
              </a:endParaRPr>
            </a:p>
            <a:p>
              <a:pPr marL="228600" indent="-228600">
                <a:buSzPct val="100000"/>
                <a:buChar char="•"/>
                <a:defRPr sz="3200"/>
              </a:pPr>
              <a:r>
                <a:rPr lang="en-AU" dirty="0"/>
                <a:t>∼</a:t>
              </a:r>
              <a:r>
                <a:rPr dirty="0"/>
                <a:t>10-15 tree species per hectare</a:t>
              </a:r>
            </a:p>
            <a:p>
              <a:pPr marL="228600" indent="-228600">
                <a:buSzPct val="100000"/>
                <a:buChar char="•"/>
                <a:defRPr sz="3200"/>
              </a:pPr>
              <a:r>
                <a:rPr dirty="0"/>
                <a:t>Intermediate-length vegetation activity period (winter frost risk) </a:t>
              </a:r>
            </a:p>
            <a:p>
              <a:pPr marL="228600" indent="-228600">
                <a:buSzPct val="100000"/>
                <a:buChar char="•"/>
                <a:defRPr sz="3200"/>
              </a:pPr>
              <a:r>
                <a:rPr dirty="0"/>
                <a:t>Intermediate biomass and productivity</a:t>
              </a:r>
            </a:p>
          </p:txBody>
        </p:sp>
      </p:grpSp>
      <p:grpSp>
        <p:nvGrpSpPr>
          <p:cNvPr id="691" name="ZoneTexte 4"/>
          <p:cNvGrpSpPr/>
          <p:nvPr/>
        </p:nvGrpSpPr>
        <p:grpSpPr>
          <a:xfrm>
            <a:off x="16751096" y="2159999"/>
            <a:ext cx="7012635" cy="4679908"/>
            <a:chOff x="0" y="0"/>
            <a:chExt cx="7012633" cy="4679906"/>
          </a:xfrm>
        </p:grpSpPr>
        <p:sp>
          <p:nvSpPr>
            <p:cNvPr id="689" name="Rectangle aux angles arrondis"/>
            <p:cNvSpPr/>
            <p:nvPr/>
          </p:nvSpPr>
          <p:spPr>
            <a:xfrm>
              <a:off x="0" y="0"/>
              <a:ext cx="7012634" cy="4679907"/>
            </a:xfrm>
            <a:prstGeom prst="roundRect">
              <a:avLst>
                <a:gd name="adj" fmla="val 6704"/>
              </a:avLst>
            </a:prstGeom>
            <a:noFill/>
            <a:ln w="63500" cap="rnd">
              <a:solidFill>
                <a:srgbClr val="006429"/>
              </a:solidFill>
              <a:prstDash val="sysDot"/>
              <a:round/>
            </a:ln>
            <a:effectLst/>
          </p:spPr>
          <p:txBody>
            <a:bodyPr wrap="square" lIns="45719" tIns="45719" rIns="45719" bIns="45719" numCol="1" anchor="t">
              <a:noAutofit/>
            </a:bodyPr>
            <a:lstStyle/>
            <a:p>
              <a:pPr>
                <a:defRPr sz="3200"/>
              </a:pPr>
              <a:endParaRPr/>
            </a:p>
          </p:txBody>
        </p:sp>
        <p:sp>
          <p:nvSpPr>
            <p:cNvPr id="690" name="Tropical forests…"/>
            <p:cNvSpPr txBox="1"/>
            <p:nvPr/>
          </p:nvSpPr>
          <p:spPr>
            <a:xfrm>
              <a:off x="200136" y="125822"/>
              <a:ext cx="6774950" cy="44743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numCol="1" anchor="t">
              <a:noAutofit/>
            </a:bodyPr>
            <a:lstStyle/>
            <a:p>
              <a:pPr algn="ctr">
                <a:spcBef>
                  <a:spcPts val="600"/>
                </a:spcBef>
                <a:defRPr sz="4800" b="1">
                  <a:solidFill>
                    <a:srgbClr val="006429"/>
                  </a:solidFill>
                </a:defRPr>
              </a:pPr>
              <a:r>
                <a:rPr dirty="0"/>
                <a:t>Tropical forests</a:t>
              </a:r>
              <a:endParaRPr sz="4000" dirty="0">
                <a:solidFill>
                  <a:srgbClr val="0079BF"/>
                </a:solidFill>
              </a:endParaRPr>
            </a:p>
            <a:p>
              <a:pPr marL="228600" indent="-228600">
                <a:buSzPct val="100000"/>
                <a:buChar char="•"/>
                <a:defRPr sz="3200"/>
              </a:pPr>
              <a:r>
                <a:rPr lang="en-AU" dirty="0"/>
                <a:t>∼</a:t>
              </a:r>
              <a:r>
                <a:rPr dirty="0"/>
                <a:t>50-250 tree species per hectare (maximal biodiversity)</a:t>
              </a:r>
            </a:p>
            <a:p>
              <a:pPr marL="228600" indent="-228600">
                <a:buSzPct val="100000"/>
                <a:buChar char="•"/>
                <a:defRPr sz="3200"/>
              </a:pPr>
              <a:r>
                <a:rPr dirty="0"/>
                <a:t>Continuously active vegetation (but potential dry season)</a:t>
              </a:r>
            </a:p>
            <a:p>
              <a:pPr marL="228600" indent="-228600">
                <a:buSzPct val="100000"/>
                <a:buChar char="•"/>
                <a:defRPr sz="3200"/>
              </a:pPr>
              <a:r>
                <a:rPr dirty="0"/>
                <a:t>Rapid nutrient cycling, nutrient-poor soils</a:t>
              </a:r>
            </a:p>
            <a:p>
              <a:pPr marL="228600" indent="-228600">
                <a:buSzPct val="100000"/>
                <a:buChar char="•"/>
                <a:defRPr sz="3200"/>
              </a:pPr>
              <a:r>
                <a:rPr dirty="0"/>
                <a:t>Maximal biomass and productivity</a:t>
              </a:r>
            </a:p>
          </p:txBody>
        </p:sp>
      </p:grpSp>
      <p:sp>
        <p:nvSpPr>
          <p:cNvPr id="692" name="ZoneTexte 5"/>
          <p:cNvSpPr txBox="1"/>
          <p:nvPr/>
        </p:nvSpPr>
        <p:spPr>
          <a:xfrm>
            <a:off x="17203591" y="8885973"/>
            <a:ext cx="1941378" cy="11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800" b="1">
                <a:solidFill>
                  <a:srgbClr val="006429"/>
                </a:solidFill>
              </a:defRPr>
            </a:pPr>
            <a:r>
              <a:rPr dirty="0"/>
              <a:t>45%</a:t>
            </a:r>
          </a:p>
          <a:p>
            <a:pPr>
              <a:defRPr sz="2400">
                <a:latin typeface="Barlow"/>
                <a:ea typeface="Barlow"/>
                <a:cs typeface="Barlow"/>
                <a:sym typeface="Barlow"/>
              </a:defRPr>
            </a:pPr>
            <a:r>
              <a:rPr dirty="0"/>
              <a:t>tropical</a:t>
            </a:r>
          </a:p>
        </p:txBody>
      </p:sp>
      <p:pic>
        <p:nvPicPr>
          <p:cNvPr id="693" name="Image 6" descr="Image 6"/>
          <p:cNvPicPr>
            <a:picLocks noChangeAspect="1"/>
          </p:cNvPicPr>
          <p:nvPr/>
        </p:nvPicPr>
        <p:blipFill>
          <a:blip r:embed="rId2"/>
          <a:stretch>
            <a:fillRect/>
          </a:stretch>
        </p:blipFill>
        <p:spPr>
          <a:xfrm>
            <a:off x="19068609" y="8847062"/>
            <a:ext cx="2865389" cy="1028042"/>
          </a:xfrm>
          <a:prstGeom prst="rect">
            <a:avLst/>
          </a:prstGeom>
          <a:ln w="12700">
            <a:miter lim="400000"/>
          </a:ln>
        </p:spPr>
      </p:pic>
      <p:pic>
        <p:nvPicPr>
          <p:cNvPr id="694" name="Image 7" descr="Image 7"/>
          <p:cNvPicPr>
            <a:picLocks noChangeAspect="1"/>
          </p:cNvPicPr>
          <p:nvPr/>
        </p:nvPicPr>
        <p:blipFill>
          <a:blip r:embed="rId3"/>
          <a:stretch>
            <a:fillRect/>
          </a:stretch>
        </p:blipFill>
        <p:spPr>
          <a:xfrm>
            <a:off x="19068609" y="10199237"/>
            <a:ext cx="1946715" cy="1049915"/>
          </a:xfrm>
          <a:prstGeom prst="rect">
            <a:avLst/>
          </a:prstGeom>
          <a:ln w="12700">
            <a:miter lim="400000"/>
          </a:ln>
        </p:spPr>
      </p:pic>
      <p:pic>
        <p:nvPicPr>
          <p:cNvPr id="695" name="Image 8" descr="Image 8"/>
          <p:cNvPicPr>
            <a:picLocks noChangeAspect="1"/>
          </p:cNvPicPr>
          <p:nvPr/>
        </p:nvPicPr>
        <p:blipFill>
          <a:blip r:embed="rId4"/>
          <a:stretch>
            <a:fillRect/>
          </a:stretch>
        </p:blipFill>
        <p:spPr>
          <a:xfrm>
            <a:off x="19068608" y="11604783"/>
            <a:ext cx="1399886" cy="1006169"/>
          </a:xfrm>
          <a:prstGeom prst="rect">
            <a:avLst/>
          </a:prstGeom>
          <a:ln w="12700">
            <a:miter lim="400000"/>
          </a:ln>
        </p:spPr>
      </p:pic>
      <p:sp>
        <p:nvSpPr>
          <p:cNvPr id="696" name="ZoneTexte 9"/>
          <p:cNvSpPr txBox="1"/>
          <p:nvPr/>
        </p:nvSpPr>
        <p:spPr>
          <a:xfrm>
            <a:off x="17203591" y="10238148"/>
            <a:ext cx="1941378" cy="11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800" b="1">
                <a:solidFill>
                  <a:srgbClr val="4AB6C6"/>
                </a:solidFill>
              </a:defRPr>
            </a:pPr>
            <a:r>
              <a:rPr dirty="0"/>
              <a:t>27%</a:t>
            </a:r>
          </a:p>
          <a:p>
            <a:pPr>
              <a:defRPr sz="2400">
                <a:latin typeface="Barlow"/>
                <a:ea typeface="Barlow"/>
                <a:cs typeface="Barlow"/>
                <a:sym typeface="Barlow"/>
              </a:defRPr>
            </a:pPr>
            <a:r>
              <a:rPr dirty="0"/>
              <a:t>boreal</a:t>
            </a:r>
          </a:p>
        </p:txBody>
      </p:sp>
      <p:sp>
        <p:nvSpPr>
          <p:cNvPr id="697" name="ZoneTexte 10"/>
          <p:cNvSpPr txBox="1"/>
          <p:nvPr/>
        </p:nvSpPr>
        <p:spPr>
          <a:xfrm>
            <a:off x="17203591" y="11614509"/>
            <a:ext cx="1941378" cy="11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800" b="1">
                <a:solidFill>
                  <a:srgbClr val="5BAC26"/>
                </a:solidFill>
              </a:defRPr>
            </a:pPr>
            <a:r>
              <a:rPr dirty="0"/>
              <a:t>16%</a:t>
            </a:r>
          </a:p>
          <a:p>
            <a:pPr>
              <a:defRPr sz="2400">
                <a:latin typeface="Barlow"/>
                <a:ea typeface="Barlow"/>
                <a:cs typeface="Barlow"/>
                <a:sym typeface="Barlow"/>
              </a:defRPr>
            </a:pPr>
            <a:r>
              <a:rPr lang="en-AU" dirty="0"/>
              <a:t>t</a:t>
            </a:r>
            <a:r>
              <a:rPr dirty="0" err="1"/>
              <a:t>emperate</a:t>
            </a:r>
            <a:endParaRPr dirty="0"/>
          </a:p>
        </p:txBody>
      </p:sp>
      <p:pic>
        <p:nvPicPr>
          <p:cNvPr id="698" name="Image 13" descr="Image 13"/>
          <p:cNvPicPr>
            <a:picLocks noChangeAspect="1"/>
          </p:cNvPicPr>
          <p:nvPr/>
        </p:nvPicPr>
        <p:blipFill>
          <a:blip r:embed="rId5"/>
          <a:stretch>
            <a:fillRect/>
          </a:stretch>
        </p:blipFill>
        <p:spPr>
          <a:xfrm>
            <a:off x="849076" y="6714197"/>
            <a:ext cx="16308797" cy="671152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701" name="Titre 334"/>
          <p:cNvSpPr txBox="1">
            <a:spLocks noGrp="1"/>
          </p:cNvSpPr>
          <p:nvPr>
            <p:ph type="title"/>
          </p:nvPr>
        </p:nvSpPr>
        <p:spPr>
          <a:prstGeom prst="rect">
            <a:avLst/>
          </a:prstGeom>
        </p:spPr>
        <p:txBody>
          <a:bodyPr/>
          <a:lstStyle>
            <a:lvl1pPr defTabSz="1700783">
              <a:defRPr sz="5115"/>
            </a:lvl1pPr>
          </a:lstStyle>
          <a:p>
            <a:r>
              <a:t>Average carbon residence time in forests</a:t>
            </a:r>
          </a:p>
        </p:txBody>
      </p:sp>
      <p:graphicFrame>
        <p:nvGraphicFramePr>
          <p:cNvPr id="702" name="Tableau 1"/>
          <p:cNvGraphicFramePr/>
          <p:nvPr>
            <p:extLst>
              <p:ext uri="{D42A27DB-BD31-4B8C-83A1-F6EECF244321}">
                <p14:modId xmlns:p14="http://schemas.microsoft.com/office/powerpoint/2010/main" val="1653938155"/>
              </p:ext>
            </p:extLst>
          </p:nvPr>
        </p:nvGraphicFramePr>
        <p:xfrm>
          <a:off x="2015750" y="2159999"/>
          <a:ext cx="20340000" cy="7200000"/>
        </p:xfrm>
        <a:graphic>
          <a:graphicData uri="http://schemas.openxmlformats.org/drawingml/2006/table">
            <a:tbl>
              <a:tblPr>
                <a:tableStyleId>{4C3C2611-4C71-4FC5-86AE-919BDF0F9419}</a:tableStyleId>
              </a:tblPr>
              <a:tblGrid>
                <a:gridCol w="7439534">
                  <a:extLst>
                    <a:ext uri="{9D8B030D-6E8A-4147-A177-3AD203B41FA5}">
                      <a16:colId xmlns:a16="http://schemas.microsoft.com/office/drawing/2014/main" val="20000"/>
                    </a:ext>
                  </a:extLst>
                </a:gridCol>
                <a:gridCol w="5700466">
                  <a:extLst>
                    <a:ext uri="{9D8B030D-6E8A-4147-A177-3AD203B41FA5}">
                      <a16:colId xmlns:a16="http://schemas.microsoft.com/office/drawing/2014/main" val="20001"/>
                    </a:ext>
                  </a:extLst>
                </a:gridCol>
                <a:gridCol w="7200000">
                  <a:extLst>
                    <a:ext uri="{9D8B030D-6E8A-4147-A177-3AD203B41FA5}">
                      <a16:colId xmlns:a16="http://schemas.microsoft.com/office/drawing/2014/main" val="20002"/>
                    </a:ext>
                  </a:extLst>
                </a:gridCol>
              </a:tblGrid>
              <a:tr h="1620000">
                <a:tc>
                  <a:txBody>
                    <a:bodyPr/>
                    <a:lstStyle/>
                    <a:p>
                      <a:pPr defTabSz="1828800">
                        <a:defRPr sz="1800"/>
                      </a:pPr>
                      <a:r>
                        <a:rPr sz="4400" dirty="0">
                          <a:sym typeface="Marianne"/>
                        </a:rPr>
                        <a:t>Biome</a:t>
                      </a:r>
                    </a:p>
                  </a:txBody>
                  <a:tcPr marL="15757" marR="15757" marT="15757" marB="15757" horzOverflow="overflow">
                    <a:lnL w="12700">
                      <a:miter lim="400000"/>
                    </a:lnL>
                    <a:lnR w="12700">
                      <a:miter lim="400000"/>
                    </a:lnR>
                    <a:lnT w="12700">
                      <a:miter lim="400000"/>
                    </a:lnT>
                    <a:lnB w="12700">
                      <a:miter lim="400000"/>
                    </a:lnB>
                    <a:solidFill>
                      <a:srgbClr val="F2F2F2"/>
                    </a:solidFill>
                  </a:tcPr>
                </a:tc>
                <a:tc gridSpan="2">
                  <a:txBody>
                    <a:bodyPr/>
                    <a:lstStyle/>
                    <a:p>
                      <a:pPr defTabSz="1828800">
                        <a:defRPr sz="1800"/>
                      </a:pPr>
                      <a:r>
                        <a:rPr sz="4400">
                          <a:sym typeface="Marianne"/>
                        </a:rPr>
                        <a:t>Mean residence time in the plant-soil system (years)</a:t>
                      </a:r>
                    </a:p>
                  </a:txBody>
                  <a:tcPr marL="15757" marR="15757" marT="15757" marB="15757" horzOverflow="overflow">
                    <a:lnL w="12700">
                      <a:miter lim="400000"/>
                    </a:lnL>
                    <a:lnR w="12700">
                      <a:miter lim="400000"/>
                    </a:lnR>
                    <a:lnT w="12700">
                      <a:miter lim="400000"/>
                    </a:lnT>
                    <a:lnB w="12700">
                      <a:miter lim="400000"/>
                    </a:lnB>
                    <a:solidFill>
                      <a:srgbClr val="F2F2F2"/>
                    </a:solidFill>
                  </a:tcPr>
                </a:tc>
                <a:tc hMerge="1">
                  <a:txBody>
                    <a:bodyPr/>
                    <a:lstStyle/>
                    <a:p>
                      <a:endParaRPr lang="en-US"/>
                    </a:p>
                  </a:txBody>
                  <a:tcPr/>
                </a:tc>
                <a:extLst>
                  <a:ext uri="{0D108BD9-81ED-4DB2-BD59-A6C34878D82A}">
                    <a16:rowId xmlns:a16="http://schemas.microsoft.com/office/drawing/2014/main" val="10000"/>
                  </a:ext>
                </a:extLst>
              </a:tr>
              <a:tr h="1260000">
                <a:tc>
                  <a:txBody>
                    <a:bodyPr/>
                    <a:lstStyle/>
                    <a:p>
                      <a:pPr algn="l" defTabSz="1828800">
                        <a:defRPr sz="4000" b="1">
                          <a:sym typeface="Marianne"/>
                        </a:defRPr>
                      </a:pPr>
                      <a:endParaRPr/>
                    </a:p>
                  </a:txBody>
                  <a:tcPr marL="15757" marR="15757" marT="15757" marB="15757" anchor="ctr" horzOverflow="overflow">
                    <a:lnL w="12700">
                      <a:miter lim="400000"/>
                    </a:lnL>
                    <a:lnR w="38100">
                      <a:solidFill>
                        <a:srgbClr val="000000"/>
                      </a:solidFill>
                    </a:lnR>
                    <a:lnT w="12700">
                      <a:miter lim="400000"/>
                    </a:lnT>
                    <a:lnB w="12700">
                      <a:miter lim="400000"/>
                    </a:lnB>
                  </a:tcPr>
                </a:tc>
                <a:tc>
                  <a:txBody>
                    <a:bodyPr/>
                    <a:lstStyle/>
                    <a:p>
                      <a:pPr defTabSz="1828800">
                        <a:defRPr sz="1800"/>
                      </a:pPr>
                      <a:r>
                        <a:rPr sz="4000" b="1">
                          <a:sym typeface="Marianne"/>
                        </a:rPr>
                        <a:t>Biomass</a:t>
                      </a:r>
                    </a:p>
                  </a:txBody>
                  <a:tcPr marL="0" marR="0" marT="0" marB="0"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4000" b="1">
                          <a:sym typeface="Marianne"/>
                        </a:rPr>
                        <a:t>Soil and litter</a:t>
                      </a:r>
                    </a:p>
                  </a:txBody>
                  <a:tcPr marL="0" marR="0" marT="0" marB="0" anchor="ctr" horzOverflow="overflow">
                    <a:lnL w="38100">
                      <a:solidFill>
                        <a:srgbClr val="000000"/>
                      </a:solidFill>
                    </a:lnL>
                    <a:lnR w="12700">
                      <a:miter lim="400000"/>
                    </a:lnR>
                    <a:lnT w="12700">
                      <a:miter lim="400000"/>
                    </a:lnT>
                    <a:lnB w="12700">
                      <a:miter lim="400000"/>
                    </a:lnB>
                  </a:tcPr>
                </a:tc>
                <a:extLst>
                  <a:ext uri="{0D108BD9-81ED-4DB2-BD59-A6C34878D82A}">
                    <a16:rowId xmlns:a16="http://schemas.microsoft.com/office/drawing/2014/main" val="10001"/>
                  </a:ext>
                </a:extLst>
              </a:tr>
              <a:tr h="1440000">
                <a:tc>
                  <a:txBody>
                    <a:bodyPr/>
                    <a:lstStyle/>
                    <a:p>
                      <a:pPr algn="l" defTabSz="1828800">
                        <a:defRPr sz="1800"/>
                      </a:pPr>
                      <a:r>
                        <a:rPr sz="4000" b="1">
                          <a:sym typeface="Marianne"/>
                        </a:rPr>
                        <a:t>Boreal forests</a:t>
                      </a:r>
                    </a:p>
                  </a:txBody>
                  <a:tcPr marL="15757" marR="15757" marT="15757" marB="15757" anchor="ctr" horzOverflow="overflow">
                    <a:lnL w="12700">
                      <a:miter lim="400000"/>
                    </a:lnL>
                    <a:lnR w="38100">
                      <a:solidFill>
                        <a:srgbClr val="000000"/>
                      </a:solidFill>
                    </a:lnR>
                    <a:lnT w="12700">
                      <a:miter lim="400000"/>
                    </a:lnT>
                    <a:lnB w="12700">
                      <a:miter lim="400000"/>
                    </a:lnB>
                    <a:solidFill>
                      <a:srgbClr val="4AB6C6">
                        <a:alpha val="20000"/>
                      </a:srgbClr>
                    </a:solidFill>
                  </a:tcPr>
                </a:tc>
                <a:tc>
                  <a:txBody>
                    <a:bodyPr/>
                    <a:lstStyle/>
                    <a:p>
                      <a:pPr defTabSz="1828800">
                        <a:defRPr sz="1800"/>
                      </a:pPr>
                      <a:r>
                        <a:rPr sz="4000" b="1">
                          <a:sym typeface="Marianne"/>
                        </a:rPr>
                        <a:t>12</a:t>
                      </a:r>
                    </a:p>
                  </a:txBody>
                  <a:tcPr marL="0" marR="0" marT="0" marB="0" anchor="ctr" horzOverflow="overflow">
                    <a:lnL w="38100">
                      <a:solidFill>
                        <a:srgbClr val="000000"/>
                      </a:solidFill>
                    </a:lnL>
                    <a:lnR w="38100">
                      <a:solidFill>
                        <a:srgbClr val="000000"/>
                      </a:solidFill>
                    </a:lnR>
                    <a:lnT w="12700">
                      <a:miter lim="400000"/>
                    </a:lnT>
                    <a:lnB w="12700">
                      <a:miter lim="400000"/>
                    </a:lnB>
                    <a:solidFill>
                      <a:srgbClr val="4AB6C6">
                        <a:alpha val="20000"/>
                      </a:srgbClr>
                    </a:solidFill>
                  </a:tcPr>
                </a:tc>
                <a:tc>
                  <a:txBody>
                    <a:bodyPr/>
                    <a:lstStyle/>
                    <a:p>
                      <a:pPr defTabSz="1828800">
                        <a:defRPr sz="1800"/>
                      </a:pPr>
                      <a:r>
                        <a:rPr sz="4000" b="1">
                          <a:sym typeface="Marianne"/>
                        </a:rPr>
                        <a:t>106</a:t>
                      </a:r>
                    </a:p>
                  </a:txBody>
                  <a:tcPr marL="0" marR="0" marT="0" marB="0" anchor="ctr" horzOverflow="overflow">
                    <a:lnL w="38100">
                      <a:solidFill>
                        <a:srgbClr val="000000"/>
                      </a:solidFill>
                    </a:lnL>
                    <a:lnR w="12700">
                      <a:miter lim="400000"/>
                    </a:lnR>
                    <a:lnT w="12700">
                      <a:miter lim="400000"/>
                    </a:lnT>
                    <a:lnB w="12700">
                      <a:miter lim="400000"/>
                    </a:lnB>
                    <a:solidFill>
                      <a:srgbClr val="4AB6C6">
                        <a:alpha val="20000"/>
                      </a:srgbClr>
                    </a:solidFill>
                  </a:tcPr>
                </a:tc>
                <a:extLst>
                  <a:ext uri="{0D108BD9-81ED-4DB2-BD59-A6C34878D82A}">
                    <a16:rowId xmlns:a16="http://schemas.microsoft.com/office/drawing/2014/main" val="10002"/>
                  </a:ext>
                </a:extLst>
              </a:tr>
              <a:tr h="1440000">
                <a:tc>
                  <a:txBody>
                    <a:bodyPr/>
                    <a:lstStyle/>
                    <a:p>
                      <a:pPr algn="l" defTabSz="1828800">
                        <a:defRPr sz="1800"/>
                      </a:pPr>
                      <a:r>
                        <a:rPr sz="4000" b="1">
                          <a:sym typeface="Marianne"/>
                        </a:rPr>
                        <a:t>Temperate forests</a:t>
                      </a:r>
                    </a:p>
                  </a:txBody>
                  <a:tcPr marL="15757" marR="15757" marT="15757" marB="15757" anchor="ctr" horzOverflow="overflow">
                    <a:lnL w="12700">
                      <a:miter lim="400000"/>
                    </a:lnL>
                    <a:lnR w="38100">
                      <a:solidFill>
                        <a:srgbClr val="000000"/>
                      </a:solidFill>
                    </a:lnR>
                    <a:lnT w="12700">
                      <a:miter lim="400000"/>
                    </a:lnT>
                    <a:lnB w="12700">
                      <a:miter lim="400000"/>
                    </a:lnB>
                    <a:solidFill>
                      <a:srgbClr val="5BAC26">
                        <a:alpha val="20000"/>
                      </a:srgbClr>
                    </a:solidFill>
                  </a:tcPr>
                </a:tc>
                <a:tc>
                  <a:txBody>
                    <a:bodyPr/>
                    <a:lstStyle/>
                    <a:p>
                      <a:pPr defTabSz="1828800">
                        <a:defRPr sz="1800"/>
                      </a:pPr>
                      <a:r>
                        <a:rPr sz="4000" b="1">
                          <a:sym typeface="Marianne"/>
                        </a:rPr>
                        <a:t>10</a:t>
                      </a:r>
                    </a:p>
                  </a:txBody>
                  <a:tcPr marL="0" marR="0" marT="0" marB="0" anchor="ctr" horzOverflow="overflow">
                    <a:lnL w="38100">
                      <a:solidFill>
                        <a:srgbClr val="000000"/>
                      </a:solidFill>
                    </a:lnL>
                    <a:lnR w="38100">
                      <a:solidFill>
                        <a:srgbClr val="000000"/>
                      </a:solidFill>
                    </a:lnR>
                    <a:lnT w="12700">
                      <a:miter lim="400000"/>
                    </a:lnT>
                    <a:lnB w="12700">
                      <a:miter lim="400000"/>
                    </a:lnB>
                    <a:solidFill>
                      <a:srgbClr val="5BAC26">
                        <a:alpha val="20000"/>
                      </a:srgbClr>
                    </a:solidFill>
                  </a:tcPr>
                </a:tc>
                <a:tc>
                  <a:txBody>
                    <a:bodyPr/>
                    <a:lstStyle/>
                    <a:p>
                      <a:pPr defTabSz="1828800">
                        <a:defRPr sz="1800"/>
                      </a:pPr>
                      <a:r>
                        <a:rPr sz="4000" b="1">
                          <a:sym typeface="Marianne"/>
                        </a:rPr>
                        <a:t>10</a:t>
                      </a:r>
                    </a:p>
                  </a:txBody>
                  <a:tcPr marL="0" marR="0" marT="0" marB="0" anchor="ctr" horzOverflow="overflow">
                    <a:lnL w="38100">
                      <a:solidFill>
                        <a:srgbClr val="000000"/>
                      </a:solidFill>
                    </a:lnL>
                    <a:lnR w="12700">
                      <a:miter lim="400000"/>
                    </a:lnR>
                    <a:lnT w="12700">
                      <a:miter lim="400000"/>
                    </a:lnT>
                    <a:lnB w="12700">
                      <a:miter lim="400000"/>
                    </a:lnB>
                    <a:solidFill>
                      <a:srgbClr val="5BAC26">
                        <a:alpha val="20000"/>
                      </a:srgbClr>
                    </a:solidFill>
                  </a:tcPr>
                </a:tc>
                <a:extLst>
                  <a:ext uri="{0D108BD9-81ED-4DB2-BD59-A6C34878D82A}">
                    <a16:rowId xmlns:a16="http://schemas.microsoft.com/office/drawing/2014/main" val="10003"/>
                  </a:ext>
                </a:extLst>
              </a:tr>
              <a:tr h="1440000">
                <a:tc>
                  <a:txBody>
                    <a:bodyPr/>
                    <a:lstStyle/>
                    <a:p>
                      <a:pPr algn="l" defTabSz="1828800">
                        <a:defRPr sz="1800"/>
                      </a:pPr>
                      <a:r>
                        <a:rPr sz="4000" b="1">
                          <a:sym typeface="Marianne"/>
                        </a:rPr>
                        <a:t>Tropical forests</a:t>
                      </a:r>
                    </a:p>
                  </a:txBody>
                  <a:tcPr marL="15757" marR="15757" marT="15757" marB="15757" anchor="ctr" horzOverflow="overflow">
                    <a:lnL w="12700">
                      <a:miter lim="400000"/>
                    </a:lnL>
                    <a:lnR w="38100">
                      <a:solidFill>
                        <a:srgbClr val="000000"/>
                      </a:solidFill>
                    </a:lnR>
                    <a:lnT w="12700">
                      <a:miter lim="400000"/>
                    </a:lnT>
                    <a:lnB w="12700">
                      <a:miter lim="400000"/>
                    </a:lnB>
                    <a:solidFill>
                      <a:srgbClr val="006429">
                        <a:alpha val="20000"/>
                      </a:srgbClr>
                    </a:solidFill>
                  </a:tcPr>
                </a:tc>
                <a:tc>
                  <a:txBody>
                    <a:bodyPr/>
                    <a:lstStyle/>
                    <a:p>
                      <a:pPr defTabSz="1828800">
                        <a:defRPr sz="1800"/>
                      </a:pPr>
                      <a:r>
                        <a:rPr sz="4000" b="1">
                          <a:sym typeface="Marianne"/>
                        </a:rPr>
                        <a:t>16</a:t>
                      </a:r>
                    </a:p>
                  </a:txBody>
                  <a:tcPr marL="0" marR="0" marT="0" marB="0" anchor="ctr" horzOverflow="overflow">
                    <a:lnL w="38100">
                      <a:solidFill>
                        <a:srgbClr val="000000"/>
                      </a:solidFill>
                    </a:lnL>
                    <a:lnR w="38100">
                      <a:solidFill>
                        <a:srgbClr val="000000"/>
                      </a:solidFill>
                    </a:lnR>
                    <a:lnT w="12700">
                      <a:miter lim="400000"/>
                    </a:lnT>
                    <a:lnB w="12700">
                      <a:miter lim="400000"/>
                    </a:lnB>
                    <a:solidFill>
                      <a:srgbClr val="006429">
                        <a:alpha val="20000"/>
                      </a:srgbClr>
                    </a:solidFill>
                  </a:tcPr>
                </a:tc>
                <a:tc>
                  <a:txBody>
                    <a:bodyPr/>
                    <a:lstStyle/>
                    <a:p>
                      <a:pPr defTabSz="1828800">
                        <a:defRPr sz="1800"/>
                      </a:pPr>
                      <a:r>
                        <a:rPr sz="4000" b="1" dirty="0">
                          <a:sym typeface="Marianne"/>
                        </a:rPr>
                        <a:t>15</a:t>
                      </a:r>
                    </a:p>
                  </a:txBody>
                  <a:tcPr marL="0" marR="0" marT="0" marB="0" anchor="ctr" horzOverflow="overflow">
                    <a:lnL w="38100">
                      <a:solidFill>
                        <a:srgbClr val="000000"/>
                      </a:solidFill>
                    </a:lnL>
                    <a:lnR w="12700">
                      <a:miter lim="400000"/>
                    </a:lnR>
                    <a:lnT w="12700">
                      <a:miter lim="400000"/>
                    </a:lnT>
                    <a:lnB w="12700">
                      <a:miter lim="400000"/>
                    </a:lnB>
                    <a:solidFill>
                      <a:srgbClr val="006429">
                        <a:alpha val="20000"/>
                      </a:srgbClr>
                    </a:solidFill>
                  </a:tcPr>
                </a:tc>
                <a:extLst>
                  <a:ext uri="{0D108BD9-81ED-4DB2-BD59-A6C34878D82A}">
                    <a16:rowId xmlns:a16="http://schemas.microsoft.com/office/drawing/2014/main" val="10004"/>
                  </a:ext>
                </a:extLst>
              </a:tr>
            </a:tbl>
          </a:graphicData>
        </a:graphic>
      </p:graphicFrame>
      <p:sp>
        <p:nvSpPr>
          <p:cNvPr id="703" name="ZoneTexte 2"/>
          <p:cNvSpPr txBox="1"/>
          <p:nvPr/>
        </p:nvSpPr>
        <p:spPr>
          <a:xfrm>
            <a:off x="16312658" y="9395194"/>
            <a:ext cx="6127937"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400">
                <a:solidFill>
                  <a:srgbClr val="A6A6A6"/>
                </a:solidFill>
                <a:latin typeface="Barlow"/>
                <a:ea typeface="Barlow"/>
                <a:cs typeface="Barlow"/>
                <a:sym typeface="Barlow"/>
              </a:defRPr>
            </a:pPr>
            <a:r>
              <a:t>according to </a:t>
            </a:r>
            <a:r>
              <a:rPr cap="small"/>
              <a:t>Malhi</a:t>
            </a:r>
            <a:r>
              <a:t> </a:t>
            </a:r>
            <a:r>
              <a:rPr i="1"/>
              <a:t>et al.</a:t>
            </a:r>
            <a:r>
              <a:t>, 1999</a:t>
            </a:r>
          </a:p>
        </p:txBody>
      </p:sp>
      <p:pic>
        <p:nvPicPr>
          <p:cNvPr id="704" name="Image 3" descr="Image 3"/>
          <p:cNvPicPr>
            <a:picLocks noChangeAspect="1"/>
          </p:cNvPicPr>
          <p:nvPr/>
        </p:nvPicPr>
        <p:blipFill>
          <a:blip r:embed="rId2"/>
          <a:stretch>
            <a:fillRect/>
          </a:stretch>
        </p:blipFill>
        <p:spPr>
          <a:xfrm>
            <a:off x="6786798" y="8268376"/>
            <a:ext cx="2146862" cy="770250"/>
          </a:xfrm>
          <a:prstGeom prst="rect">
            <a:avLst/>
          </a:prstGeom>
          <a:ln w="12700">
            <a:miter lim="400000"/>
          </a:ln>
        </p:spPr>
      </p:pic>
      <p:pic>
        <p:nvPicPr>
          <p:cNvPr id="705" name="Image 4" descr="Image 4"/>
          <p:cNvPicPr>
            <a:picLocks noChangeAspect="1"/>
          </p:cNvPicPr>
          <p:nvPr/>
        </p:nvPicPr>
        <p:blipFill>
          <a:blip r:embed="rId3"/>
          <a:stretch>
            <a:fillRect/>
          </a:stretch>
        </p:blipFill>
        <p:spPr>
          <a:xfrm>
            <a:off x="6401675" y="5366680"/>
            <a:ext cx="1458555" cy="786638"/>
          </a:xfrm>
          <a:prstGeom prst="rect">
            <a:avLst/>
          </a:prstGeom>
          <a:ln w="12700">
            <a:miter lim="400000"/>
          </a:ln>
        </p:spPr>
      </p:pic>
      <p:pic>
        <p:nvPicPr>
          <p:cNvPr id="706" name="Image 5" descr="Image 5"/>
          <p:cNvPicPr>
            <a:picLocks noChangeAspect="1"/>
          </p:cNvPicPr>
          <p:nvPr/>
        </p:nvPicPr>
        <p:blipFill>
          <a:blip r:embed="rId4"/>
          <a:stretch>
            <a:fillRect/>
          </a:stretch>
        </p:blipFill>
        <p:spPr>
          <a:xfrm>
            <a:off x="6936688" y="6808822"/>
            <a:ext cx="1048850" cy="75386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709" name="Titre 3"/>
          <p:cNvSpPr txBox="1">
            <a:spLocks noGrp="1"/>
          </p:cNvSpPr>
          <p:nvPr>
            <p:ph type="title"/>
          </p:nvPr>
        </p:nvSpPr>
        <p:spPr>
          <a:prstGeom prst="rect">
            <a:avLst/>
          </a:prstGeom>
        </p:spPr>
        <p:txBody>
          <a:bodyPr/>
          <a:lstStyle>
            <a:lvl1pPr defTabSz="1700783">
              <a:defRPr sz="5115"/>
            </a:lvl1pPr>
          </a:lstStyle>
          <a:p>
            <a:r>
              <a:t>Carbon storage dynamics in mature forests</a:t>
            </a:r>
          </a:p>
        </p:txBody>
      </p:sp>
      <p:grpSp>
        <p:nvGrpSpPr>
          <p:cNvPr id="712" name="ZoneTexte 67"/>
          <p:cNvGrpSpPr/>
          <p:nvPr/>
        </p:nvGrpSpPr>
        <p:grpSpPr>
          <a:xfrm>
            <a:off x="4639607" y="1610931"/>
            <a:ext cx="15733437" cy="3043838"/>
            <a:chOff x="0" y="0"/>
            <a:chExt cx="15733435" cy="3043837"/>
          </a:xfrm>
        </p:grpSpPr>
        <p:sp>
          <p:nvSpPr>
            <p:cNvPr id="710" name="Rectangle"/>
            <p:cNvSpPr/>
            <p:nvPr/>
          </p:nvSpPr>
          <p:spPr>
            <a:xfrm>
              <a:off x="0" y="549068"/>
              <a:ext cx="15733435" cy="2428285"/>
            </a:xfrm>
            <a:prstGeom prst="roundRect">
              <a:avLst>
                <a:gd name="adj" fmla="val 0"/>
              </a:avLst>
            </a:prstGeom>
            <a:solidFill>
              <a:srgbClr val="2B7758">
                <a:alpha val="20000"/>
              </a:srgbClr>
            </a:solidFill>
            <a:ln w="12700" cap="flat">
              <a:noFill/>
              <a:miter lim="400000"/>
            </a:ln>
            <a:effectLst/>
          </p:spPr>
          <p:txBody>
            <a:bodyPr wrap="square" lIns="45719" tIns="45719" rIns="45719" bIns="45719" numCol="1" anchor="t">
              <a:noAutofit/>
            </a:bodyPr>
            <a:lstStyle/>
            <a:p>
              <a:pPr>
                <a:defRPr sz="4000"/>
              </a:pPr>
              <a:endParaRPr/>
            </a:p>
          </p:txBody>
        </p:sp>
        <p:sp>
          <p:nvSpPr>
            <p:cNvPr id="711" name="Without major disturbances (drought, defoliation, fire, etc.), old-growth/mature forests remain carbon sinks (no saturation of the sink despite forest age) !!!"/>
            <p:cNvSpPr/>
            <p:nvPr/>
          </p:nvSpPr>
          <p:spPr>
            <a:xfrm>
              <a:off x="0" y="0"/>
              <a:ext cx="15733435" cy="304383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4000"/>
              </a:pPr>
              <a:endParaRPr dirty="0"/>
            </a:p>
            <a:p>
              <a:pPr>
                <a:defRPr sz="4000"/>
              </a:pPr>
              <a:r>
                <a:rPr dirty="0"/>
                <a:t>Without major disturbances (drought, defoliation, fire, etc.), </a:t>
              </a:r>
              <a:r>
                <a:rPr b="1" dirty="0"/>
                <a:t>old-growth/mature forests remain carbon sinks</a:t>
              </a:r>
              <a:r>
                <a:rPr dirty="0"/>
                <a:t> (no saturation of the sink despite forest age)!!!</a:t>
              </a:r>
            </a:p>
          </p:txBody>
        </p:sp>
      </p:grpSp>
      <p:grpSp>
        <p:nvGrpSpPr>
          <p:cNvPr id="715" name="ZoneTexte 1"/>
          <p:cNvGrpSpPr/>
          <p:nvPr/>
        </p:nvGrpSpPr>
        <p:grpSpPr>
          <a:xfrm>
            <a:off x="5359139" y="5545240"/>
            <a:ext cx="14485286" cy="5855577"/>
            <a:chOff x="0" y="0"/>
            <a:chExt cx="14485284" cy="5855575"/>
          </a:xfrm>
        </p:grpSpPr>
        <p:sp>
          <p:nvSpPr>
            <p:cNvPr id="713" name="Rectangle aux angles arrondis"/>
            <p:cNvSpPr/>
            <p:nvPr/>
          </p:nvSpPr>
          <p:spPr>
            <a:xfrm>
              <a:off x="0" y="0"/>
              <a:ext cx="14485285" cy="5855576"/>
            </a:xfrm>
            <a:prstGeom prst="roundRect">
              <a:avLst>
                <a:gd name="adj" fmla="val 9388"/>
              </a:avLst>
            </a:prstGeom>
            <a:noFill/>
            <a:ln w="63500" cap="rnd">
              <a:solidFill>
                <a:srgbClr val="8D533E"/>
              </a:solidFill>
              <a:prstDash val="sysDot"/>
              <a:round/>
            </a:ln>
            <a:effectLst/>
          </p:spPr>
          <p:txBody>
            <a:bodyPr wrap="square" lIns="45719" tIns="45719" rIns="45719" bIns="45719" numCol="1" anchor="t">
              <a:noAutofit/>
            </a:bodyPr>
            <a:lstStyle/>
            <a:p>
              <a:pPr>
                <a:defRPr sz="4000" b="1"/>
              </a:pPr>
              <a:endParaRPr/>
            </a:p>
          </p:txBody>
        </p:sp>
        <p:sp>
          <p:nvSpPr>
            <p:cNvPr id="714" name="Odum’s (1967) hypothesis predicts that old forests reach a state of equilibrium between carbon uptake and emissions. This would mean that old-growth forests are carbon neutral.…"/>
            <p:cNvSpPr txBox="1"/>
            <p:nvPr/>
          </p:nvSpPr>
          <p:spPr>
            <a:xfrm>
              <a:off x="192758" y="192758"/>
              <a:ext cx="14099769" cy="484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4000"/>
              </a:pPr>
              <a:r>
                <a:rPr dirty="0" err="1"/>
                <a:t>Odum’s</a:t>
              </a:r>
              <a:r>
                <a:rPr dirty="0"/>
                <a:t> (1967) hypothesis predicts that old forests reach a state of equilibrium between carbon uptake and emissions. This would mean that old-growth forests are carbon neutral.</a:t>
              </a:r>
            </a:p>
            <a:p>
              <a:pPr>
                <a:defRPr sz="4000"/>
              </a:pPr>
              <a:endParaRPr dirty="0"/>
            </a:p>
            <a:p>
              <a:pPr>
                <a:defRPr sz="4000"/>
              </a:pPr>
              <a:r>
                <a:rPr dirty="0"/>
                <a:t>This hypothesis has now been refuted: old-growth forests can continue to accumulate carbon! (</a:t>
              </a:r>
              <a:r>
                <a:rPr dirty="0" err="1"/>
                <a:t>Luyssaert</a:t>
              </a:r>
              <a:r>
                <a:rPr dirty="0"/>
                <a:t> et al., 2008; Besnard et al., 2021)</a:t>
              </a:r>
            </a:p>
          </p:txBody>
        </p:sp>
      </p:grpSp>
      <p:sp>
        <p:nvSpPr>
          <p:cNvPr id="716" name="Connecteur droit avec flèche 2"/>
          <p:cNvSpPr/>
          <p:nvPr/>
        </p:nvSpPr>
        <p:spPr>
          <a:xfrm flipH="1">
            <a:off x="4925107" y="6286906"/>
            <a:ext cx="681790" cy="1"/>
          </a:xfrm>
          <a:prstGeom prst="line">
            <a:avLst/>
          </a:prstGeom>
          <a:ln w="127000">
            <a:solidFill>
              <a:srgbClr val="8D533E"/>
            </a:solidFill>
            <a:headEnd type="triangle"/>
          </a:ln>
        </p:spPr>
        <p:txBody>
          <a:bodyPr lIns="45719" rIns="45719"/>
          <a:lstStyle/>
          <a:p>
            <a:endParaRPr/>
          </a:p>
        </p:txBody>
      </p:sp>
      <p:sp>
        <p:nvSpPr>
          <p:cNvPr id="717" name="Connecteur droit avec flèche 5"/>
          <p:cNvSpPr/>
          <p:nvPr/>
        </p:nvSpPr>
        <p:spPr>
          <a:xfrm flipH="1">
            <a:off x="4925107" y="8743694"/>
            <a:ext cx="681790" cy="1"/>
          </a:xfrm>
          <a:prstGeom prst="line">
            <a:avLst/>
          </a:prstGeom>
          <a:ln w="127000">
            <a:solidFill>
              <a:srgbClr val="8D533E"/>
            </a:solidFill>
            <a:headEnd type="triangle"/>
          </a:ln>
        </p:spPr>
        <p:txBody>
          <a:bodyPr lIns="45719" rIns="45719"/>
          <a:lstStyle/>
          <a:p>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a:p>
        </p:txBody>
      </p:sp>
      <p:sp>
        <p:nvSpPr>
          <p:cNvPr id="720" name="ZoneTexte 9"/>
          <p:cNvSpPr txBox="1"/>
          <p:nvPr/>
        </p:nvSpPr>
        <p:spPr>
          <a:xfrm>
            <a:off x="17056989" y="12055850"/>
            <a:ext cx="7017809" cy="9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defRPr sz="2700" b="1">
                <a:solidFill>
                  <a:srgbClr val="8D533E"/>
                </a:solidFill>
                <a:latin typeface="Barlow"/>
                <a:ea typeface="Barlow"/>
                <a:cs typeface="Barlow"/>
                <a:sym typeface="Barlow"/>
              </a:defRPr>
            </a:lvl1pPr>
          </a:lstStyle>
          <a:p>
            <a:r>
              <a:t>Controlled burning, a method used to limit the spread of wildfires</a:t>
            </a:r>
          </a:p>
        </p:txBody>
      </p:sp>
      <p:sp>
        <p:nvSpPr>
          <p:cNvPr id="721" name="ZoneTexte 10"/>
          <p:cNvSpPr txBox="1"/>
          <p:nvPr/>
        </p:nvSpPr>
        <p:spPr>
          <a:xfrm>
            <a:off x="19245488" y="11791950"/>
            <a:ext cx="4457288"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MAITRE Christophe </a:t>
            </a:r>
          </a:p>
        </p:txBody>
      </p:sp>
      <p:sp>
        <p:nvSpPr>
          <p:cNvPr id="722" name="ZoneTexte 3"/>
          <p:cNvSpPr txBox="1"/>
          <p:nvPr/>
        </p:nvSpPr>
        <p:spPr>
          <a:xfrm>
            <a:off x="932695" y="1957711"/>
            <a:ext cx="15155692" cy="10805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spcBef>
                <a:spcPts val="1200"/>
              </a:spcBef>
              <a:defRPr sz="4000" b="1"/>
            </a:pPr>
            <a:r>
              <a:rPr dirty="0"/>
              <a:t>Risks of ecosystem carbon loss: </a:t>
            </a:r>
          </a:p>
          <a:p>
            <a:pPr>
              <a:spcBef>
                <a:spcPts val="1200"/>
              </a:spcBef>
              <a:defRPr sz="4000" b="1"/>
            </a:pPr>
            <a:endParaRPr dirty="0"/>
          </a:p>
          <a:p>
            <a:pPr marL="571500" indent="-571500">
              <a:spcBef>
                <a:spcPts val="1200"/>
              </a:spcBef>
              <a:buSzPct val="100000"/>
              <a:buFont typeface="Arial"/>
              <a:buChar char="•"/>
              <a:defRPr sz="3600"/>
            </a:pPr>
            <a:r>
              <a:rPr dirty="0"/>
              <a:t>Wildfires</a:t>
            </a:r>
          </a:p>
          <a:p>
            <a:pPr>
              <a:spcBef>
                <a:spcPts val="1200"/>
              </a:spcBef>
              <a:defRPr sz="3600"/>
            </a:pPr>
            <a:endParaRPr dirty="0"/>
          </a:p>
          <a:p>
            <a:pPr marL="571500" indent="-571500">
              <a:spcBef>
                <a:spcPts val="1200"/>
              </a:spcBef>
              <a:buSzPct val="100000"/>
              <a:buFont typeface="Arial"/>
              <a:buChar char="•"/>
              <a:defRPr sz="3600"/>
            </a:pPr>
            <a:r>
              <a:rPr dirty="0"/>
              <a:t>Increased forest management intensity (heavy thinning and clear-cutting) to meet bioeconomy and renewable energy demands.</a:t>
            </a:r>
          </a:p>
          <a:p>
            <a:pPr>
              <a:spcBef>
                <a:spcPts val="1200"/>
              </a:spcBef>
              <a:defRPr sz="3600"/>
            </a:pPr>
            <a:endParaRPr dirty="0"/>
          </a:p>
          <a:p>
            <a:pPr marL="571500" indent="-571500">
              <a:spcBef>
                <a:spcPts val="1200"/>
              </a:spcBef>
              <a:buSzPct val="100000"/>
              <a:buFont typeface="Arial"/>
              <a:buChar char="•"/>
              <a:defRPr sz="3600"/>
            </a:pPr>
            <a:r>
              <a:rPr dirty="0"/>
              <a:t>Agricultural expansion, the main driver of deforestation.</a:t>
            </a:r>
          </a:p>
          <a:p>
            <a:pPr indent="622300">
              <a:spcBef>
                <a:spcPts val="1200"/>
              </a:spcBef>
              <a:defRPr sz="3200"/>
            </a:pPr>
            <a:r>
              <a:rPr dirty="0"/>
              <a:t>Forests sequester a significant portion (around 20%) of human CO₂ emissions annually, despite ongoing deforestation, which reduces global forest area year after year. Without ongoing deforestation, forests' contribution to offsetting our emissions would be even greater. Deforestation thus worsens global warming in two ways:</a:t>
            </a:r>
            <a:endParaRPr lang="en-AU" dirty="0"/>
          </a:p>
          <a:p>
            <a:pPr indent="622300">
              <a:spcBef>
                <a:spcPts val="1200"/>
              </a:spcBef>
              <a:defRPr sz="3200"/>
            </a:pPr>
            <a:br>
              <a:rPr dirty="0"/>
            </a:br>
            <a:r>
              <a:rPr lang="en-AU" dirty="0"/>
              <a:t>	</a:t>
            </a:r>
            <a:r>
              <a:rPr dirty="0"/>
              <a:t>1. By directly emitting CO₂ (burning of wood and decomposition of soil organic matter; short- or long-term combustion or decomposition of wood products from deforestation)</a:t>
            </a:r>
            <a:br>
              <a:rPr dirty="0"/>
            </a:br>
            <a:r>
              <a:rPr lang="en-AU" dirty="0"/>
              <a:t>	</a:t>
            </a:r>
            <a:r>
              <a:rPr dirty="0"/>
              <a:t>2. By reducing the area of forests able to absorb CO₂ from the atmosphere and store it as organic matter.</a:t>
            </a:r>
          </a:p>
        </p:txBody>
      </p:sp>
      <p:sp>
        <p:nvSpPr>
          <p:cNvPr id="723" name="Titre 1"/>
          <p:cNvSpPr txBox="1">
            <a:spLocks noGrp="1"/>
          </p:cNvSpPr>
          <p:nvPr>
            <p:ph type="title"/>
          </p:nvPr>
        </p:nvSpPr>
        <p:spPr>
          <a:prstGeom prst="rect">
            <a:avLst/>
          </a:prstGeom>
        </p:spPr>
        <p:txBody>
          <a:bodyPr/>
          <a:lstStyle>
            <a:lvl1pPr defTabSz="1700783">
              <a:defRPr sz="5115"/>
            </a:lvl1pPr>
          </a:lstStyle>
          <a:p>
            <a:r>
              <a:t>Anthropogenic effects on forest ecosystems</a:t>
            </a:r>
          </a:p>
        </p:txBody>
      </p:sp>
      <p:pic>
        <p:nvPicPr>
          <p:cNvPr id="724" name="Image 6" descr="Image 6"/>
          <p:cNvPicPr>
            <a:picLocks noChangeAspect="1"/>
          </p:cNvPicPr>
          <p:nvPr/>
        </p:nvPicPr>
        <p:blipFill>
          <a:blip r:embed="rId2"/>
          <a:stretch>
            <a:fillRect/>
          </a:stretch>
        </p:blipFill>
        <p:spPr>
          <a:xfrm>
            <a:off x="17056989" y="1798286"/>
            <a:ext cx="6645787" cy="9993664"/>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727" name="ZoneTexte 9"/>
          <p:cNvSpPr txBox="1"/>
          <p:nvPr/>
        </p:nvSpPr>
        <p:spPr>
          <a:xfrm>
            <a:off x="809331" y="8724673"/>
            <a:ext cx="22765338" cy="543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4000" b="1">
                <a:solidFill>
                  <a:srgbClr val="EE230C"/>
                </a:solidFill>
              </a:defRPr>
            </a:pPr>
            <a:r>
              <a:t>More vulnerable forests</a:t>
            </a:r>
          </a:p>
          <a:p>
            <a:pPr marL="571500" indent="-571500">
              <a:spcBef>
                <a:spcPts val="1200"/>
              </a:spcBef>
              <a:buSzPct val="100000"/>
              <a:buFont typeface="Arial"/>
              <a:buChar char="•"/>
              <a:defRPr sz="3600"/>
            </a:pPr>
            <a:r>
              <a:t>Accelerated decomposition rate of soil organic matter (biogeochemical aspect)</a:t>
            </a:r>
          </a:p>
          <a:p>
            <a:pPr marL="571500" indent="-571500">
              <a:spcBef>
                <a:spcPts val="1200"/>
              </a:spcBef>
              <a:buSzPct val="100000"/>
              <a:buFont typeface="Arial"/>
              <a:buChar char="•"/>
              <a:defRPr sz="3600"/>
            </a:pPr>
            <a:r>
              <a:t>Increased droughts and heatwaves (biophysical aspect)</a:t>
            </a:r>
          </a:p>
          <a:p>
            <a:pPr marL="571500" indent="-571500">
              <a:spcBef>
                <a:spcPts val="1200"/>
              </a:spcBef>
              <a:buSzPct val="100000"/>
              <a:buFont typeface="Arial"/>
              <a:buChar char="•"/>
              <a:defRPr sz="3600"/>
            </a:pPr>
            <a:r>
              <a:t>Proliferation of diseases and forest pests (biological aspect)</a:t>
            </a:r>
          </a:p>
          <a:p>
            <a:pPr marL="571500" indent="-571500">
              <a:spcBef>
                <a:spcPts val="1200"/>
              </a:spcBef>
              <a:buSzPct val="100000"/>
              <a:buFont typeface="Arial"/>
              <a:buChar char="•"/>
              <a:defRPr sz="3600"/>
            </a:pPr>
            <a:r>
              <a:t>Rising water stress may disrupt forests' water-use efficiency</a:t>
            </a:r>
          </a:p>
          <a:p>
            <a:pPr marL="571500" indent="-571500">
              <a:spcBef>
                <a:spcPts val="1200"/>
              </a:spcBef>
              <a:buSzPct val="100000"/>
              <a:buFont typeface="Arial"/>
              <a:buChar char="•"/>
              <a:defRPr sz="3600"/>
            </a:pPr>
            <a:r>
              <a:t>Increased frequency, intensity, and duration of wildfires (including longer fire seasons)</a:t>
            </a:r>
            <a:br/>
            <a:endParaRPr/>
          </a:p>
        </p:txBody>
      </p:sp>
      <p:sp>
        <p:nvSpPr>
          <p:cNvPr id="728" name="Titre 2"/>
          <p:cNvSpPr txBox="1">
            <a:spLocks noGrp="1"/>
          </p:cNvSpPr>
          <p:nvPr>
            <p:ph type="title"/>
          </p:nvPr>
        </p:nvSpPr>
        <p:spPr>
          <a:prstGeom prst="rect">
            <a:avLst/>
          </a:prstGeom>
        </p:spPr>
        <p:txBody>
          <a:bodyPr/>
          <a:lstStyle>
            <a:lvl1pPr defTabSz="1700783">
              <a:defRPr sz="5115"/>
            </a:lvl1pPr>
          </a:lstStyle>
          <a:p>
            <a:r>
              <a:t>Effects of climate change on forest ecosystems</a:t>
            </a:r>
          </a:p>
        </p:txBody>
      </p:sp>
      <p:sp>
        <p:nvSpPr>
          <p:cNvPr id="729" name="ZoneTexte 1"/>
          <p:cNvSpPr txBox="1"/>
          <p:nvPr/>
        </p:nvSpPr>
        <p:spPr>
          <a:xfrm>
            <a:off x="845999" y="2159999"/>
            <a:ext cx="12578172" cy="5665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spcBef>
                <a:spcPts val="1200"/>
              </a:spcBef>
              <a:defRPr sz="4000" b="1"/>
            </a:pPr>
            <a:r>
              <a:rPr dirty="0"/>
              <a:t>Antagonistic effects of climate change:</a:t>
            </a:r>
          </a:p>
          <a:p>
            <a:pPr>
              <a:spcBef>
                <a:spcPts val="1200"/>
              </a:spcBef>
              <a:defRPr sz="4000" b="1">
                <a:solidFill>
                  <a:srgbClr val="EE230C"/>
                </a:solidFill>
              </a:defRPr>
            </a:pPr>
            <a:r>
              <a:rPr dirty="0"/>
              <a:t>Forests growing faster</a:t>
            </a:r>
            <a:r>
              <a:rPr dirty="0">
                <a:solidFill>
                  <a:srgbClr val="000000"/>
                </a:solidFill>
              </a:rPr>
              <a:t> </a:t>
            </a:r>
          </a:p>
          <a:p>
            <a:pPr marL="571500" indent="-571500">
              <a:spcBef>
                <a:spcPts val="1200"/>
              </a:spcBef>
              <a:buSzPct val="100000"/>
              <a:buFont typeface="Arial"/>
              <a:buChar char="•"/>
              <a:defRPr sz="3600" b="1"/>
            </a:pPr>
            <a:r>
              <a:rPr dirty="0"/>
              <a:t>Fertilization effects from increased atmospheric CO₂ and nitrogen deposition (indirect anthropogenic effects). </a:t>
            </a:r>
            <a:r>
              <a:rPr b="0" dirty="0"/>
              <a:t>However, enhanced photosynthesis remains limited by nutrient and water availability; responses vary by climate region (importance of co-limitations).</a:t>
            </a:r>
          </a:p>
          <a:p>
            <a:pPr marL="571500" indent="-571500">
              <a:spcBef>
                <a:spcPts val="1200"/>
              </a:spcBef>
              <a:buSzPct val="100000"/>
              <a:buFont typeface="Arial"/>
              <a:buChar char="•"/>
              <a:defRPr sz="3600" b="1"/>
            </a:pPr>
            <a:r>
              <a:rPr b="0" dirty="0"/>
              <a:t> Longer growing seasons</a:t>
            </a:r>
            <a:br>
              <a:rPr b="0" dirty="0"/>
            </a:br>
            <a:endParaRPr b="0" dirty="0"/>
          </a:p>
        </p:txBody>
      </p:sp>
      <p:sp>
        <p:nvSpPr>
          <p:cNvPr id="730" name="ZoneTexte 3"/>
          <p:cNvSpPr txBox="1"/>
          <p:nvPr/>
        </p:nvSpPr>
        <p:spPr>
          <a:xfrm>
            <a:off x="14241293" y="8373909"/>
            <a:ext cx="8209131" cy="50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defRPr sz="2700" b="1">
                <a:solidFill>
                  <a:srgbClr val="8D533E"/>
                </a:solidFill>
                <a:latin typeface="Barlow"/>
                <a:ea typeface="Barlow"/>
                <a:cs typeface="Barlow"/>
                <a:sym typeface="Barlow"/>
              </a:defRPr>
            </a:lvl1pPr>
          </a:lstStyle>
          <a:p>
            <a:r>
              <a:t>Tree mortality due to drought and water stress</a:t>
            </a:r>
          </a:p>
        </p:txBody>
      </p:sp>
      <p:sp>
        <p:nvSpPr>
          <p:cNvPr id="731" name="ZoneTexte 4"/>
          <p:cNvSpPr txBox="1"/>
          <p:nvPr/>
        </p:nvSpPr>
        <p:spPr>
          <a:xfrm>
            <a:off x="19245488" y="8113824"/>
            <a:ext cx="4457288"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NICOLAS Bertrand </a:t>
            </a:r>
          </a:p>
        </p:txBody>
      </p:sp>
      <p:pic>
        <p:nvPicPr>
          <p:cNvPr id="732" name="Image 7" descr="Image 7"/>
          <p:cNvPicPr>
            <a:picLocks noChangeAspect="1"/>
          </p:cNvPicPr>
          <p:nvPr/>
        </p:nvPicPr>
        <p:blipFill>
          <a:blip r:embed="rId2"/>
          <a:stretch>
            <a:fillRect/>
          </a:stretch>
        </p:blipFill>
        <p:spPr>
          <a:xfrm>
            <a:off x="14241293" y="1798285"/>
            <a:ext cx="9461483" cy="631554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ZoneTexte 2"/>
          <p:cNvSpPr txBox="1">
            <a:spLocks noGrp="1"/>
          </p:cNvSpPr>
          <p:nvPr>
            <p:ph type="sldNum" sz="quarter" idx="2"/>
          </p:nvPr>
        </p:nvSpPr>
        <p:spPr>
          <a:xfrm>
            <a:off x="23818819" y="101622"/>
            <a:ext cx="304069"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182" name="Titre 3"/>
          <p:cNvSpPr txBox="1">
            <a:spLocks noGrp="1"/>
          </p:cNvSpPr>
          <p:nvPr>
            <p:ph type="title"/>
          </p:nvPr>
        </p:nvSpPr>
        <p:spPr>
          <a:xfrm>
            <a:off x="1080000" y="215999"/>
            <a:ext cx="17933836" cy="871227"/>
          </a:xfrm>
          <a:prstGeom prst="rect">
            <a:avLst/>
          </a:prstGeom>
        </p:spPr>
        <p:txBody>
          <a:bodyPr/>
          <a:lstStyle/>
          <a:p>
            <a:r>
              <a:rPr dirty="0"/>
              <a:t>GLOSSARY</a:t>
            </a:r>
            <a:r>
              <a:rPr sz="4000" dirty="0"/>
              <a:t> / </a:t>
            </a:r>
            <a:r>
              <a:rPr sz="4000" dirty="0">
                <a:ln w="19050" cap="flat">
                  <a:solidFill>
                    <a:srgbClr val="FFFFFF"/>
                  </a:solidFill>
                  <a:prstDash val="solid"/>
                  <a:round/>
                </a:ln>
                <a:noFill/>
              </a:rPr>
              <a:t>FORESTS</a:t>
            </a:r>
          </a:p>
        </p:txBody>
      </p:sp>
      <p:sp>
        <p:nvSpPr>
          <p:cNvPr id="183" name="ZoneTexte 4"/>
          <p:cNvSpPr txBox="1"/>
          <p:nvPr/>
        </p:nvSpPr>
        <p:spPr>
          <a:xfrm>
            <a:off x="1130038" y="2231310"/>
            <a:ext cx="7232344" cy="476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p>
            <a:pPr defTabSz="1162050">
              <a:lnSpc>
                <a:spcPct val="120000"/>
              </a:lnSpc>
              <a:defRPr sz="4000" b="1"/>
            </a:pPr>
            <a:r>
              <a:rPr dirty="0"/>
              <a:t>1 Gt	= 10</a:t>
            </a:r>
            <a:r>
              <a:rPr baseline="30000" dirty="0"/>
              <a:t>9</a:t>
            </a:r>
            <a:r>
              <a:rPr dirty="0"/>
              <a:t> </a:t>
            </a:r>
            <a:r>
              <a:rPr dirty="0" err="1"/>
              <a:t>tonnes</a:t>
            </a:r>
            <a:endParaRPr dirty="0"/>
          </a:p>
          <a:p>
            <a:pPr>
              <a:lnSpc>
                <a:spcPct val="120000"/>
              </a:lnSpc>
              <a:defRPr sz="4000" b="1"/>
            </a:pPr>
            <a:r>
              <a:rPr dirty="0"/>
              <a:t>1 Gt C = 1 Pg C</a:t>
            </a:r>
          </a:p>
          <a:p>
            <a:pPr>
              <a:lnSpc>
                <a:spcPct val="120000"/>
              </a:lnSpc>
              <a:defRPr sz="4000" b="1"/>
            </a:pPr>
            <a:r>
              <a:rPr dirty="0"/>
              <a:t>1 Mt = 10</a:t>
            </a:r>
            <a:r>
              <a:rPr baseline="30000" dirty="0"/>
              <a:t>6</a:t>
            </a:r>
            <a:r>
              <a:rPr dirty="0"/>
              <a:t> </a:t>
            </a:r>
            <a:r>
              <a:rPr dirty="0" err="1"/>
              <a:t>tonnes</a:t>
            </a:r>
            <a:endParaRPr dirty="0"/>
          </a:p>
          <a:p>
            <a:pPr>
              <a:lnSpc>
                <a:spcPct val="120000"/>
              </a:lnSpc>
              <a:defRPr sz="4000" b="1"/>
            </a:pPr>
            <a:r>
              <a:rPr dirty="0"/>
              <a:t>1 Gt C = 3</a:t>
            </a:r>
            <a:r>
              <a:rPr lang="en-AU" dirty="0"/>
              <a:t>.</a:t>
            </a:r>
            <a:r>
              <a:rPr dirty="0"/>
              <a:t>666 Gt CO</a:t>
            </a:r>
            <a:r>
              <a:rPr baseline="-25000" dirty="0"/>
              <a:t>2</a:t>
            </a:r>
          </a:p>
          <a:p>
            <a:pPr defTabSz="1076325">
              <a:spcBef>
                <a:spcPts val="3200"/>
              </a:spcBef>
              <a:tabLst>
                <a:tab pos="1612900" algn="r"/>
                <a:tab pos="3581400" algn="r"/>
                <a:tab pos="5461000" algn="r"/>
              </a:tabLst>
              <a:defRPr sz="4000"/>
            </a:pPr>
            <a:r>
              <a:rPr dirty="0"/>
              <a:t>IPCC: Intergovernmental Panel on Climate Change</a:t>
            </a:r>
          </a:p>
        </p:txBody>
      </p:sp>
      <mc:AlternateContent xmlns:mc="http://schemas.openxmlformats.org/markup-compatibility/2006" xmlns:a14="http://schemas.microsoft.com/office/drawing/2010/main">
        <mc:Choice Requires="a14">
          <p:sp>
            <p:nvSpPr>
              <p:cNvPr id="184" name="ZoneTexte 7"/>
              <p:cNvSpPr txBox="1"/>
              <p:nvPr/>
            </p:nvSpPr>
            <p:spPr>
              <a:xfrm>
                <a:off x="1079999" y="8143698"/>
                <a:ext cx="7000514" cy="433855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6799" tIns="46799" rIns="46799" bIns="46799">
                <a:spAutoFit/>
              </a:bodyPr>
              <a:lstStyle/>
              <a:p>
                <a:pPr>
                  <a:defRPr sz="3200" b="1"/>
                </a:pPr>
                <a:r>
                  <a:rPr dirty="0"/>
                  <a:t>G</a:t>
                </a:r>
                <a:r>
                  <a:rPr lang="en-AU" dirty="0" err="1"/>
                  <a:t>reenhouse</a:t>
                </a:r>
                <a:r>
                  <a:rPr lang="en-AU" dirty="0"/>
                  <a:t> gases</a:t>
                </a:r>
                <a:r>
                  <a:rPr dirty="0"/>
                  <a:t> </a:t>
                </a:r>
                <a:r>
                  <a:rPr b="0" dirty="0"/>
                  <a:t>(</a:t>
                </a:r>
                <a:r>
                  <a:rPr lang="en-AU" b="0" dirty="0"/>
                  <a:t>GHGs</a:t>
                </a:r>
                <a:r>
                  <a:rPr b="0" dirty="0"/>
                  <a:t>)</a:t>
                </a:r>
                <a:r>
                  <a:rPr sz="2500" b="0" dirty="0"/>
                  <a:t>: Gaseous atmospheric constituents, both natural and anthropogenic, that absorb and emit radiation at specific wavelengths within the infrared spectrum emitted by Earth's surface, the atmosphere itself, and clouds. This property causes the greenhouse effect. The primary greenhouse gases (GHGs) in Earth's atmosphere are water vapor (</a:t>
                </a:r>
                <a14:m>
                  <m:oMath xmlns:m="http://schemas.openxmlformats.org/officeDocument/2006/math">
                    <m:sSub>
                      <m:sSubPr>
                        <m:ctrlPr>
                          <a:rPr sz="3050" i="1">
                            <a:solidFill>
                              <a:srgbClr val="000000"/>
                            </a:solidFill>
                            <a:latin typeface="Cambria Math" panose="02040503050406030204" pitchFamily="18" charset="0"/>
                          </a:rPr>
                        </m:ctrlPr>
                      </m:sSubPr>
                      <m:e>
                        <m:r>
                          <a:rPr sz="3050" i="1">
                            <a:solidFill>
                              <a:srgbClr val="000000"/>
                            </a:solidFill>
                            <a:latin typeface="Cambria Math" panose="02040503050406030204" pitchFamily="18" charset="0"/>
                          </a:rPr>
                          <m:t>𝐻</m:t>
                        </m:r>
                      </m:e>
                      <m:sub>
                        <m:r>
                          <a:rPr sz="3050" i="1">
                            <a:solidFill>
                              <a:srgbClr val="000000"/>
                            </a:solidFill>
                            <a:latin typeface="Cambria Math" panose="02040503050406030204" pitchFamily="18" charset="0"/>
                          </a:rPr>
                          <m:t>2</m:t>
                        </m:r>
                      </m:sub>
                    </m:sSub>
                    <m:r>
                      <a:rPr sz="3050" i="1">
                        <a:solidFill>
                          <a:srgbClr val="000000"/>
                        </a:solidFill>
                        <a:latin typeface="Cambria Math" panose="02040503050406030204" pitchFamily="18" charset="0"/>
                      </a:rPr>
                      <m:t>𝑂</m:t>
                    </m:r>
                  </m:oMath>
                </a14:m>
                <a:r>
                  <a:rPr sz="2500" b="0" dirty="0"/>
                  <a:t>), carbon dioxide (</a:t>
                </a:r>
                <a14:m>
                  <m:oMath xmlns:m="http://schemas.openxmlformats.org/officeDocument/2006/math">
                    <m:r>
                      <a:rPr sz="3200" i="1">
                        <a:solidFill>
                          <a:srgbClr val="000000"/>
                        </a:solidFill>
                        <a:latin typeface="Cambria Math" panose="02040503050406030204" pitchFamily="18" charset="0"/>
                      </a:rPr>
                      <m:t>𝐶</m:t>
                    </m:r>
                    <m:sSub>
                      <m:sSubPr>
                        <m:ctrlPr>
                          <a:rPr sz="3200" i="1">
                            <a:solidFill>
                              <a:srgbClr val="000000"/>
                            </a:solidFill>
                            <a:latin typeface="Cambria Math" panose="02040503050406030204" pitchFamily="18" charset="0"/>
                          </a:rPr>
                        </m:ctrlPr>
                      </m:sSubPr>
                      <m:e>
                        <m:r>
                          <a:rPr sz="3200" i="1">
                            <a:solidFill>
                              <a:srgbClr val="000000"/>
                            </a:solidFill>
                            <a:latin typeface="Cambria Math" panose="02040503050406030204" pitchFamily="18" charset="0"/>
                          </a:rPr>
                          <m:t>𝑂</m:t>
                        </m:r>
                      </m:e>
                      <m:sub>
                        <m:r>
                          <a:rPr sz="3200" i="1">
                            <a:solidFill>
                              <a:srgbClr val="000000"/>
                            </a:solidFill>
                            <a:latin typeface="Cambria Math" panose="02040503050406030204" pitchFamily="18" charset="0"/>
                          </a:rPr>
                          <m:t>2</m:t>
                        </m:r>
                      </m:sub>
                    </m:sSub>
                  </m:oMath>
                </a14:m>
                <a:r>
                  <a:rPr sz="2500" b="0" dirty="0"/>
                  <a:t>), nitrous oxide (</a:t>
                </a:r>
                <a14:m>
                  <m:oMath xmlns:m="http://schemas.openxmlformats.org/officeDocument/2006/math">
                    <m:sSub>
                      <m:sSubPr>
                        <m:ctrlPr>
                          <a:rPr sz="3050" i="1">
                            <a:solidFill>
                              <a:srgbClr val="000000"/>
                            </a:solidFill>
                            <a:latin typeface="Cambria Math" panose="02040503050406030204" pitchFamily="18" charset="0"/>
                          </a:rPr>
                        </m:ctrlPr>
                      </m:sSubPr>
                      <m:e>
                        <m:r>
                          <a:rPr sz="3050" i="1">
                            <a:solidFill>
                              <a:srgbClr val="000000"/>
                            </a:solidFill>
                            <a:latin typeface="Cambria Math" panose="02040503050406030204" pitchFamily="18" charset="0"/>
                          </a:rPr>
                          <m:t>𝑁</m:t>
                        </m:r>
                      </m:e>
                      <m:sub>
                        <m:r>
                          <a:rPr sz="3050" i="1">
                            <a:solidFill>
                              <a:srgbClr val="000000"/>
                            </a:solidFill>
                            <a:latin typeface="Cambria Math" panose="02040503050406030204" pitchFamily="18" charset="0"/>
                          </a:rPr>
                          <m:t>2</m:t>
                        </m:r>
                      </m:sub>
                    </m:sSub>
                    <m:r>
                      <a:rPr sz="3050" i="1">
                        <a:solidFill>
                          <a:srgbClr val="000000"/>
                        </a:solidFill>
                        <a:latin typeface="Cambria Math" panose="02040503050406030204" pitchFamily="18" charset="0"/>
                      </a:rPr>
                      <m:t>𝑂</m:t>
                    </m:r>
                  </m:oMath>
                </a14:m>
                <a:r>
                  <a:rPr sz="2500" b="0" dirty="0"/>
                  <a:t>), methane (</a:t>
                </a:r>
                <a14:m>
                  <m:oMath xmlns:m="http://schemas.openxmlformats.org/officeDocument/2006/math">
                    <m:r>
                      <a:rPr sz="3200" i="1">
                        <a:solidFill>
                          <a:srgbClr val="000000"/>
                        </a:solidFill>
                        <a:latin typeface="Cambria Math" panose="02040503050406030204" pitchFamily="18" charset="0"/>
                      </a:rPr>
                      <m:t>𝐶</m:t>
                    </m:r>
                    <m:sSub>
                      <m:sSubPr>
                        <m:ctrlPr>
                          <a:rPr sz="3200" i="1">
                            <a:solidFill>
                              <a:srgbClr val="000000"/>
                            </a:solidFill>
                            <a:latin typeface="Cambria Math" panose="02040503050406030204" pitchFamily="18" charset="0"/>
                          </a:rPr>
                        </m:ctrlPr>
                      </m:sSubPr>
                      <m:e>
                        <m:r>
                          <a:rPr sz="3200" i="1">
                            <a:solidFill>
                              <a:srgbClr val="000000"/>
                            </a:solidFill>
                            <a:latin typeface="Cambria Math" panose="02040503050406030204" pitchFamily="18" charset="0"/>
                          </a:rPr>
                          <m:t>𝐻</m:t>
                        </m:r>
                      </m:e>
                      <m:sub>
                        <m:r>
                          <a:rPr sz="3200" i="1">
                            <a:solidFill>
                              <a:srgbClr val="000000"/>
                            </a:solidFill>
                            <a:latin typeface="Cambria Math" panose="02040503050406030204" pitchFamily="18" charset="0"/>
                          </a:rPr>
                          <m:t>4</m:t>
                        </m:r>
                      </m:sub>
                    </m:sSub>
                  </m:oMath>
                </a14:m>
                <a:r>
                  <a:rPr sz="2500" b="0" dirty="0"/>
                  <a:t>), and ozone (</a:t>
                </a:r>
                <a14:m>
                  <m:oMath xmlns:m="http://schemas.openxmlformats.org/officeDocument/2006/math">
                    <m:sSub>
                      <m:sSubPr>
                        <m:ctrlPr>
                          <a:rPr sz="3350" i="1">
                            <a:solidFill>
                              <a:srgbClr val="000000"/>
                            </a:solidFill>
                            <a:latin typeface="Cambria Math" panose="02040503050406030204" pitchFamily="18" charset="0"/>
                          </a:rPr>
                        </m:ctrlPr>
                      </m:sSubPr>
                      <m:e>
                        <m:r>
                          <a:rPr sz="3350" i="1">
                            <a:solidFill>
                              <a:srgbClr val="000000"/>
                            </a:solidFill>
                            <a:latin typeface="Cambria Math" panose="02040503050406030204" pitchFamily="18" charset="0"/>
                          </a:rPr>
                          <m:t>𝑂</m:t>
                        </m:r>
                      </m:e>
                      <m:sub>
                        <m:r>
                          <a:rPr sz="3350" i="1">
                            <a:solidFill>
                              <a:srgbClr val="000000"/>
                            </a:solidFill>
                            <a:latin typeface="Cambria Math" panose="02040503050406030204" pitchFamily="18" charset="0"/>
                          </a:rPr>
                          <m:t>3</m:t>
                        </m:r>
                      </m:sub>
                    </m:sSub>
                  </m:oMath>
                </a14:m>
                <a:r>
                  <a:rPr sz="2500" b="0" dirty="0"/>
                  <a:t>).</a:t>
                </a:r>
              </a:p>
            </p:txBody>
          </p:sp>
        </mc:Choice>
        <mc:Fallback xmlns="">
          <p:sp>
            <p:nvSpPr>
              <p:cNvPr id="184" name="ZoneTexte 7"/>
              <p:cNvSpPr txBox="1">
                <a:spLocks noRot="1" noChangeAspect="1" noMove="1" noResize="1" noEditPoints="1" noAdjustHandles="1" noChangeArrowheads="1" noChangeShapeType="1" noTextEdit="1"/>
              </p:cNvSpPr>
              <p:nvPr/>
            </p:nvSpPr>
            <p:spPr>
              <a:xfrm>
                <a:off x="1079999" y="8143698"/>
                <a:ext cx="7000514" cy="4338559"/>
              </a:xfrm>
              <a:prstGeom prst="rect">
                <a:avLst/>
              </a:prstGeom>
              <a:blipFill>
                <a:blip r:embed="rId3"/>
                <a:stretch>
                  <a:fillRect l="-2712" t="-1749" b="-2332"/>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sp>
        <p:nvSpPr>
          <p:cNvPr id="185" name="ZoneTexte 10"/>
          <p:cNvSpPr txBox="1"/>
          <p:nvPr/>
        </p:nvSpPr>
        <p:spPr>
          <a:xfrm>
            <a:off x="8781028" y="1938731"/>
            <a:ext cx="6253841" cy="10543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3200" b="1"/>
            </a:pPr>
            <a:r>
              <a:rPr dirty="0"/>
              <a:t>N</a:t>
            </a:r>
            <a:r>
              <a:rPr lang="en-AU" dirty="0"/>
              <a:t>et primary production</a:t>
            </a:r>
            <a:r>
              <a:rPr b="0" dirty="0"/>
              <a:t> (N</a:t>
            </a:r>
            <a:r>
              <a:rPr lang="en-AU" b="0" dirty="0"/>
              <a:t>PP</a:t>
            </a:r>
            <a:r>
              <a:rPr b="0" dirty="0"/>
              <a:t>)</a:t>
            </a:r>
            <a:r>
              <a:rPr sz="2700" b="0" dirty="0">
                <a:latin typeface="Barlow"/>
                <a:ea typeface="Barlow"/>
                <a:cs typeface="Barlow"/>
                <a:sym typeface="Barlow"/>
              </a:rPr>
              <a:t>:</a:t>
            </a:r>
            <a:r>
              <a:rPr sz="2500" b="0" dirty="0">
                <a:latin typeface="Barlow"/>
                <a:ea typeface="Barlow"/>
                <a:cs typeface="Barlow"/>
                <a:sym typeface="Barlow"/>
              </a:rPr>
              <a:t> A fundamental ecosystem characteristic, representing </a:t>
            </a:r>
            <a:r>
              <a:rPr sz="2500" dirty="0">
                <a:latin typeface="Barlow"/>
                <a:ea typeface="Barlow"/>
                <a:cs typeface="Barlow"/>
                <a:sym typeface="Barlow"/>
              </a:rPr>
              <a:t>the conversion of carbon dioxide into biomass through photosynthesis, after accounting for plant respiration. </a:t>
            </a:r>
            <a:r>
              <a:rPr sz="2500" b="0" dirty="0">
                <a:latin typeface="Barlow"/>
                <a:ea typeface="Barlow"/>
                <a:cs typeface="Barlow"/>
                <a:sym typeface="Barlow"/>
              </a:rPr>
              <a:t>It refers to the quantity of organic matter produced by plants in an ecosystem over a given period. Typically expressed in </a:t>
            </a:r>
            <a:r>
              <a:rPr sz="2500" b="0" dirty="0" err="1">
                <a:latin typeface="Barlow"/>
                <a:ea typeface="Barlow"/>
                <a:cs typeface="Barlow"/>
                <a:sym typeface="Barlow"/>
              </a:rPr>
              <a:t>tonnes</a:t>
            </a:r>
            <a:r>
              <a:rPr sz="2500" b="0" dirty="0">
                <a:latin typeface="Barlow"/>
                <a:ea typeface="Barlow"/>
                <a:cs typeface="Barlow"/>
                <a:sym typeface="Barlow"/>
              </a:rPr>
              <a:t> of carbon per hectare per year (t C ha⁻¹ yr⁻¹). </a:t>
            </a:r>
            <a:r>
              <a:rPr sz="2500" b="0" dirty="0">
                <a:solidFill>
                  <a:srgbClr val="A6A6A6"/>
                </a:solidFill>
                <a:latin typeface="Barlow"/>
                <a:ea typeface="Barlow"/>
                <a:cs typeface="Barlow"/>
                <a:sym typeface="Barlow"/>
              </a:rPr>
              <a:t>(FAO)</a:t>
            </a:r>
            <a:endParaRPr sz="2500" dirty="0"/>
          </a:p>
          <a:p>
            <a:pPr>
              <a:defRPr sz="2500"/>
            </a:pPr>
            <a:endParaRPr sz="2500" dirty="0"/>
          </a:p>
          <a:p>
            <a:pPr>
              <a:defRPr sz="3200" b="1"/>
            </a:pPr>
            <a:endParaRPr sz="2700" b="0" dirty="0">
              <a:solidFill>
                <a:srgbClr val="A6A6A6"/>
              </a:solidFill>
              <a:latin typeface="Barlow"/>
              <a:ea typeface="Barlow"/>
              <a:cs typeface="Barlow"/>
              <a:sym typeface="Barlow"/>
            </a:endParaRPr>
          </a:p>
          <a:p>
            <a:pPr defTabSz="2438337">
              <a:defRPr sz="2600" b="1">
                <a:latin typeface="+mn-lt"/>
                <a:ea typeface="+mn-ea"/>
                <a:cs typeface="+mn-cs"/>
                <a:sym typeface="Arial"/>
              </a:defRPr>
            </a:pPr>
            <a:r>
              <a:rPr sz="3200" dirty="0"/>
              <a:t>N</a:t>
            </a:r>
            <a:r>
              <a:rPr lang="en-AU" sz="3200" dirty="0"/>
              <a:t>et ecosystem production</a:t>
            </a:r>
            <a:r>
              <a:rPr sz="3200" b="0" dirty="0"/>
              <a:t> (</a:t>
            </a:r>
            <a:r>
              <a:rPr lang="en-AU" sz="3200" b="0" dirty="0"/>
              <a:t>NEP</a:t>
            </a:r>
            <a:r>
              <a:rPr sz="3200" b="0" dirty="0"/>
              <a:t>)</a:t>
            </a:r>
            <a:r>
              <a:rPr b="0" dirty="0"/>
              <a:t>: The portion of NPP that remains in the ecosystem after accounting for respiration by microorganisms and animals. In other terms, it represents gross primary production minus both autotrophic (plant) and heterotrophic (microbial and animal) respiration. When positive, it indicates the quantity of carbon removed from the atmosphere by the ecosystem over a given period. Typically expressed in </a:t>
            </a:r>
            <a:r>
              <a:rPr b="0" dirty="0" err="1"/>
              <a:t>tonnes</a:t>
            </a:r>
            <a:r>
              <a:rPr b="0" dirty="0"/>
              <a:t> of carbon per hectare per year (t C ha⁻¹ yr⁻¹).</a:t>
            </a:r>
            <a:r>
              <a:rPr sz="2500" b="0" dirty="0">
                <a:solidFill>
                  <a:srgbClr val="A6A6A6"/>
                </a:solidFill>
                <a:latin typeface="Barlow"/>
                <a:ea typeface="Barlow"/>
                <a:cs typeface="Barlow"/>
                <a:sym typeface="Barlow"/>
              </a:rPr>
              <a:t> (IPBES)</a:t>
            </a:r>
          </a:p>
        </p:txBody>
      </p:sp>
      <p:sp>
        <p:nvSpPr>
          <p:cNvPr id="186" name="ZoneTexte 5"/>
          <p:cNvSpPr txBox="1"/>
          <p:nvPr/>
        </p:nvSpPr>
        <p:spPr>
          <a:xfrm>
            <a:off x="15735385" y="1619998"/>
            <a:ext cx="8426643" cy="1151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3200" b="1"/>
            </a:pPr>
            <a:r>
              <a:rPr dirty="0"/>
              <a:t>Soil </a:t>
            </a:r>
            <a:r>
              <a:rPr lang="en-AU" dirty="0"/>
              <a:t>o</a:t>
            </a:r>
            <a:r>
              <a:rPr dirty="0" err="1"/>
              <a:t>rganic</a:t>
            </a:r>
            <a:r>
              <a:rPr dirty="0"/>
              <a:t> </a:t>
            </a:r>
            <a:r>
              <a:rPr lang="en-AU" dirty="0"/>
              <a:t>c</a:t>
            </a:r>
            <a:r>
              <a:rPr dirty="0" err="1"/>
              <a:t>arbon</a:t>
            </a:r>
            <a:r>
              <a:rPr dirty="0"/>
              <a:t> (SOC)</a:t>
            </a:r>
            <a:r>
              <a:rPr sz="2700" b="0" dirty="0">
                <a:latin typeface="+mn-lt"/>
                <a:ea typeface="+mn-ea"/>
                <a:cs typeface="+mn-cs"/>
                <a:sym typeface="Arial"/>
              </a:rPr>
              <a:t>: Carbon stored in soil organic matter. Crucial for soil health, fertility, and other ecosystem services, particularly food production. </a:t>
            </a:r>
            <a:r>
              <a:rPr sz="2400" b="0" dirty="0">
                <a:solidFill>
                  <a:srgbClr val="A6A6A6"/>
                </a:solidFill>
                <a:latin typeface="Barlow"/>
                <a:ea typeface="Barlow"/>
                <a:cs typeface="Barlow"/>
                <a:sym typeface="Barlow"/>
              </a:rPr>
              <a:t>(FAO)</a:t>
            </a:r>
            <a:endParaRPr sz="2700" b="0" dirty="0">
              <a:solidFill>
                <a:srgbClr val="A6A6A6"/>
              </a:solidFill>
              <a:latin typeface="Barlow"/>
              <a:ea typeface="Barlow"/>
              <a:cs typeface="Barlow"/>
              <a:sym typeface="Barlow"/>
            </a:endParaRPr>
          </a:p>
          <a:p>
            <a:pPr>
              <a:defRPr sz="2500">
                <a:solidFill>
                  <a:srgbClr val="A6A6A6"/>
                </a:solidFill>
                <a:latin typeface="Barlow"/>
                <a:ea typeface="Barlow"/>
                <a:cs typeface="Barlow"/>
                <a:sym typeface="Barlow"/>
              </a:defRPr>
            </a:pPr>
            <a:endParaRPr sz="2700" b="0" dirty="0">
              <a:solidFill>
                <a:srgbClr val="A6A6A6"/>
              </a:solidFill>
              <a:latin typeface="Barlow"/>
              <a:ea typeface="Barlow"/>
              <a:cs typeface="Barlow"/>
              <a:sym typeface="Barlow"/>
            </a:endParaRPr>
          </a:p>
          <a:p>
            <a:pPr>
              <a:defRPr sz="3200" b="1"/>
            </a:pPr>
            <a:endParaRPr sz="2500" dirty="0"/>
          </a:p>
          <a:p>
            <a:pPr>
              <a:defRPr sz="3200" b="1"/>
            </a:pPr>
            <a:r>
              <a:rPr dirty="0"/>
              <a:t>Soil organic matter</a:t>
            </a:r>
            <a:r>
              <a:rPr sz="2700" b="0" dirty="0">
                <a:latin typeface="+mn-lt"/>
                <a:ea typeface="+mn-ea"/>
                <a:cs typeface="+mn-cs"/>
                <a:sym typeface="Arial"/>
              </a:rPr>
              <a:t>: Any material originally produced by living organisms (plants or animals) that returns to the soil and undergoes decomposition. </a:t>
            </a:r>
            <a:r>
              <a:rPr sz="2700" dirty="0">
                <a:latin typeface="+mn-lt"/>
                <a:ea typeface="+mn-ea"/>
                <a:cs typeface="+mn-cs"/>
                <a:sym typeface="Arial"/>
              </a:rPr>
              <a:t>At a given time, it consists of a range of materials from original, intact plant and animal tissues to </a:t>
            </a:r>
            <a:r>
              <a:rPr lang="en-AU" sz="2700" dirty="0">
                <a:latin typeface="+mn-lt"/>
                <a:ea typeface="+mn-ea"/>
                <a:cs typeface="+mn-cs"/>
                <a:sym typeface="Arial"/>
              </a:rPr>
              <a:t>mixtures of </a:t>
            </a:r>
            <a:r>
              <a:rPr sz="2700" dirty="0">
                <a:latin typeface="+mn-lt"/>
                <a:ea typeface="+mn-ea"/>
                <a:cs typeface="+mn-cs"/>
                <a:sym typeface="Arial"/>
              </a:rPr>
              <a:t>substantially decomposed material.</a:t>
            </a:r>
            <a:r>
              <a:rPr sz="2700" b="0" dirty="0">
                <a:latin typeface="+mn-lt"/>
                <a:ea typeface="+mn-ea"/>
                <a:cs typeface="+mn-cs"/>
                <a:sym typeface="Arial"/>
              </a:rPr>
              <a:t> </a:t>
            </a:r>
            <a:r>
              <a:rPr sz="2700" b="0" dirty="0">
                <a:solidFill>
                  <a:srgbClr val="A6A6A6"/>
                </a:solidFill>
                <a:latin typeface="Barlow"/>
                <a:ea typeface="Barlow"/>
                <a:cs typeface="Barlow"/>
                <a:sym typeface="Barlow"/>
              </a:rPr>
              <a:t>(FAO)</a:t>
            </a:r>
          </a:p>
          <a:p>
            <a:pPr>
              <a:defRPr sz="2500"/>
            </a:pPr>
            <a:endParaRPr sz="2700" b="0" dirty="0">
              <a:solidFill>
                <a:srgbClr val="A6A6A6"/>
              </a:solidFill>
              <a:latin typeface="Barlow"/>
              <a:ea typeface="Barlow"/>
              <a:cs typeface="Barlow"/>
              <a:sym typeface="Barlow"/>
            </a:endParaRPr>
          </a:p>
          <a:p>
            <a:pPr defTabSz="2438337">
              <a:defRPr sz="2600">
                <a:latin typeface="+mn-lt"/>
                <a:ea typeface="+mn-ea"/>
                <a:cs typeface="+mn-cs"/>
                <a:sym typeface="Arial"/>
              </a:defRPr>
            </a:pPr>
            <a:endParaRPr sz="2700" b="0" dirty="0">
              <a:solidFill>
                <a:srgbClr val="A6A6A6"/>
              </a:solidFill>
              <a:latin typeface="Barlow"/>
              <a:ea typeface="Barlow"/>
              <a:cs typeface="Barlow"/>
              <a:sym typeface="Barlow"/>
            </a:endParaRPr>
          </a:p>
          <a:p>
            <a:pPr defTabSz="2438337">
              <a:defRPr sz="2600" b="1">
                <a:latin typeface="+mn-lt"/>
                <a:ea typeface="+mn-ea"/>
                <a:cs typeface="+mn-cs"/>
                <a:sym typeface="Arial"/>
              </a:defRPr>
            </a:pPr>
            <a:r>
              <a:rPr sz="3200" dirty="0"/>
              <a:t>Heterotrophic respiration of microorganisms</a:t>
            </a:r>
            <a:r>
              <a:rPr dirty="0"/>
              <a:t>:</a:t>
            </a:r>
            <a:r>
              <a:rPr lang="en-AU" dirty="0"/>
              <a:t> </a:t>
            </a:r>
            <a:r>
              <a:rPr lang="en-AU" b="0" dirty="0"/>
              <a:t>The process by which </a:t>
            </a:r>
            <a:r>
              <a:rPr b="0" dirty="0"/>
              <a:t>organic matter </a:t>
            </a:r>
            <a:r>
              <a:rPr lang="en-AU" b="0" dirty="0"/>
              <a:t>is mineralized by</a:t>
            </a:r>
            <a:r>
              <a:rPr b="0" dirty="0"/>
              <a:t> microorganisms</a:t>
            </a:r>
            <a:r>
              <a:rPr lang="en-AU" b="0" dirty="0"/>
              <a:t>.</a:t>
            </a:r>
            <a:r>
              <a:rPr b="0" dirty="0"/>
              <a:t> </a:t>
            </a:r>
            <a:r>
              <a:rPr lang="en-AU" b="0" dirty="0"/>
              <a:t>O</a:t>
            </a:r>
            <a:r>
              <a:rPr b="0" dirty="0" err="1"/>
              <a:t>rganic</a:t>
            </a:r>
            <a:r>
              <a:rPr b="0" dirty="0"/>
              <a:t> compounds are oxidized into carbon dioxide and water, </a:t>
            </a:r>
            <a:r>
              <a:rPr lang="en-AU" b="0" dirty="0"/>
              <a:t>accompanied by</a:t>
            </a:r>
            <a:r>
              <a:rPr b="0" dirty="0"/>
              <a:t> </a:t>
            </a:r>
            <a:r>
              <a:rPr lang="en-AU" b="0" dirty="0"/>
              <a:t>(for aerobic microorganisms) the consumption of oxygen</a:t>
            </a:r>
            <a:r>
              <a:rPr b="0" dirty="0"/>
              <a:t>. </a:t>
            </a:r>
            <a:r>
              <a:rPr lang="en-AU" b="0" dirty="0"/>
              <a:t>This parameter is </a:t>
            </a:r>
            <a:r>
              <a:rPr b="0" dirty="0"/>
              <a:t>used to quantify microbial activity in soils.</a:t>
            </a:r>
            <a:endParaRPr sz="2500" dirty="0"/>
          </a:p>
          <a:p>
            <a:pPr>
              <a:defRPr sz="2500"/>
            </a:pPr>
            <a:endParaRPr sz="2500" dirty="0"/>
          </a:p>
          <a:p>
            <a:pPr>
              <a:defRPr sz="3200" b="1"/>
            </a:pPr>
            <a:r>
              <a:rPr dirty="0"/>
              <a:t>Litter</a:t>
            </a:r>
            <a:r>
              <a:rPr sz="2700" dirty="0"/>
              <a:t>: </a:t>
            </a:r>
            <a:r>
              <a:rPr lang="en-AU" sz="2700" b="0" dirty="0"/>
              <a:t>All</a:t>
            </a:r>
            <a:r>
              <a:rPr sz="2700" b="0" dirty="0"/>
              <a:t> </a:t>
            </a:r>
            <a:r>
              <a:rPr sz="2700" dirty="0"/>
              <a:t>non-living biomass</a:t>
            </a:r>
            <a:r>
              <a:rPr sz="2700" b="0" dirty="0"/>
              <a:t> with a diameter smaller than the minimum diameter for deadwood (i.e., 10 cm), lying on mineral or organic soil in various states of decomposition.</a:t>
            </a:r>
            <a:r>
              <a:rPr sz="2700" b="0" spc="-53" dirty="0"/>
              <a:t> </a:t>
            </a:r>
            <a:r>
              <a:rPr sz="2400" b="0" spc="-50" dirty="0">
                <a:solidFill>
                  <a:srgbClr val="A6A6A6"/>
                </a:solidFill>
                <a:latin typeface="Barlow"/>
                <a:ea typeface="Barlow"/>
                <a:cs typeface="Barlow"/>
                <a:sym typeface="Barlow"/>
              </a:rPr>
              <a:t>(FAO)</a:t>
            </a:r>
          </a:p>
        </p:txBody>
      </p:sp>
    </p:spTree>
  </p:cSld>
  <p:clrMapOvr>
    <a:masterClrMapping/>
  </p:clrMapOvr>
  <p:transition spd="med"/>
  <p:extLst>
    <p:ext uri="{6950BFC3-D8DA-4A85-94F7-54DA5524770B}">
      <p188:commentRel xmlns:p188="http://schemas.microsoft.com/office/powerpoint/2018/8/main" xmlns=""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ZoneTexte 3"/>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735" name="Titre 1"/>
          <p:cNvSpPr txBox="1">
            <a:spLocks noGrp="1"/>
          </p:cNvSpPr>
          <p:nvPr>
            <p:ph type="title"/>
          </p:nvPr>
        </p:nvSpPr>
        <p:spPr>
          <a:xfrm>
            <a:off x="6192546" y="6100259"/>
            <a:ext cx="12014214" cy="2052926"/>
          </a:xfrm>
          <a:prstGeom prst="rect">
            <a:avLst/>
          </a:prstGeom>
        </p:spPr>
        <p:txBody>
          <a:bodyPr/>
          <a:lstStyle>
            <a:lvl1pPr>
              <a:buAutoNum type="arabicPeriod" startAt="5"/>
            </a:lvl1pPr>
          </a:lstStyle>
          <a:p>
            <a:r>
              <a:t>LEVERS FOR CARBON STORAGE in forests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738" name="Titre 2"/>
          <p:cNvSpPr txBox="1">
            <a:spLocks noGrp="1"/>
          </p:cNvSpPr>
          <p:nvPr>
            <p:ph type="title"/>
          </p:nvPr>
        </p:nvSpPr>
        <p:spPr>
          <a:prstGeom prst="rect">
            <a:avLst/>
          </a:prstGeom>
        </p:spPr>
        <p:txBody>
          <a:bodyPr/>
          <a:lstStyle>
            <a:lvl1pPr defTabSz="1700783">
              <a:defRPr sz="5115"/>
            </a:lvl1pPr>
          </a:lstStyle>
          <a:p>
            <a:r>
              <a:t>Forests in the SNBC (National Low-Carbon Strategy)</a:t>
            </a:r>
          </a:p>
        </p:txBody>
      </p:sp>
      <p:grpSp>
        <p:nvGrpSpPr>
          <p:cNvPr id="741" name="ZoneTexte 43"/>
          <p:cNvGrpSpPr/>
          <p:nvPr/>
        </p:nvGrpSpPr>
        <p:grpSpPr>
          <a:xfrm>
            <a:off x="719999" y="8370238"/>
            <a:ext cx="13480848" cy="3054494"/>
            <a:chOff x="0" y="0"/>
            <a:chExt cx="13480846" cy="3054493"/>
          </a:xfrm>
        </p:grpSpPr>
        <p:sp>
          <p:nvSpPr>
            <p:cNvPr id="739" name="Rectangle aux angles arrondis"/>
            <p:cNvSpPr/>
            <p:nvPr/>
          </p:nvSpPr>
          <p:spPr>
            <a:xfrm>
              <a:off x="0" y="0"/>
              <a:ext cx="13480846" cy="3054493"/>
            </a:xfrm>
            <a:prstGeom prst="roundRect">
              <a:avLst>
                <a:gd name="adj" fmla="val 17914"/>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740" name="French forests are losing momentum in carbon storage:…"/>
            <p:cNvSpPr txBox="1"/>
            <p:nvPr/>
          </p:nvSpPr>
          <p:spPr>
            <a:xfrm>
              <a:off x="192013" y="192013"/>
              <a:ext cx="13096819" cy="22436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3600"/>
              </a:pPr>
              <a:r>
                <a:rPr dirty="0"/>
                <a:t>French forests are </a:t>
              </a:r>
              <a:r>
                <a:rPr b="1" dirty="0"/>
                <a:t>losing momentum in carbon storage</a:t>
              </a:r>
              <a:r>
                <a:rPr dirty="0"/>
                <a:t>:</a:t>
              </a:r>
            </a:p>
            <a:p>
              <a:pPr>
                <a:defRPr sz="3600"/>
              </a:pPr>
              <a:r>
                <a:rPr dirty="0"/>
                <a:t>The carbon sequestration rate has </a:t>
              </a:r>
              <a:r>
                <a:rPr lang="en-AU" dirty="0"/>
                <a:t>fallen by </a:t>
              </a:r>
              <a:r>
                <a:rPr dirty="0" err="1"/>
                <a:t>hal</a:t>
              </a:r>
              <a:r>
                <a:rPr lang="en-AU" dirty="0"/>
                <a:t>f</a:t>
              </a:r>
              <a:r>
                <a:rPr dirty="0"/>
                <a:t> in 10 years (CITEPA data), largely due to increased tree mortality.</a:t>
              </a:r>
            </a:p>
          </p:txBody>
        </p:sp>
      </p:grpSp>
      <p:sp>
        <p:nvSpPr>
          <p:cNvPr id="742" name="ZoneTexte 1"/>
          <p:cNvSpPr txBox="1"/>
          <p:nvPr/>
        </p:nvSpPr>
        <p:spPr>
          <a:xfrm>
            <a:off x="846000" y="2159999"/>
            <a:ext cx="14309695" cy="4741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spcBef>
                <a:spcPts val="1200"/>
              </a:spcBef>
              <a:defRPr sz="3600"/>
            </a:pPr>
            <a:r>
              <a:rPr dirty="0"/>
              <a:t>"The forest-wood sector is a pillar of France's green growth. It offsets approximately 20% of France's CO₂ emissions through carbon storage in forests (soils and aboveground biomass), in wood products, and by substituting fossil fuels and more energy-intensive materials.</a:t>
            </a:r>
          </a:p>
          <a:p>
            <a:pPr>
              <a:spcBef>
                <a:spcPts val="1200"/>
              </a:spcBef>
              <a:defRPr sz="3600"/>
            </a:pPr>
            <a:r>
              <a:rPr dirty="0"/>
              <a:t>This sector is central to major societal challenges and plays a key role in climate, ecological, and energy transitions.</a:t>
            </a:r>
            <a:r>
              <a:rPr lang="en-AU" dirty="0"/>
              <a:t>"</a:t>
            </a:r>
            <a:endParaRPr dirty="0"/>
          </a:p>
          <a:p>
            <a:pPr>
              <a:spcBef>
                <a:spcPts val="1200"/>
              </a:spcBef>
              <a:defRPr sz="3200"/>
            </a:pPr>
            <a:endParaRPr dirty="0"/>
          </a:p>
          <a:p>
            <a:pPr algn="r">
              <a:spcBef>
                <a:spcPts val="1200"/>
              </a:spcBef>
              <a:defRPr sz="2400">
                <a:solidFill>
                  <a:srgbClr val="A6A6A6"/>
                </a:solidFill>
                <a:latin typeface="Barlow"/>
                <a:ea typeface="Barlow"/>
                <a:cs typeface="Barlow"/>
                <a:sym typeface="Barlow"/>
              </a:defRPr>
            </a:pPr>
            <a:r>
              <a:rPr dirty="0"/>
              <a:t>(National Forest and Wood Program 2016-2026)</a:t>
            </a:r>
          </a:p>
        </p:txBody>
      </p:sp>
      <p:sp>
        <p:nvSpPr>
          <p:cNvPr id="743" name="ZoneTexte 5"/>
          <p:cNvSpPr txBox="1"/>
          <p:nvPr/>
        </p:nvSpPr>
        <p:spPr>
          <a:xfrm>
            <a:off x="846000" y="7591852"/>
            <a:ext cx="14309695"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spcBef>
                <a:spcPts val="1200"/>
              </a:spcBef>
              <a:defRPr sz="3600" b="1">
                <a:solidFill>
                  <a:srgbClr val="8D533E"/>
                </a:solidFill>
              </a:defRPr>
            </a:lvl1pPr>
          </a:lstStyle>
          <a:p>
            <a:r>
              <a:t>BUT</a:t>
            </a:r>
          </a:p>
        </p:txBody>
      </p:sp>
      <p:pic>
        <p:nvPicPr>
          <p:cNvPr id="744" name="Image 9" descr="Image 9"/>
          <p:cNvPicPr>
            <a:picLocks noChangeAspect="1"/>
          </p:cNvPicPr>
          <p:nvPr/>
        </p:nvPicPr>
        <p:blipFill>
          <a:blip r:embed="rId2"/>
          <a:stretch>
            <a:fillRect/>
          </a:stretch>
        </p:blipFill>
        <p:spPr>
          <a:xfrm>
            <a:off x="15776663" y="1800000"/>
            <a:ext cx="7926112" cy="1120588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
        <p:nvSpPr>
          <p:cNvPr id="747" name="Titre 4"/>
          <p:cNvSpPr txBox="1">
            <a:spLocks noGrp="1"/>
          </p:cNvSpPr>
          <p:nvPr>
            <p:ph type="title"/>
          </p:nvPr>
        </p:nvSpPr>
        <p:spPr>
          <a:prstGeom prst="rect">
            <a:avLst/>
          </a:prstGeom>
        </p:spPr>
        <p:txBody>
          <a:bodyPr/>
          <a:lstStyle>
            <a:lvl1pPr defTabSz="1700783">
              <a:defRPr sz="5115"/>
            </a:lvl1pPr>
          </a:lstStyle>
          <a:p>
            <a:r>
              <a:t>Storage-enhancing practices for forests?</a:t>
            </a:r>
          </a:p>
        </p:txBody>
      </p:sp>
      <p:sp>
        <p:nvSpPr>
          <p:cNvPr id="748" name="ZoneTexte 1"/>
          <p:cNvSpPr txBox="1"/>
          <p:nvPr/>
        </p:nvSpPr>
        <p:spPr>
          <a:xfrm>
            <a:off x="846000" y="2037656"/>
            <a:ext cx="11630622" cy="8240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spcBef>
                <a:spcPts val="800"/>
              </a:spcBef>
              <a:defRPr sz="3600" b="1"/>
            </a:pPr>
            <a:r>
              <a:rPr dirty="0"/>
              <a:t>Practices to enhance carbon storage in forest ecosystems:</a:t>
            </a:r>
          </a:p>
          <a:p>
            <a:pPr marL="571500" indent="-571500">
              <a:spcBef>
                <a:spcPts val="1200"/>
              </a:spcBef>
              <a:buSzPct val="100000"/>
              <a:buFont typeface="Arial"/>
              <a:buChar char="•"/>
              <a:defRPr sz="3200"/>
            </a:pPr>
            <a:r>
              <a:rPr dirty="0"/>
              <a:t>Reforestation &amp; afforestation </a:t>
            </a:r>
          </a:p>
          <a:p>
            <a:pPr marL="571500" indent="-571500">
              <a:spcBef>
                <a:spcPts val="1200"/>
              </a:spcBef>
              <a:buSzPct val="100000"/>
              <a:buFont typeface="Arial"/>
              <a:buChar char="•"/>
              <a:defRPr sz="3200"/>
            </a:pPr>
            <a:r>
              <a:rPr dirty="0"/>
              <a:t>Agroforestry </a:t>
            </a:r>
          </a:p>
          <a:p>
            <a:pPr marL="571500" indent="-571500">
              <a:spcBef>
                <a:spcPts val="1200"/>
              </a:spcBef>
              <a:buSzPct val="100000"/>
              <a:buFont typeface="Arial"/>
              <a:buChar char="•"/>
              <a:defRPr sz="3200"/>
            </a:pPr>
            <a:r>
              <a:rPr dirty="0"/>
              <a:t>Sustainable forest management: selective logging, reducing deforestation rates</a:t>
            </a:r>
          </a:p>
          <a:p>
            <a:pPr marL="571500" indent="-571500">
              <a:spcBef>
                <a:spcPts val="1200"/>
              </a:spcBef>
              <a:buSzPct val="100000"/>
              <a:buFont typeface="Arial"/>
              <a:buChar char="•"/>
              <a:defRPr sz="3200"/>
            </a:pPr>
            <a:r>
              <a:rPr dirty="0"/>
              <a:t>Protection of primary (old-growth) forests</a:t>
            </a:r>
          </a:p>
          <a:p>
            <a:pPr>
              <a:spcBef>
                <a:spcPts val="800"/>
              </a:spcBef>
              <a:defRPr sz="3600" b="1"/>
            </a:pPr>
            <a:r>
              <a:rPr dirty="0"/>
              <a:t>Practices to enhance carbon storage in forest soils:</a:t>
            </a:r>
          </a:p>
          <a:p>
            <a:pPr marL="571500" indent="-571500">
              <a:spcBef>
                <a:spcPts val="800"/>
              </a:spcBef>
              <a:buSzPct val="100000"/>
              <a:buFont typeface="Arial"/>
              <a:buChar char="•"/>
              <a:defRPr sz="3200"/>
            </a:pPr>
            <a:r>
              <a:rPr dirty="0"/>
              <a:t>Preserving &amp; managing soil organic matter: mulching &amp; composting, adding organic residues </a:t>
            </a:r>
          </a:p>
          <a:p>
            <a:pPr marL="571500" indent="-571500">
              <a:spcBef>
                <a:spcPts val="800"/>
              </a:spcBef>
              <a:buSzPct val="100000"/>
              <a:buFont typeface="Arial"/>
              <a:buChar char="•"/>
              <a:defRPr sz="3200"/>
            </a:pPr>
            <a:r>
              <a:rPr dirty="0"/>
              <a:t>Using adapted tree species </a:t>
            </a:r>
          </a:p>
          <a:p>
            <a:pPr marL="571500" indent="-571500">
              <a:spcBef>
                <a:spcPts val="800"/>
              </a:spcBef>
              <a:buSzPct val="100000"/>
              <a:buFont typeface="Arial"/>
              <a:buChar char="•"/>
              <a:defRPr sz="3200"/>
            </a:pPr>
            <a:r>
              <a:rPr dirty="0"/>
              <a:t>Minimizing soil disturbance (avoiding compaction from heavy machinery, limiting tillage/laboring)</a:t>
            </a:r>
          </a:p>
          <a:p>
            <a:pPr marL="571500" indent="-571500">
              <a:spcBef>
                <a:spcPts val="800"/>
              </a:spcBef>
              <a:buSzPct val="100000"/>
              <a:buFont typeface="Arial"/>
              <a:buChar char="•"/>
              <a:defRPr sz="3200"/>
            </a:pPr>
            <a:r>
              <a:rPr dirty="0"/>
              <a:t>Restoring degraded soils</a:t>
            </a:r>
            <a:br>
              <a:rPr dirty="0"/>
            </a:br>
            <a:endParaRPr dirty="0"/>
          </a:p>
        </p:txBody>
      </p:sp>
      <p:grpSp>
        <p:nvGrpSpPr>
          <p:cNvPr id="751" name="ZoneTexte 2"/>
          <p:cNvGrpSpPr/>
          <p:nvPr/>
        </p:nvGrpSpPr>
        <p:grpSpPr>
          <a:xfrm>
            <a:off x="846000" y="10958659"/>
            <a:ext cx="23162346" cy="1831519"/>
            <a:chOff x="0" y="0"/>
            <a:chExt cx="23162345" cy="1831518"/>
          </a:xfrm>
        </p:grpSpPr>
        <p:sp>
          <p:nvSpPr>
            <p:cNvPr id="749" name="Rectangle aux angles arrondis"/>
            <p:cNvSpPr/>
            <p:nvPr/>
          </p:nvSpPr>
          <p:spPr>
            <a:xfrm>
              <a:off x="0" y="0"/>
              <a:ext cx="22710797" cy="1799238"/>
            </a:xfrm>
            <a:prstGeom prst="roundRect">
              <a:avLst>
                <a:gd name="adj" fmla="val 20902"/>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750" name="Global maximum average carbon sequestration rate: 1.1 - 1.6 GtC/year for above- and below-ground biomass…"/>
            <p:cNvSpPr/>
            <p:nvPr/>
          </p:nvSpPr>
          <p:spPr>
            <a:xfrm>
              <a:off x="141898" y="141898"/>
              <a:ext cx="23020447" cy="168962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3600" spc="-20"/>
              </a:pPr>
              <a:r>
                <a:rPr dirty="0"/>
                <a:t>Global maximum average carbon sequestration rate: 1.1</a:t>
              </a:r>
              <a:r>
                <a:rPr lang="en-AU" dirty="0"/>
                <a:t>–</a:t>
              </a:r>
              <a:r>
                <a:rPr dirty="0"/>
                <a:t>1.6 Gt</a:t>
              </a:r>
              <a:r>
                <a:rPr lang="en-AU" dirty="0"/>
                <a:t> </a:t>
              </a:r>
              <a:r>
                <a:rPr dirty="0"/>
                <a:t>C/year for above- and belowground biomass</a:t>
              </a:r>
            </a:p>
            <a:p>
              <a:pPr>
                <a:defRPr sz="3600" spc="-20"/>
              </a:pPr>
              <a:r>
                <a:rPr dirty="0"/>
                <a:t>(IPCC SR-LULUCF 2000, Brown et al., 1996)</a:t>
              </a:r>
            </a:p>
          </p:txBody>
        </p:sp>
      </p:grpSp>
      <p:sp>
        <p:nvSpPr>
          <p:cNvPr id="752" name="ZoneTexte 5"/>
          <p:cNvSpPr txBox="1"/>
          <p:nvPr/>
        </p:nvSpPr>
        <p:spPr>
          <a:xfrm>
            <a:off x="11296620" y="12825993"/>
            <a:ext cx="9470923"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400">
                <a:solidFill>
                  <a:srgbClr val="A6A6A6"/>
                </a:solidFill>
                <a:latin typeface="Barlow"/>
                <a:ea typeface="Barlow"/>
                <a:cs typeface="Barlow"/>
                <a:sym typeface="Barlow"/>
              </a:defRPr>
            </a:pPr>
            <a:r>
              <a:t>(IPCC SR-LULUCF 2000, </a:t>
            </a:r>
            <a:r>
              <a:rPr cap="small"/>
              <a:t>Brown</a:t>
            </a:r>
            <a:r>
              <a:t> </a:t>
            </a:r>
            <a:r>
              <a:rPr i="1"/>
              <a:t>et al.</a:t>
            </a:r>
            <a:r>
              <a:t>, 1996)</a:t>
            </a:r>
          </a:p>
        </p:txBody>
      </p:sp>
      <p:sp>
        <p:nvSpPr>
          <p:cNvPr id="753" name="ZoneTexte 8"/>
          <p:cNvSpPr txBox="1"/>
          <p:nvPr/>
        </p:nvSpPr>
        <p:spPr>
          <a:xfrm>
            <a:off x="12897635" y="7811310"/>
            <a:ext cx="10994063" cy="172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p>
            <a:pPr>
              <a:defRPr sz="2700" b="1">
                <a:solidFill>
                  <a:srgbClr val="8D533E"/>
                </a:solidFill>
                <a:latin typeface="Barlow"/>
                <a:ea typeface="Barlow"/>
                <a:cs typeface="Barlow"/>
                <a:sym typeface="Barlow"/>
              </a:defRPr>
            </a:pPr>
            <a:r>
              <a:t>Map of Lands Suitable for Clean Development Mechanism - Afforestation/Reforestation  </a:t>
            </a:r>
            <a:r>
              <a:rPr b="0"/>
              <a:t>(An economic carbon finance mechanism established under the Kyoto Protocol) </a:t>
            </a:r>
            <a:r>
              <a:rPr>
                <a:solidFill>
                  <a:srgbClr val="006429"/>
                </a:solidFill>
              </a:rPr>
              <a:t>- dark green areas - </a:t>
            </a:r>
            <a:r>
              <a:rPr b="0"/>
              <a:t>Based on land suitability analysis by </a:t>
            </a:r>
            <a:r>
              <a:rPr b="0" cap="small"/>
              <a:t>Zomer</a:t>
            </a:r>
            <a:r>
              <a:rPr b="0"/>
              <a:t> </a:t>
            </a:r>
            <a:r>
              <a:rPr b="0" i="1"/>
              <a:t>et al.</a:t>
            </a:r>
            <a:r>
              <a:rPr b="0"/>
              <a:t> (2008).</a:t>
            </a:r>
          </a:p>
        </p:txBody>
      </p:sp>
      <p:pic>
        <p:nvPicPr>
          <p:cNvPr id="754" name="Image 7" descr="Image 7"/>
          <p:cNvPicPr>
            <a:picLocks noChangeAspect="1"/>
          </p:cNvPicPr>
          <p:nvPr/>
        </p:nvPicPr>
        <p:blipFill>
          <a:blip r:embed="rId2"/>
          <a:stretch>
            <a:fillRect/>
          </a:stretch>
        </p:blipFill>
        <p:spPr>
          <a:xfrm>
            <a:off x="12897635" y="1800000"/>
            <a:ext cx="10805140" cy="6011311"/>
          </a:xfrm>
          <a:prstGeom prst="rect">
            <a:avLst/>
          </a:prstGeom>
          <a:ln w="12700">
            <a:miter lim="400000"/>
          </a:ln>
        </p:spPr>
      </p:pic>
      <p:sp>
        <p:nvSpPr>
          <p:cNvPr id="755" name="ZoneTexte 10"/>
          <p:cNvSpPr txBox="1"/>
          <p:nvPr/>
        </p:nvSpPr>
        <p:spPr>
          <a:xfrm>
            <a:off x="3889926" y="10168994"/>
            <a:ext cx="8256353"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2400">
                <a:solidFill>
                  <a:srgbClr val="A6A6A6"/>
                </a:solidFill>
                <a:latin typeface="Barlow"/>
                <a:ea typeface="Barlow"/>
                <a:cs typeface="Barlow"/>
                <a:sym typeface="Barlow"/>
              </a:defRPr>
            </a:lvl1pPr>
          </a:lstStyle>
          <a:p>
            <a:r>
              <a:t>(per 4p1000 Initiative &amp; IPCC AR6 WGIII Chapter 7 reports)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pic>
        <p:nvPicPr>
          <p:cNvPr id="758" name="Image 105" descr="Image 105"/>
          <p:cNvPicPr>
            <a:picLocks noChangeAspect="1"/>
          </p:cNvPicPr>
          <p:nvPr/>
        </p:nvPicPr>
        <p:blipFill>
          <a:blip r:embed="rId2"/>
          <a:stretch>
            <a:fillRect/>
          </a:stretch>
        </p:blipFill>
        <p:spPr>
          <a:xfrm>
            <a:off x="153608" y="2909208"/>
            <a:ext cx="16448755" cy="10636251"/>
          </a:xfrm>
          <a:prstGeom prst="rect">
            <a:avLst/>
          </a:prstGeom>
          <a:ln w="12700">
            <a:miter lim="400000"/>
          </a:ln>
        </p:spPr>
      </p:pic>
      <p:sp>
        <p:nvSpPr>
          <p:cNvPr id="759" name="Rectangle : coins arrondis 98"/>
          <p:cNvSpPr/>
          <p:nvPr/>
        </p:nvSpPr>
        <p:spPr>
          <a:xfrm>
            <a:off x="11477625" y="3271158"/>
            <a:ext cx="4156494" cy="3155766"/>
          </a:xfrm>
          <a:prstGeom prst="roundRect">
            <a:avLst>
              <a:gd name="adj" fmla="val 10027"/>
            </a:avLst>
          </a:prstGeom>
          <a:solidFill>
            <a:srgbClr val="E2F0D9"/>
          </a:solidFill>
          <a:ln w="12700">
            <a:miter lim="400000"/>
          </a:ln>
        </p:spPr>
        <p:txBody>
          <a:bodyPr lIns="45719" rIns="45719" anchor="ctr"/>
          <a:lstStyle/>
          <a:p>
            <a:pPr algn="ctr">
              <a:defRPr>
                <a:solidFill>
                  <a:srgbClr val="FFFFFF"/>
                </a:solidFill>
              </a:defRPr>
            </a:pPr>
            <a:endParaRPr/>
          </a:p>
        </p:txBody>
      </p:sp>
      <p:sp>
        <p:nvSpPr>
          <p:cNvPr id="760" name="Rectangle : coins arrondis 99"/>
          <p:cNvSpPr/>
          <p:nvPr/>
        </p:nvSpPr>
        <p:spPr>
          <a:xfrm>
            <a:off x="11508374" y="10186520"/>
            <a:ext cx="4076548" cy="2587859"/>
          </a:xfrm>
          <a:prstGeom prst="roundRect">
            <a:avLst>
              <a:gd name="adj" fmla="val 10027"/>
            </a:avLst>
          </a:prstGeom>
          <a:solidFill>
            <a:srgbClr val="E2F0D9"/>
          </a:solidFill>
          <a:ln w="12700">
            <a:miter lim="400000"/>
          </a:ln>
        </p:spPr>
        <p:txBody>
          <a:bodyPr lIns="45719" rIns="45719" anchor="ctr"/>
          <a:lstStyle/>
          <a:p>
            <a:pPr algn="ctr">
              <a:defRPr>
                <a:solidFill>
                  <a:srgbClr val="FFFFFF"/>
                </a:solidFill>
              </a:defRPr>
            </a:pPr>
            <a:endParaRPr/>
          </a:p>
        </p:txBody>
      </p:sp>
      <p:sp>
        <p:nvSpPr>
          <p:cNvPr id="761" name="Rectangle : coins arrondis 100"/>
          <p:cNvSpPr/>
          <p:nvPr/>
        </p:nvSpPr>
        <p:spPr>
          <a:xfrm>
            <a:off x="6466694" y="10726057"/>
            <a:ext cx="4018645" cy="2079018"/>
          </a:xfrm>
          <a:prstGeom prst="roundRect">
            <a:avLst>
              <a:gd name="adj" fmla="val 10027"/>
            </a:avLst>
          </a:prstGeom>
          <a:solidFill>
            <a:srgbClr val="E2F0D9"/>
          </a:solidFill>
          <a:ln w="12700">
            <a:miter lim="400000"/>
          </a:ln>
        </p:spPr>
        <p:txBody>
          <a:bodyPr lIns="45719" rIns="45719" anchor="ctr"/>
          <a:lstStyle/>
          <a:p>
            <a:pPr algn="ctr">
              <a:defRPr>
                <a:solidFill>
                  <a:srgbClr val="FFFFFF"/>
                </a:solidFill>
              </a:defRPr>
            </a:pPr>
            <a:endParaRPr/>
          </a:p>
        </p:txBody>
      </p:sp>
      <p:sp>
        <p:nvSpPr>
          <p:cNvPr id="762" name="Rectangle : coins arrondis 101"/>
          <p:cNvSpPr/>
          <p:nvPr/>
        </p:nvSpPr>
        <p:spPr>
          <a:xfrm>
            <a:off x="906421" y="9350977"/>
            <a:ext cx="4799757" cy="3454099"/>
          </a:xfrm>
          <a:prstGeom prst="roundRect">
            <a:avLst>
              <a:gd name="adj" fmla="val 10027"/>
            </a:avLst>
          </a:prstGeom>
          <a:solidFill>
            <a:srgbClr val="E2F0D9"/>
          </a:solidFill>
          <a:ln w="12700">
            <a:miter lim="400000"/>
          </a:ln>
        </p:spPr>
        <p:txBody>
          <a:bodyPr lIns="45719" rIns="45719" anchor="ctr"/>
          <a:lstStyle/>
          <a:p>
            <a:pPr algn="ctr">
              <a:defRPr>
                <a:solidFill>
                  <a:srgbClr val="FFFFFF"/>
                </a:solidFill>
              </a:defRPr>
            </a:pPr>
            <a:endParaRPr/>
          </a:p>
        </p:txBody>
      </p:sp>
      <p:sp>
        <p:nvSpPr>
          <p:cNvPr id="763" name="Titre 1"/>
          <p:cNvSpPr txBox="1">
            <a:spLocks noGrp="1"/>
          </p:cNvSpPr>
          <p:nvPr>
            <p:ph type="title"/>
          </p:nvPr>
        </p:nvSpPr>
        <p:spPr>
          <a:xfrm>
            <a:off x="1905000" y="205649"/>
            <a:ext cx="21202650" cy="2387027"/>
          </a:xfrm>
          <a:prstGeom prst="rect">
            <a:avLst/>
          </a:prstGeom>
        </p:spPr>
        <p:txBody>
          <a:bodyPr/>
          <a:lstStyle>
            <a:lvl1pPr defTabSz="1773936">
              <a:defRPr sz="5335"/>
            </a:lvl1pPr>
          </a:lstStyle>
          <a:p>
            <a:r>
              <a:rPr dirty="0"/>
              <a:t>Forest soils can contribute to climate change mitigation through targeted management practices that enhance soil carbon stocks</a:t>
            </a:r>
          </a:p>
        </p:txBody>
      </p:sp>
      <p:sp>
        <p:nvSpPr>
          <p:cNvPr id="764" name="Rectangle : coins arrondis 102"/>
          <p:cNvSpPr/>
          <p:nvPr/>
        </p:nvSpPr>
        <p:spPr>
          <a:xfrm>
            <a:off x="906421" y="3271158"/>
            <a:ext cx="4370101" cy="3506440"/>
          </a:xfrm>
          <a:prstGeom prst="roundRect">
            <a:avLst>
              <a:gd name="adj" fmla="val 10027"/>
            </a:avLst>
          </a:prstGeom>
          <a:solidFill>
            <a:srgbClr val="E2F0D9"/>
          </a:solidFill>
          <a:ln w="12700">
            <a:miter lim="400000"/>
          </a:ln>
        </p:spPr>
        <p:txBody>
          <a:bodyPr lIns="45719" rIns="45719" anchor="ctr"/>
          <a:lstStyle/>
          <a:p>
            <a:pPr algn="ctr">
              <a:defRPr>
                <a:solidFill>
                  <a:srgbClr val="FFFFFF"/>
                </a:solidFill>
              </a:defRPr>
            </a:pPr>
            <a:endParaRPr/>
          </a:p>
        </p:txBody>
      </p:sp>
      <p:sp>
        <p:nvSpPr>
          <p:cNvPr id="765" name="ZoneTexte 1"/>
          <p:cNvSpPr txBox="1"/>
          <p:nvPr/>
        </p:nvSpPr>
        <p:spPr>
          <a:xfrm>
            <a:off x="16669897" y="3524861"/>
            <a:ext cx="6948861" cy="466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sz="3600"/>
            </a:pPr>
            <a:r>
              <a:t>Management practices affect soil carbon stocks and CO₂, CH₄, and N₂O emissions in temperate and boreal forests.</a:t>
            </a:r>
          </a:p>
          <a:p>
            <a:pPr>
              <a:defRPr sz="3600"/>
            </a:pPr>
            <a:endParaRPr/>
          </a:p>
          <a:p>
            <a:pPr>
              <a:defRPr sz="3000"/>
            </a:pPr>
            <a:r>
              <a:rPr b="1">
                <a:solidFill>
                  <a:srgbClr val="63B42B"/>
                </a:solidFill>
              </a:rPr>
              <a:t>Green arrows </a:t>
            </a:r>
            <a:r>
              <a:t>indicate positive impacts for climate change mitigation; </a:t>
            </a:r>
            <a:r>
              <a:rPr b="1">
                <a:solidFill>
                  <a:srgbClr val="F07D00"/>
                </a:solidFill>
              </a:rPr>
              <a:t>orange arrows</a:t>
            </a:r>
            <a:r>
              <a:t>  indicate negative impacts for climate change mitigation.</a:t>
            </a:r>
          </a:p>
        </p:txBody>
      </p:sp>
      <p:sp>
        <p:nvSpPr>
          <p:cNvPr id="766" name="Connecteur droit avec flèche 15"/>
          <p:cNvSpPr/>
          <p:nvPr/>
        </p:nvSpPr>
        <p:spPr>
          <a:xfrm flipV="1">
            <a:off x="2901844" y="4925381"/>
            <a:ext cx="329512" cy="641148"/>
          </a:xfrm>
          <a:prstGeom prst="line">
            <a:avLst/>
          </a:prstGeom>
          <a:ln w="111125">
            <a:solidFill>
              <a:srgbClr val="63B42B"/>
            </a:solidFill>
            <a:tailEnd type="triangle"/>
          </a:ln>
        </p:spPr>
        <p:txBody>
          <a:bodyPr lIns="45719" rIns="45719"/>
          <a:lstStyle/>
          <a:p>
            <a:endParaRPr/>
          </a:p>
        </p:txBody>
      </p:sp>
      <p:grpSp>
        <p:nvGrpSpPr>
          <p:cNvPr id="769" name="Groupe 25"/>
          <p:cNvGrpSpPr/>
          <p:nvPr/>
        </p:nvGrpSpPr>
        <p:grpSpPr>
          <a:xfrm>
            <a:off x="1353416" y="4148263"/>
            <a:ext cx="3760558" cy="695835"/>
            <a:chOff x="111" y="0"/>
            <a:chExt cx="3760557" cy="695833"/>
          </a:xfrm>
        </p:grpSpPr>
        <p:sp>
          <p:nvSpPr>
            <p:cNvPr id="767" name="ZoneTexte 10"/>
            <p:cNvSpPr txBox="1"/>
            <p:nvPr/>
          </p:nvSpPr>
          <p:spPr>
            <a:xfrm>
              <a:off x="2147211" y="0"/>
              <a:ext cx="1613459" cy="6958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p>
              <a:pPr algn="ctr">
                <a:tabLst>
                  <a:tab pos="533400" algn="l"/>
                  <a:tab pos="1079500" algn="l"/>
                </a:tabLst>
                <a:defRPr i="1"/>
              </a:pPr>
              <a:r>
                <a:t>emissions</a:t>
              </a:r>
              <a:endParaRPr b="1"/>
            </a:p>
            <a:p>
              <a:pPr>
                <a:tabLst>
                  <a:tab pos="533400" algn="l"/>
                  <a:tab pos="1079500" algn="l"/>
                </a:tabLst>
                <a:defRPr b="1" i="1"/>
              </a:pPr>
              <a:r>
                <a:t>CO</a:t>
              </a:r>
              <a:r>
                <a:rPr baseline="-25000"/>
                <a:t>2	</a:t>
              </a:r>
              <a:r>
                <a:t>CH</a:t>
              </a:r>
              <a:r>
                <a:rPr baseline="-25000"/>
                <a:t>4	</a:t>
              </a:r>
              <a:r>
                <a:t>N</a:t>
              </a:r>
              <a:r>
                <a:rPr baseline="-25000"/>
                <a:t>2</a:t>
              </a:r>
              <a:r>
                <a:t>O</a:t>
              </a:r>
            </a:p>
          </p:txBody>
        </p:sp>
        <p:sp>
          <p:nvSpPr>
            <p:cNvPr id="768" name="ZoneTexte 16"/>
            <p:cNvSpPr txBox="1"/>
            <p:nvPr/>
          </p:nvSpPr>
          <p:spPr>
            <a:xfrm>
              <a:off x="111" y="0"/>
              <a:ext cx="2011785" cy="373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r">
                <a:defRPr b="1"/>
              </a:lvl1pPr>
            </a:lstStyle>
            <a:p>
              <a:r>
                <a:t>Soil carbon stock</a:t>
              </a:r>
            </a:p>
          </p:txBody>
        </p:sp>
      </p:grpSp>
      <p:sp>
        <p:nvSpPr>
          <p:cNvPr id="770" name="ZoneTexte 21"/>
          <p:cNvSpPr txBox="1"/>
          <p:nvPr/>
        </p:nvSpPr>
        <p:spPr>
          <a:xfrm>
            <a:off x="1432486" y="3458490"/>
            <a:ext cx="2999644" cy="39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sz="2000" b="1"/>
            </a:lvl1pPr>
          </a:lstStyle>
          <a:p>
            <a:r>
              <a:t>1. Nutrient management</a:t>
            </a:r>
          </a:p>
        </p:txBody>
      </p:sp>
      <p:sp>
        <p:nvSpPr>
          <p:cNvPr id="771" name="ZoneTexte 12"/>
          <p:cNvSpPr txBox="1"/>
          <p:nvPr/>
        </p:nvSpPr>
        <p:spPr>
          <a:xfrm>
            <a:off x="11730845" y="3470538"/>
            <a:ext cx="3598623" cy="956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2000" b="1"/>
            </a:pPr>
            <a:r>
              <a:rPr dirty="0"/>
              <a:t>4. Forestry peatland hydrology management</a:t>
            </a:r>
            <a:br>
              <a:rPr dirty="0"/>
            </a:br>
            <a:r>
              <a:rPr sz="1600" b="0" dirty="0"/>
              <a:t>(High water</a:t>
            </a:r>
            <a:r>
              <a:rPr lang="en-AU" sz="1600" b="0" dirty="0"/>
              <a:t>-</a:t>
            </a:r>
            <a:r>
              <a:rPr sz="1600" b="0" dirty="0"/>
              <a:t>table level)</a:t>
            </a:r>
          </a:p>
        </p:txBody>
      </p:sp>
      <p:sp>
        <p:nvSpPr>
          <p:cNvPr id="772" name="ZoneTexte 13"/>
          <p:cNvSpPr txBox="1"/>
          <p:nvPr/>
        </p:nvSpPr>
        <p:spPr>
          <a:xfrm>
            <a:off x="1141941" y="9590191"/>
            <a:ext cx="2898165" cy="402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sz="2000" b="1" spc="-100"/>
            </a:lvl1pPr>
          </a:lstStyle>
          <a:p>
            <a:r>
              <a:rPr dirty="0"/>
              <a:t>2. Forest stand management</a:t>
            </a:r>
          </a:p>
        </p:txBody>
      </p:sp>
      <p:sp>
        <p:nvSpPr>
          <p:cNvPr id="773" name="ZoneTexte 14"/>
          <p:cNvSpPr txBox="1"/>
          <p:nvPr/>
        </p:nvSpPr>
        <p:spPr>
          <a:xfrm>
            <a:off x="7431826" y="10912139"/>
            <a:ext cx="1188778" cy="39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sz="2000" b="1"/>
            </a:lvl1pPr>
          </a:lstStyle>
          <a:p>
            <a:r>
              <a:t>3. Tillage</a:t>
            </a:r>
          </a:p>
        </p:txBody>
      </p:sp>
      <p:sp>
        <p:nvSpPr>
          <p:cNvPr id="774" name="ZoneTexte 18"/>
          <p:cNvSpPr txBox="1"/>
          <p:nvPr/>
        </p:nvSpPr>
        <p:spPr>
          <a:xfrm>
            <a:off x="11779418" y="10413758"/>
            <a:ext cx="3479987" cy="39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sz="2000" b="1"/>
            </a:lvl1pPr>
          </a:lstStyle>
          <a:p>
            <a:r>
              <a:t>5. Biodiversity management</a:t>
            </a:r>
          </a:p>
        </p:txBody>
      </p:sp>
      <p:grpSp>
        <p:nvGrpSpPr>
          <p:cNvPr id="777" name="Groupe 26"/>
          <p:cNvGrpSpPr/>
          <p:nvPr/>
        </p:nvGrpSpPr>
        <p:grpSpPr>
          <a:xfrm>
            <a:off x="1496376" y="10290647"/>
            <a:ext cx="3760558" cy="695835"/>
            <a:chOff x="111" y="0"/>
            <a:chExt cx="3760557" cy="695833"/>
          </a:xfrm>
        </p:grpSpPr>
        <p:sp>
          <p:nvSpPr>
            <p:cNvPr id="775" name="ZoneTexte 27"/>
            <p:cNvSpPr txBox="1"/>
            <p:nvPr/>
          </p:nvSpPr>
          <p:spPr>
            <a:xfrm>
              <a:off x="2147211" y="0"/>
              <a:ext cx="1613459" cy="6958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p>
              <a:pPr algn="ctr">
                <a:tabLst>
                  <a:tab pos="533400" algn="l"/>
                  <a:tab pos="1079500" algn="l"/>
                </a:tabLst>
                <a:defRPr i="1"/>
              </a:pPr>
              <a:r>
                <a:t>emissions</a:t>
              </a:r>
            </a:p>
            <a:p>
              <a:pPr>
                <a:tabLst>
                  <a:tab pos="533400" algn="l"/>
                  <a:tab pos="1079500" algn="l"/>
                </a:tabLst>
                <a:defRPr b="1" i="1"/>
              </a:pPr>
              <a:r>
                <a:t>CO</a:t>
              </a:r>
              <a:r>
                <a:rPr baseline="-25000"/>
                <a:t>2	</a:t>
              </a:r>
              <a:r>
                <a:t>CH</a:t>
              </a:r>
              <a:r>
                <a:rPr baseline="-25000"/>
                <a:t>4	</a:t>
              </a:r>
              <a:r>
                <a:t>N</a:t>
              </a:r>
              <a:r>
                <a:rPr baseline="-25000"/>
                <a:t>2</a:t>
              </a:r>
              <a:r>
                <a:t>O</a:t>
              </a:r>
            </a:p>
          </p:txBody>
        </p:sp>
        <p:sp>
          <p:nvSpPr>
            <p:cNvPr id="776" name="ZoneTexte 28"/>
            <p:cNvSpPr txBox="1"/>
            <p:nvPr/>
          </p:nvSpPr>
          <p:spPr>
            <a:xfrm>
              <a:off x="111" y="0"/>
              <a:ext cx="2011785" cy="373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r">
                <a:defRPr b="1"/>
              </a:lvl1pPr>
            </a:lstStyle>
            <a:p>
              <a:r>
                <a:t>Soil carbon stock</a:t>
              </a:r>
            </a:p>
          </p:txBody>
        </p:sp>
      </p:grpSp>
      <p:grpSp>
        <p:nvGrpSpPr>
          <p:cNvPr id="780" name="Groupe 29"/>
          <p:cNvGrpSpPr/>
          <p:nvPr/>
        </p:nvGrpSpPr>
        <p:grpSpPr>
          <a:xfrm>
            <a:off x="11618455" y="4739625"/>
            <a:ext cx="3773253" cy="695835"/>
            <a:chOff x="111" y="0"/>
            <a:chExt cx="3773251" cy="695833"/>
          </a:xfrm>
        </p:grpSpPr>
        <p:sp>
          <p:nvSpPr>
            <p:cNvPr id="778" name="ZoneTexte 30"/>
            <p:cNvSpPr txBox="1"/>
            <p:nvPr/>
          </p:nvSpPr>
          <p:spPr>
            <a:xfrm>
              <a:off x="2159905" y="0"/>
              <a:ext cx="1613459" cy="6958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p>
              <a:pPr algn="ctr">
                <a:tabLst>
                  <a:tab pos="533400" algn="l"/>
                  <a:tab pos="1079500" algn="l"/>
                </a:tabLst>
                <a:defRPr i="1"/>
              </a:pPr>
              <a:r>
                <a:t>emissions</a:t>
              </a:r>
              <a:endParaRPr b="1"/>
            </a:p>
            <a:p>
              <a:pPr>
                <a:tabLst>
                  <a:tab pos="533400" algn="l"/>
                  <a:tab pos="1079500" algn="l"/>
                </a:tabLst>
                <a:defRPr b="1" i="1"/>
              </a:pPr>
              <a:r>
                <a:t>CO</a:t>
              </a:r>
              <a:r>
                <a:rPr baseline="-25000"/>
                <a:t>2	</a:t>
              </a:r>
              <a:r>
                <a:t>CH</a:t>
              </a:r>
              <a:r>
                <a:rPr baseline="-25000"/>
                <a:t>4	</a:t>
              </a:r>
              <a:r>
                <a:t>N</a:t>
              </a:r>
              <a:r>
                <a:rPr baseline="-25000"/>
                <a:t>2</a:t>
              </a:r>
              <a:r>
                <a:t>O</a:t>
              </a:r>
            </a:p>
          </p:txBody>
        </p:sp>
        <p:sp>
          <p:nvSpPr>
            <p:cNvPr id="779" name="ZoneTexte 31"/>
            <p:cNvSpPr txBox="1"/>
            <p:nvPr/>
          </p:nvSpPr>
          <p:spPr>
            <a:xfrm>
              <a:off x="111" y="0"/>
              <a:ext cx="2011785" cy="373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r">
                <a:defRPr b="1"/>
              </a:lvl1pPr>
            </a:lstStyle>
            <a:p>
              <a:r>
                <a:t>Soil carbon stock</a:t>
              </a:r>
            </a:p>
          </p:txBody>
        </p:sp>
      </p:grpSp>
      <p:grpSp>
        <p:nvGrpSpPr>
          <p:cNvPr id="783" name="Groupe 32"/>
          <p:cNvGrpSpPr/>
          <p:nvPr/>
        </p:nvGrpSpPr>
        <p:grpSpPr>
          <a:xfrm>
            <a:off x="6602081" y="11596510"/>
            <a:ext cx="3760558" cy="695835"/>
            <a:chOff x="111" y="0"/>
            <a:chExt cx="3760557" cy="695833"/>
          </a:xfrm>
        </p:grpSpPr>
        <p:sp>
          <p:nvSpPr>
            <p:cNvPr id="781" name="ZoneTexte 33"/>
            <p:cNvSpPr txBox="1"/>
            <p:nvPr/>
          </p:nvSpPr>
          <p:spPr>
            <a:xfrm>
              <a:off x="2147211" y="0"/>
              <a:ext cx="1613459" cy="6958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p>
              <a:pPr algn="ctr">
                <a:tabLst>
                  <a:tab pos="533400" algn="l"/>
                  <a:tab pos="1079500" algn="l"/>
                </a:tabLst>
                <a:defRPr i="1"/>
              </a:pPr>
              <a:r>
                <a:t>emissions</a:t>
              </a:r>
              <a:endParaRPr b="1"/>
            </a:p>
            <a:p>
              <a:pPr>
                <a:tabLst>
                  <a:tab pos="533400" algn="l"/>
                  <a:tab pos="1079500" algn="l"/>
                </a:tabLst>
                <a:defRPr b="1" i="1"/>
              </a:pPr>
              <a:r>
                <a:t>CO</a:t>
              </a:r>
              <a:r>
                <a:rPr baseline="-25000"/>
                <a:t>2	</a:t>
              </a:r>
              <a:r>
                <a:t>CH</a:t>
              </a:r>
              <a:r>
                <a:rPr baseline="-25000"/>
                <a:t>4	</a:t>
              </a:r>
              <a:r>
                <a:t>N</a:t>
              </a:r>
              <a:r>
                <a:rPr baseline="-25000"/>
                <a:t>2</a:t>
              </a:r>
              <a:r>
                <a:t>O</a:t>
              </a:r>
            </a:p>
          </p:txBody>
        </p:sp>
        <p:sp>
          <p:nvSpPr>
            <p:cNvPr id="782" name="ZoneTexte 34"/>
            <p:cNvSpPr txBox="1"/>
            <p:nvPr/>
          </p:nvSpPr>
          <p:spPr>
            <a:xfrm>
              <a:off x="111" y="0"/>
              <a:ext cx="2011785" cy="373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r">
                <a:defRPr b="1"/>
              </a:lvl1pPr>
            </a:lstStyle>
            <a:p>
              <a:r>
                <a:t>Soil carbon stock</a:t>
              </a:r>
            </a:p>
          </p:txBody>
        </p:sp>
      </p:grpSp>
      <p:grpSp>
        <p:nvGrpSpPr>
          <p:cNvPr id="786" name="Groupe 45"/>
          <p:cNvGrpSpPr/>
          <p:nvPr/>
        </p:nvGrpSpPr>
        <p:grpSpPr>
          <a:xfrm>
            <a:off x="11653403" y="11100583"/>
            <a:ext cx="3760558" cy="695835"/>
            <a:chOff x="111" y="0"/>
            <a:chExt cx="3760557" cy="695833"/>
          </a:xfrm>
        </p:grpSpPr>
        <p:sp>
          <p:nvSpPr>
            <p:cNvPr id="784" name="ZoneTexte 48"/>
            <p:cNvSpPr txBox="1"/>
            <p:nvPr/>
          </p:nvSpPr>
          <p:spPr>
            <a:xfrm>
              <a:off x="2147211" y="0"/>
              <a:ext cx="1613459" cy="6958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p>
              <a:pPr algn="ctr">
                <a:tabLst>
                  <a:tab pos="533400" algn="l"/>
                  <a:tab pos="1079500" algn="l"/>
                </a:tabLst>
                <a:defRPr i="1"/>
              </a:pPr>
              <a:r>
                <a:t>emissions</a:t>
              </a:r>
              <a:endParaRPr b="1"/>
            </a:p>
            <a:p>
              <a:pPr>
                <a:tabLst>
                  <a:tab pos="533400" algn="l"/>
                  <a:tab pos="1079500" algn="l"/>
                </a:tabLst>
                <a:defRPr b="1" i="1"/>
              </a:pPr>
              <a:r>
                <a:t>CO</a:t>
              </a:r>
              <a:r>
                <a:rPr baseline="-25000"/>
                <a:t>2	</a:t>
              </a:r>
              <a:r>
                <a:t>CH</a:t>
              </a:r>
              <a:r>
                <a:rPr baseline="-25000"/>
                <a:t>4	</a:t>
              </a:r>
              <a:r>
                <a:t>N</a:t>
              </a:r>
              <a:r>
                <a:rPr baseline="-25000"/>
                <a:t>2</a:t>
              </a:r>
              <a:r>
                <a:t>O</a:t>
              </a:r>
            </a:p>
          </p:txBody>
        </p:sp>
        <p:sp>
          <p:nvSpPr>
            <p:cNvPr id="785" name="ZoneTexte 50"/>
            <p:cNvSpPr txBox="1"/>
            <p:nvPr/>
          </p:nvSpPr>
          <p:spPr>
            <a:xfrm>
              <a:off x="111" y="0"/>
              <a:ext cx="2011785" cy="373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r">
                <a:defRPr b="1"/>
              </a:lvl1pPr>
            </a:lstStyle>
            <a:p>
              <a:r>
                <a:t>Soil carbon stock</a:t>
              </a:r>
            </a:p>
          </p:txBody>
        </p:sp>
      </p:grpSp>
      <p:sp>
        <p:nvSpPr>
          <p:cNvPr id="787" name="Connecteur droit avec flèche 54"/>
          <p:cNvSpPr/>
          <p:nvPr/>
        </p:nvSpPr>
        <p:spPr>
          <a:xfrm>
            <a:off x="3623888" y="4942795"/>
            <a:ext cx="317081" cy="652463"/>
          </a:xfrm>
          <a:prstGeom prst="line">
            <a:avLst/>
          </a:prstGeom>
          <a:ln w="111125">
            <a:solidFill>
              <a:srgbClr val="63B42B"/>
            </a:solidFill>
            <a:tailEnd type="triangle"/>
          </a:ln>
        </p:spPr>
        <p:txBody>
          <a:bodyPr lIns="45719" rIns="45719"/>
          <a:lstStyle/>
          <a:p>
            <a:endParaRPr/>
          </a:p>
        </p:txBody>
      </p:sp>
      <p:sp>
        <p:nvSpPr>
          <p:cNvPr id="788" name="Connecteur droit avec flèche 57"/>
          <p:cNvSpPr/>
          <p:nvPr/>
        </p:nvSpPr>
        <p:spPr>
          <a:xfrm>
            <a:off x="4133124" y="4939879"/>
            <a:ext cx="317081" cy="652463"/>
          </a:xfrm>
          <a:prstGeom prst="line">
            <a:avLst/>
          </a:prstGeom>
          <a:ln w="111125">
            <a:solidFill>
              <a:srgbClr val="63B42B"/>
            </a:solidFill>
            <a:tailEnd type="triangle"/>
          </a:ln>
        </p:spPr>
        <p:txBody>
          <a:bodyPr lIns="45719" rIns="45719"/>
          <a:lstStyle/>
          <a:p>
            <a:endParaRPr/>
          </a:p>
        </p:txBody>
      </p:sp>
      <p:sp>
        <p:nvSpPr>
          <p:cNvPr id="789" name="Connecteur droit avec flèche 58"/>
          <p:cNvSpPr/>
          <p:nvPr/>
        </p:nvSpPr>
        <p:spPr>
          <a:xfrm flipV="1">
            <a:off x="4642360" y="4916909"/>
            <a:ext cx="329512" cy="641148"/>
          </a:xfrm>
          <a:prstGeom prst="line">
            <a:avLst/>
          </a:prstGeom>
          <a:ln w="111125">
            <a:solidFill>
              <a:srgbClr val="F07D00"/>
            </a:solidFill>
            <a:tailEnd type="triangle"/>
          </a:ln>
        </p:spPr>
        <p:txBody>
          <a:bodyPr lIns="45719" rIns="45719"/>
          <a:lstStyle/>
          <a:p>
            <a:endParaRPr/>
          </a:p>
        </p:txBody>
      </p:sp>
      <p:sp>
        <p:nvSpPr>
          <p:cNvPr id="790" name="Ellipse 59"/>
          <p:cNvSpPr/>
          <p:nvPr/>
        </p:nvSpPr>
        <p:spPr>
          <a:xfrm>
            <a:off x="3043563" y="6055633"/>
            <a:ext cx="133351" cy="133351"/>
          </a:xfrm>
          <a:prstGeom prst="ellipse">
            <a:avLst/>
          </a:prstGeom>
          <a:solidFill>
            <a:srgbClr val="000000"/>
          </a:solidFill>
          <a:ln w="12700">
            <a:miter lim="400000"/>
          </a:ln>
        </p:spPr>
        <p:txBody>
          <a:bodyPr lIns="45719" rIns="45719" anchor="ctr"/>
          <a:lstStyle/>
          <a:p>
            <a:pPr algn="ctr">
              <a:defRPr>
                <a:solidFill>
                  <a:srgbClr val="FFFFFF"/>
                </a:solidFill>
              </a:defRPr>
            </a:pPr>
            <a:endParaRPr/>
          </a:p>
        </p:txBody>
      </p:sp>
      <p:sp>
        <p:nvSpPr>
          <p:cNvPr id="791" name="Connecteur droit avec flèche 60"/>
          <p:cNvSpPr/>
          <p:nvPr/>
        </p:nvSpPr>
        <p:spPr>
          <a:xfrm flipV="1">
            <a:off x="3623888" y="5785775"/>
            <a:ext cx="329512" cy="641148"/>
          </a:xfrm>
          <a:prstGeom prst="line">
            <a:avLst/>
          </a:prstGeom>
          <a:ln w="111125">
            <a:solidFill>
              <a:srgbClr val="F07D00"/>
            </a:solidFill>
            <a:tailEnd type="triangle"/>
          </a:ln>
        </p:spPr>
        <p:txBody>
          <a:bodyPr lIns="45719" rIns="45719"/>
          <a:lstStyle/>
          <a:p>
            <a:endParaRPr/>
          </a:p>
        </p:txBody>
      </p:sp>
      <p:sp>
        <p:nvSpPr>
          <p:cNvPr id="792" name="Connecteur droit avec flèche 61"/>
          <p:cNvSpPr/>
          <p:nvPr/>
        </p:nvSpPr>
        <p:spPr>
          <a:xfrm>
            <a:off x="4125857" y="5795592"/>
            <a:ext cx="317081" cy="652464"/>
          </a:xfrm>
          <a:prstGeom prst="line">
            <a:avLst/>
          </a:prstGeom>
          <a:ln w="111125">
            <a:solidFill>
              <a:srgbClr val="63B42B"/>
            </a:solidFill>
            <a:tailEnd type="triangle"/>
          </a:ln>
        </p:spPr>
        <p:txBody>
          <a:bodyPr lIns="45719" rIns="45719"/>
          <a:lstStyle/>
          <a:p>
            <a:endParaRPr/>
          </a:p>
        </p:txBody>
      </p:sp>
      <p:sp>
        <p:nvSpPr>
          <p:cNvPr id="793" name="Connecteur droit avec flèche 62"/>
          <p:cNvSpPr/>
          <p:nvPr/>
        </p:nvSpPr>
        <p:spPr>
          <a:xfrm>
            <a:off x="4635093" y="5792676"/>
            <a:ext cx="317081" cy="652463"/>
          </a:xfrm>
          <a:prstGeom prst="line">
            <a:avLst/>
          </a:prstGeom>
          <a:ln w="111125">
            <a:solidFill>
              <a:srgbClr val="63B42B"/>
            </a:solidFill>
            <a:tailEnd type="triangle"/>
          </a:ln>
        </p:spPr>
        <p:txBody>
          <a:bodyPr lIns="45719" rIns="45719"/>
          <a:lstStyle/>
          <a:p>
            <a:endParaRPr/>
          </a:p>
        </p:txBody>
      </p:sp>
      <p:sp>
        <p:nvSpPr>
          <p:cNvPr id="794" name="Connecteur droit avec flèche 63"/>
          <p:cNvSpPr/>
          <p:nvPr/>
        </p:nvSpPr>
        <p:spPr>
          <a:xfrm flipV="1">
            <a:off x="3110238" y="10975364"/>
            <a:ext cx="329512" cy="641148"/>
          </a:xfrm>
          <a:prstGeom prst="line">
            <a:avLst/>
          </a:prstGeom>
          <a:ln w="111125">
            <a:solidFill>
              <a:srgbClr val="63B42B"/>
            </a:solidFill>
            <a:tailEnd type="triangle"/>
          </a:ln>
        </p:spPr>
        <p:txBody>
          <a:bodyPr lIns="45719" rIns="45719"/>
          <a:lstStyle/>
          <a:p>
            <a:endParaRPr/>
          </a:p>
        </p:txBody>
      </p:sp>
      <p:sp>
        <p:nvSpPr>
          <p:cNvPr id="795" name="Ellipse 64"/>
          <p:cNvSpPr/>
          <p:nvPr/>
        </p:nvSpPr>
        <p:spPr>
          <a:xfrm>
            <a:off x="3820050" y="11247755"/>
            <a:ext cx="133351" cy="133351"/>
          </a:xfrm>
          <a:prstGeom prst="ellipse">
            <a:avLst/>
          </a:prstGeom>
          <a:solidFill>
            <a:srgbClr val="000000"/>
          </a:solidFill>
          <a:ln w="12700">
            <a:miter lim="400000"/>
          </a:ln>
        </p:spPr>
        <p:txBody>
          <a:bodyPr lIns="45719" rIns="45719" anchor="ctr"/>
          <a:lstStyle/>
          <a:p>
            <a:pPr algn="ctr">
              <a:defRPr>
                <a:solidFill>
                  <a:srgbClr val="FFFFFF"/>
                </a:solidFill>
              </a:defRPr>
            </a:pPr>
            <a:endParaRPr/>
          </a:p>
        </p:txBody>
      </p:sp>
      <p:sp>
        <p:nvSpPr>
          <p:cNvPr id="796" name="Ellipse 65"/>
          <p:cNvSpPr/>
          <p:nvPr/>
        </p:nvSpPr>
        <p:spPr>
          <a:xfrm>
            <a:off x="4353748" y="11247755"/>
            <a:ext cx="133351" cy="133351"/>
          </a:xfrm>
          <a:prstGeom prst="ellipse">
            <a:avLst/>
          </a:prstGeom>
          <a:solidFill>
            <a:srgbClr val="000000"/>
          </a:solidFill>
          <a:ln w="12700">
            <a:miter lim="400000"/>
          </a:ln>
        </p:spPr>
        <p:txBody>
          <a:bodyPr lIns="45719" rIns="45719" anchor="ctr"/>
          <a:lstStyle/>
          <a:p>
            <a:pPr algn="ctr">
              <a:defRPr>
                <a:solidFill>
                  <a:srgbClr val="FFFFFF"/>
                </a:solidFill>
              </a:defRPr>
            </a:pPr>
            <a:endParaRPr/>
          </a:p>
        </p:txBody>
      </p:sp>
      <p:sp>
        <p:nvSpPr>
          <p:cNvPr id="797" name="Ellipse 66"/>
          <p:cNvSpPr/>
          <p:nvPr/>
        </p:nvSpPr>
        <p:spPr>
          <a:xfrm>
            <a:off x="4932991" y="11247755"/>
            <a:ext cx="133351" cy="133351"/>
          </a:xfrm>
          <a:prstGeom prst="ellipse">
            <a:avLst/>
          </a:prstGeom>
          <a:solidFill>
            <a:srgbClr val="000000"/>
          </a:solidFill>
          <a:ln w="12700">
            <a:miter lim="400000"/>
          </a:ln>
        </p:spPr>
        <p:txBody>
          <a:bodyPr lIns="45719" rIns="45719" anchor="ctr"/>
          <a:lstStyle/>
          <a:p>
            <a:pPr algn="ctr">
              <a:defRPr>
                <a:solidFill>
                  <a:srgbClr val="FFFFFF"/>
                </a:solidFill>
              </a:defRPr>
            </a:pPr>
            <a:endParaRPr/>
          </a:p>
        </p:txBody>
      </p:sp>
      <p:sp>
        <p:nvSpPr>
          <p:cNvPr id="798" name="Connecteur droit avec flèche 67"/>
          <p:cNvSpPr/>
          <p:nvPr/>
        </p:nvSpPr>
        <p:spPr>
          <a:xfrm flipV="1">
            <a:off x="3721968" y="11892195"/>
            <a:ext cx="329512" cy="641148"/>
          </a:xfrm>
          <a:prstGeom prst="line">
            <a:avLst/>
          </a:prstGeom>
          <a:ln w="111125">
            <a:solidFill>
              <a:srgbClr val="F07D00"/>
            </a:solidFill>
            <a:tailEnd type="triangle"/>
          </a:ln>
        </p:spPr>
        <p:txBody>
          <a:bodyPr lIns="45719" rIns="45719"/>
          <a:lstStyle/>
          <a:p>
            <a:endParaRPr/>
          </a:p>
        </p:txBody>
      </p:sp>
      <p:sp>
        <p:nvSpPr>
          <p:cNvPr id="799" name="Connecteur droit avec flèche 68"/>
          <p:cNvSpPr/>
          <p:nvPr/>
        </p:nvSpPr>
        <p:spPr>
          <a:xfrm flipV="1">
            <a:off x="4247348" y="11892194"/>
            <a:ext cx="329512" cy="641149"/>
          </a:xfrm>
          <a:prstGeom prst="line">
            <a:avLst/>
          </a:prstGeom>
          <a:ln w="111125">
            <a:solidFill>
              <a:srgbClr val="F07D00"/>
            </a:solidFill>
            <a:tailEnd type="triangle"/>
          </a:ln>
        </p:spPr>
        <p:txBody>
          <a:bodyPr lIns="45719" rIns="45719"/>
          <a:lstStyle/>
          <a:p>
            <a:endParaRPr/>
          </a:p>
        </p:txBody>
      </p:sp>
      <p:sp>
        <p:nvSpPr>
          <p:cNvPr id="800" name="Connecteur droit avec flèche 69"/>
          <p:cNvSpPr/>
          <p:nvPr/>
        </p:nvSpPr>
        <p:spPr>
          <a:xfrm flipV="1">
            <a:off x="4773312" y="11892194"/>
            <a:ext cx="329512" cy="641148"/>
          </a:xfrm>
          <a:prstGeom prst="line">
            <a:avLst/>
          </a:prstGeom>
          <a:ln w="111125">
            <a:solidFill>
              <a:srgbClr val="F07D00"/>
            </a:solidFill>
            <a:tailEnd type="triangle"/>
          </a:ln>
        </p:spPr>
        <p:txBody>
          <a:bodyPr lIns="45719" rIns="45719"/>
          <a:lstStyle/>
          <a:p>
            <a:endParaRPr/>
          </a:p>
        </p:txBody>
      </p:sp>
      <p:sp>
        <p:nvSpPr>
          <p:cNvPr id="801" name="Connecteur droit avec flèche 70"/>
          <p:cNvSpPr/>
          <p:nvPr/>
        </p:nvSpPr>
        <p:spPr>
          <a:xfrm>
            <a:off x="3103365" y="11918792"/>
            <a:ext cx="317081" cy="652463"/>
          </a:xfrm>
          <a:prstGeom prst="line">
            <a:avLst/>
          </a:prstGeom>
          <a:ln w="111125">
            <a:solidFill>
              <a:srgbClr val="F07D00"/>
            </a:solidFill>
            <a:tailEnd type="triangle"/>
          </a:ln>
        </p:spPr>
        <p:txBody>
          <a:bodyPr lIns="45719" rIns="45719"/>
          <a:lstStyle/>
          <a:p>
            <a:endParaRPr/>
          </a:p>
        </p:txBody>
      </p:sp>
      <p:sp>
        <p:nvSpPr>
          <p:cNvPr id="802" name="Connecteur droit avec flèche 71"/>
          <p:cNvSpPr/>
          <p:nvPr/>
        </p:nvSpPr>
        <p:spPr>
          <a:xfrm flipV="1">
            <a:off x="13127984" y="11865595"/>
            <a:ext cx="329512" cy="641148"/>
          </a:xfrm>
          <a:prstGeom prst="line">
            <a:avLst/>
          </a:prstGeom>
          <a:ln w="111125">
            <a:solidFill>
              <a:srgbClr val="63B42B"/>
            </a:solidFill>
            <a:tailEnd type="triangle"/>
          </a:ln>
        </p:spPr>
        <p:txBody>
          <a:bodyPr lIns="45719" rIns="45719"/>
          <a:lstStyle/>
          <a:p>
            <a:endParaRPr/>
          </a:p>
        </p:txBody>
      </p:sp>
      <p:sp>
        <p:nvSpPr>
          <p:cNvPr id="803" name="Connecteur droit avec flèche 72"/>
          <p:cNvSpPr/>
          <p:nvPr/>
        </p:nvSpPr>
        <p:spPr>
          <a:xfrm>
            <a:off x="13923589" y="11899442"/>
            <a:ext cx="317081" cy="652463"/>
          </a:xfrm>
          <a:prstGeom prst="line">
            <a:avLst/>
          </a:prstGeom>
          <a:ln w="111125">
            <a:solidFill>
              <a:srgbClr val="63B42B"/>
            </a:solidFill>
            <a:tailEnd type="triangle"/>
          </a:ln>
        </p:spPr>
        <p:txBody>
          <a:bodyPr lIns="45719" rIns="45719"/>
          <a:lstStyle/>
          <a:p>
            <a:endParaRPr/>
          </a:p>
        </p:txBody>
      </p:sp>
      <p:sp>
        <p:nvSpPr>
          <p:cNvPr id="804" name="Ellipse 73"/>
          <p:cNvSpPr/>
          <p:nvPr/>
        </p:nvSpPr>
        <p:spPr>
          <a:xfrm>
            <a:off x="14497177" y="12111673"/>
            <a:ext cx="133351" cy="133351"/>
          </a:xfrm>
          <a:prstGeom prst="ellipse">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05" name="Ellipse 74"/>
          <p:cNvSpPr/>
          <p:nvPr/>
        </p:nvSpPr>
        <p:spPr>
          <a:xfrm>
            <a:off x="15094077" y="12111673"/>
            <a:ext cx="133351" cy="133351"/>
          </a:xfrm>
          <a:prstGeom prst="ellipse">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06" name="Connecteur droit avec flèche 75"/>
          <p:cNvSpPr/>
          <p:nvPr/>
        </p:nvSpPr>
        <p:spPr>
          <a:xfrm flipV="1">
            <a:off x="13119616" y="5504927"/>
            <a:ext cx="329512" cy="641148"/>
          </a:xfrm>
          <a:prstGeom prst="line">
            <a:avLst/>
          </a:prstGeom>
          <a:ln w="111125">
            <a:solidFill>
              <a:srgbClr val="63B42B"/>
            </a:solidFill>
            <a:tailEnd type="triangle"/>
          </a:ln>
        </p:spPr>
        <p:txBody>
          <a:bodyPr lIns="45719" rIns="45719"/>
          <a:lstStyle/>
          <a:p>
            <a:endParaRPr/>
          </a:p>
        </p:txBody>
      </p:sp>
      <p:sp>
        <p:nvSpPr>
          <p:cNvPr id="807" name="Connecteur droit avec flèche 76"/>
          <p:cNvSpPr/>
          <p:nvPr/>
        </p:nvSpPr>
        <p:spPr>
          <a:xfrm>
            <a:off x="13915221" y="5538774"/>
            <a:ext cx="317081" cy="652463"/>
          </a:xfrm>
          <a:prstGeom prst="line">
            <a:avLst/>
          </a:prstGeom>
          <a:ln w="111125">
            <a:solidFill>
              <a:srgbClr val="63B42B"/>
            </a:solidFill>
            <a:tailEnd type="triangle"/>
          </a:ln>
        </p:spPr>
        <p:txBody>
          <a:bodyPr lIns="45719" rIns="45719"/>
          <a:lstStyle/>
          <a:p>
            <a:endParaRPr/>
          </a:p>
        </p:txBody>
      </p:sp>
      <p:sp>
        <p:nvSpPr>
          <p:cNvPr id="808" name="Connecteur droit avec flèche 77"/>
          <p:cNvSpPr/>
          <p:nvPr/>
        </p:nvSpPr>
        <p:spPr>
          <a:xfrm flipV="1">
            <a:off x="14457623" y="5511448"/>
            <a:ext cx="329512" cy="641148"/>
          </a:xfrm>
          <a:prstGeom prst="line">
            <a:avLst/>
          </a:prstGeom>
          <a:ln w="111125">
            <a:solidFill>
              <a:srgbClr val="F07D00"/>
            </a:solidFill>
            <a:tailEnd type="triangle"/>
          </a:ln>
        </p:spPr>
        <p:txBody>
          <a:bodyPr lIns="45719" rIns="45719"/>
          <a:lstStyle/>
          <a:p>
            <a:endParaRPr/>
          </a:p>
        </p:txBody>
      </p:sp>
      <p:sp>
        <p:nvSpPr>
          <p:cNvPr id="809" name="Connecteur droit avec flèche 78"/>
          <p:cNvSpPr/>
          <p:nvPr/>
        </p:nvSpPr>
        <p:spPr>
          <a:xfrm flipV="1">
            <a:off x="14963954" y="5511448"/>
            <a:ext cx="329512" cy="641148"/>
          </a:xfrm>
          <a:prstGeom prst="line">
            <a:avLst/>
          </a:prstGeom>
          <a:ln w="111125">
            <a:solidFill>
              <a:srgbClr val="F07D00"/>
            </a:solidFill>
            <a:tailEnd type="triangle"/>
          </a:ln>
        </p:spPr>
        <p:txBody>
          <a:bodyPr lIns="45719" rIns="45719"/>
          <a:lstStyle/>
          <a:p>
            <a:endParaRPr/>
          </a:p>
        </p:txBody>
      </p:sp>
      <p:sp>
        <p:nvSpPr>
          <p:cNvPr id="810" name="Rectangle 80"/>
          <p:cNvSpPr/>
          <p:nvPr/>
        </p:nvSpPr>
        <p:spPr>
          <a:xfrm>
            <a:off x="8260698" y="12385391"/>
            <a:ext cx="246317" cy="9287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11" name="Rectangle 81"/>
          <p:cNvSpPr/>
          <p:nvPr/>
        </p:nvSpPr>
        <p:spPr>
          <a:xfrm>
            <a:off x="8848866" y="12385391"/>
            <a:ext cx="246317" cy="9287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12" name="Rectangle 82"/>
          <p:cNvSpPr/>
          <p:nvPr/>
        </p:nvSpPr>
        <p:spPr>
          <a:xfrm>
            <a:off x="9417984" y="12385391"/>
            <a:ext cx="246317" cy="9287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13" name="Rectangle 83"/>
          <p:cNvSpPr/>
          <p:nvPr/>
        </p:nvSpPr>
        <p:spPr>
          <a:xfrm>
            <a:off x="9989936" y="12389978"/>
            <a:ext cx="246317" cy="9287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14" name="ZoneTexte 85"/>
          <p:cNvSpPr txBox="1"/>
          <p:nvPr/>
        </p:nvSpPr>
        <p:spPr>
          <a:xfrm>
            <a:off x="1073378" y="4869291"/>
            <a:ext cx="1744084" cy="178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1600" b="1" spc="-120"/>
            </a:pPr>
            <a:r>
              <a:t>Nitrogen fertilization in boreal forests</a:t>
            </a:r>
          </a:p>
          <a:p>
            <a:pPr>
              <a:defRPr sz="1600" b="1" spc="-120"/>
            </a:pPr>
            <a:endParaRPr/>
          </a:p>
          <a:p>
            <a:pPr>
              <a:defRPr sz="1600" b="1" spc="-120"/>
            </a:pPr>
            <a:endParaRPr/>
          </a:p>
          <a:p>
            <a:pPr>
              <a:defRPr sz="1600" b="1" spc="-120"/>
            </a:pPr>
            <a:r>
              <a:t>Wood ash fertilization</a:t>
            </a:r>
          </a:p>
        </p:txBody>
      </p:sp>
      <p:sp>
        <p:nvSpPr>
          <p:cNvPr id="815" name="ZoneTexte 86"/>
          <p:cNvSpPr txBox="1"/>
          <p:nvPr/>
        </p:nvSpPr>
        <p:spPr>
          <a:xfrm>
            <a:off x="1077251" y="11049510"/>
            <a:ext cx="2285057" cy="13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1600" b="1" spc="-120"/>
            </a:pPr>
            <a:r>
              <a:t>Tree species selection</a:t>
            </a:r>
          </a:p>
          <a:p>
            <a:pPr>
              <a:defRPr sz="1600" b="1" spc="-120"/>
            </a:pPr>
            <a:endParaRPr/>
          </a:p>
          <a:p>
            <a:pPr>
              <a:defRPr sz="1600" b="1" spc="-120"/>
            </a:pPr>
            <a:endParaRPr/>
          </a:p>
          <a:p>
            <a:pPr>
              <a:defRPr sz="1600" b="1" spc="-120"/>
            </a:pPr>
            <a:r>
              <a:t>Thinning and timber harvesting</a:t>
            </a:r>
          </a:p>
        </p:txBody>
      </p:sp>
      <p:grpSp>
        <p:nvGrpSpPr>
          <p:cNvPr id="818" name="Groupe 121"/>
          <p:cNvGrpSpPr/>
          <p:nvPr/>
        </p:nvGrpSpPr>
        <p:grpSpPr>
          <a:xfrm>
            <a:off x="19393768" y="10699936"/>
            <a:ext cx="1481171" cy="1270001"/>
            <a:chOff x="0" y="0"/>
            <a:chExt cx="1481170" cy="1270000"/>
          </a:xfrm>
        </p:grpSpPr>
        <p:sp>
          <p:nvSpPr>
            <p:cNvPr id="816" name="Ellipse 90"/>
            <p:cNvSpPr/>
            <p:nvPr/>
          </p:nvSpPr>
          <p:spPr>
            <a:xfrm>
              <a:off x="0" y="117838"/>
              <a:ext cx="133350" cy="133351"/>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17" name="ZoneTexte 91"/>
            <p:cNvSpPr/>
            <p:nvPr/>
          </p:nvSpPr>
          <p:spPr>
            <a:xfrm>
              <a:off x="211170"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p>
              <a:r>
                <a:t>No data</a:t>
              </a:r>
            </a:p>
          </p:txBody>
        </p:sp>
      </p:grpSp>
      <p:grpSp>
        <p:nvGrpSpPr>
          <p:cNvPr id="821" name="Groupe 120"/>
          <p:cNvGrpSpPr/>
          <p:nvPr/>
        </p:nvGrpSpPr>
        <p:grpSpPr>
          <a:xfrm>
            <a:off x="16880352" y="10699936"/>
            <a:ext cx="1615658" cy="1270001"/>
            <a:chOff x="0" y="0"/>
            <a:chExt cx="1615656" cy="1270000"/>
          </a:xfrm>
        </p:grpSpPr>
        <p:sp>
          <p:nvSpPr>
            <p:cNvPr id="819" name="Rectangle 89"/>
            <p:cNvSpPr/>
            <p:nvPr/>
          </p:nvSpPr>
          <p:spPr>
            <a:xfrm>
              <a:off x="0" y="128346"/>
              <a:ext cx="246318" cy="92869"/>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20" name="ZoneTexte 92"/>
            <p:cNvSpPr/>
            <p:nvPr/>
          </p:nvSpPr>
          <p:spPr>
            <a:xfrm>
              <a:off x="345656"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p>
              <a:r>
                <a:t>No net effect</a:t>
              </a:r>
            </a:p>
          </p:txBody>
        </p:sp>
      </p:grpSp>
      <p:grpSp>
        <p:nvGrpSpPr>
          <p:cNvPr id="824" name="Groupe 119"/>
          <p:cNvGrpSpPr/>
          <p:nvPr/>
        </p:nvGrpSpPr>
        <p:grpSpPr>
          <a:xfrm>
            <a:off x="19193501" y="9848381"/>
            <a:ext cx="1682286" cy="1408818"/>
            <a:chOff x="0" y="0"/>
            <a:chExt cx="1682285" cy="1408816"/>
          </a:xfrm>
        </p:grpSpPr>
        <p:sp>
          <p:nvSpPr>
            <p:cNvPr id="822" name="Connecteur droit avec flèche 88"/>
            <p:cNvSpPr/>
            <p:nvPr/>
          </p:nvSpPr>
          <p:spPr>
            <a:xfrm>
              <a:off x="-1" y="0"/>
              <a:ext cx="317081" cy="652462"/>
            </a:xfrm>
            <a:prstGeom prst="line">
              <a:avLst/>
            </a:prstGeom>
            <a:noFill/>
            <a:ln w="1111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823" name="ZoneTexte 93"/>
            <p:cNvSpPr/>
            <p:nvPr/>
          </p:nvSpPr>
          <p:spPr>
            <a:xfrm>
              <a:off x="412285" y="138817"/>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p>
              <a:r>
                <a:t>Decrease</a:t>
              </a:r>
            </a:p>
          </p:txBody>
        </p:sp>
      </p:grpSp>
      <p:grpSp>
        <p:nvGrpSpPr>
          <p:cNvPr id="827" name="Groupe 118"/>
          <p:cNvGrpSpPr/>
          <p:nvPr/>
        </p:nvGrpSpPr>
        <p:grpSpPr>
          <a:xfrm>
            <a:off x="16826467" y="9848381"/>
            <a:ext cx="1694717" cy="1416159"/>
            <a:chOff x="0" y="0"/>
            <a:chExt cx="1694715" cy="1416157"/>
          </a:xfrm>
        </p:grpSpPr>
        <p:sp>
          <p:nvSpPr>
            <p:cNvPr id="825" name="Connecteur droit avec flèche 87"/>
            <p:cNvSpPr/>
            <p:nvPr/>
          </p:nvSpPr>
          <p:spPr>
            <a:xfrm flipV="1">
              <a:off x="0" y="-1"/>
              <a:ext cx="329511" cy="641149"/>
            </a:xfrm>
            <a:prstGeom prst="line">
              <a:avLst/>
            </a:prstGeom>
            <a:noFill/>
            <a:ln w="11112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826" name="ZoneTexte 94"/>
            <p:cNvSpPr/>
            <p:nvPr/>
          </p:nvSpPr>
          <p:spPr>
            <a:xfrm>
              <a:off x="424715" y="146157"/>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p>
              <a:r>
                <a:t>Increase</a:t>
              </a:r>
            </a:p>
          </p:txBody>
        </p:sp>
      </p:grpSp>
      <p:sp>
        <p:nvSpPr>
          <p:cNvPr id="828" name="Connecteur droit 107"/>
          <p:cNvSpPr/>
          <p:nvPr/>
        </p:nvSpPr>
        <p:spPr>
          <a:xfrm>
            <a:off x="11752430" y="4522108"/>
            <a:ext cx="3598622" cy="1"/>
          </a:xfrm>
          <a:prstGeom prst="line">
            <a:avLst/>
          </a:prstGeom>
          <a:ln w="25400">
            <a:solidFill>
              <a:srgbClr val="000000"/>
            </a:solidFill>
          </a:ln>
        </p:spPr>
        <p:txBody>
          <a:bodyPr lIns="45719" rIns="45719"/>
          <a:lstStyle/>
          <a:p>
            <a:endParaRPr/>
          </a:p>
        </p:txBody>
      </p:sp>
      <p:sp>
        <p:nvSpPr>
          <p:cNvPr id="829" name="Connecteur droit 108"/>
          <p:cNvSpPr/>
          <p:nvPr/>
        </p:nvSpPr>
        <p:spPr>
          <a:xfrm>
            <a:off x="11752353" y="10912139"/>
            <a:ext cx="3598622" cy="1"/>
          </a:xfrm>
          <a:prstGeom prst="line">
            <a:avLst/>
          </a:prstGeom>
          <a:ln w="25400">
            <a:solidFill>
              <a:srgbClr val="000000"/>
            </a:solidFill>
          </a:ln>
        </p:spPr>
        <p:txBody>
          <a:bodyPr lIns="45719" rIns="45719"/>
          <a:lstStyle/>
          <a:p>
            <a:endParaRPr/>
          </a:p>
        </p:txBody>
      </p:sp>
      <p:sp>
        <p:nvSpPr>
          <p:cNvPr id="830" name="Connecteur droit 109"/>
          <p:cNvSpPr/>
          <p:nvPr/>
        </p:nvSpPr>
        <p:spPr>
          <a:xfrm>
            <a:off x="6686550" y="11401152"/>
            <a:ext cx="3562404" cy="1"/>
          </a:xfrm>
          <a:prstGeom prst="line">
            <a:avLst/>
          </a:prstGeom>
          <a:ln w="25400">
            <a:solidFill>
              <a:srgbClr val="000000"/>
            </a:solidFill>
          </a:ln>
        </p:spPr>
        <p:txBody>
          <a:bodyPr lIns="45719" rIns="45719"/>
          <a:lstStyle/>
          <a:p>
            <a:endParaRPr/>
          </a:p>
        </p:txBody>
      </p:sp>
      <p:sp>
        <p:nvSpPr>
          <p:cNvPr id="831" name="Connecteur droit 110"/>
          <p:cNvSpPr/>
          <p:nvPr/>
        </p:nvSpPr>
        <p:spPr>
          <a:xfrm>
            <a:off x="1141941" y="10105689"/>
            <a:ext cx="4330161" cy="1"/>
          </a:xfrm>
          <a:prstGeom prst="line">
            <a:avLst/>
          </a:prstGeom>
          <a:ln w="25400">
            <a:solidFill>
              <a:srgbClr val="000000"/>
            </a:solidFill>
          </a:ln>
        </p:spPr>
        <p:txBody>
          <a:bodyPr lIns="45719" rIns="45719"/>
          <a:lstStyle/>
          <a:p>
            <a:endParaRPr/>
          </a:p>
        </p:txBody>
      </p:sp>
      <p:sp>
        <p:nvSpPr>
          <p:cNvPr id="832" name="Connecteur droit 113"/>
          <p:cNvSpPr/>
          <p:nvPr/>
        </p:nvSpPr>
        <p:spPr>
          <a:xfrm>
            <a:off x="1141940" y="3958888"/>
            <a:ext cx="3829932" cy="1"/>
          </a:xfrm>
          <a:prstGeom prst="line">
            <a:avLst/>
          </a:prstGeom>
          <a:ln w="25400">
            <a:solidFill>
              <a:srgbClr val="000000"/>
            </a:solidFill>
          </a:ln>
        </p:spPr>
        <p:txBody>
          <a:bodyPr lIns="45719" rIns="45719"/>
          <a:lstStyle/>
          <a:p>
            <a:endParaRPr/>
          </a:p>
        </p:txBody>
      </p:sp>
      <p:sp>
        <p:nvSpPr>
          <p:cNvPr id="833" name="ZoneTexte 114"/>
          <p:cNvSpPr txBox="1"/>
          <p:nvPr/>
        </p:nvSpPr>
        <p:spPr>
          <a:xfrm>
            <a:off x="9497192" y="12885856"/>
            <a:ext cx="6127937"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400">
                <a:solidFill>
                  <a:srgbClr val="A6A6A6"/>
                </a:solidFill>
                <a:latin typeface="Barlow"/>
                <a:ea typeface="Barlow"/>
                <a:cs typeface="Barlow"/>
                <a:sym typeface="Barlow"/>
              </a:defRPr>
            </a:pPr>
            <a:r>
              <a:t>(</a:t>
            </a:r>
            <a:r>
              <a:rPr cap="small"/>
              <a:t>Mäkipää</a:t>
            </a:r>
            <a:r>
              <a:t> </a:t>
            </a:r>
            <a:r>
              <a:rPr i="1"/>
              <a:t>et al.</a:t>
            </a:r>
            <a:r>
              <a:t>, 2023)</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sp>
        <p:nvSpPr>
          <p:cNvPr id="836" name="Titre 1"/>
          <p:cNvSpPr txBox="1">
            <a:spLocks noGrp="1"/>
          </p:cNvSpPr>
          <p:nvPr>
            <p:ph type="title"/>
          </p:nvPr>
        </p:nvSpPr>
        <p:spPr>
          <a:prstGeom prst="rect">
            <a:avLst/>
          </a:prstGeom>
        </p:spPr>
        <p:txBody>
          <a:bodyPr/>
          <a:lstStyle>
            <a:lvl1pPr defTabSz="1700783">
              <a:defRPr sz="5115"/>
            </a:lvl1pPr>
          </a:lstStyle>
          <a:p>
            <a:r>
              <a:rPr dirty="0"/>
              <a:t>Plantation</a:t>
            </a:r>
            <a:r>
              <a:rPr lang="en-AU" dirty="0"/>
              <a:t>s</a:t>
            </a:r>
            <a:r>
              <a:rPr dirty="0"/>
              <a:t> vs. natural regeneration of the same tree species</a:t>
            </a:r>
          </a:p>
        </p:txBody>
      </p:sp>
      <p:sp>
        <p:nvSpPr>
          <p:cNvPr id="837" name="ZoneTexte 6"/>
          <p:cNvSpPr txBox="1"/>
          <p:nvPr/>
        </p:nvSpPr>
        <p:spPr>
          <a:xfrm>
            <a:off x="14757080" y="12249150"/>
            <a:ext cx="8496559"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2400">
                <a:solidFill>
                  <a:srgbClr val="A6A6A6"/>
                </a:solidFill>
                <a:latin typeface="Barlow"/>
                <a:ea typeface="Barlow"/>
                <a:cs typeface="Barlow"/>
                <a:sym typeface="Barlow"/>
              </a:defRPr>
            </a:lvl1pPr>
          </a:lstStyle>
          <a:p>
            <a:r>
              <a:t>(Collective Expertise CRREF 2023)</a:t>
            </a:r>
          </a:p>
        </p:txBody>
      </p:sp>
      <p:grpSp>
        <p:nvGrpSpPr>
          <p:cNvPr id="840" name="ZoneTexte 10"/>
          <p:cNvGrpSpPr/>
          <p:nvPr/>
        </p:nvGrpSpPr>
        <p:grpSpPr>
          <a:xfrm>
            <a:off x="719999" y="4537854"/>
            <a:ext cx="7233376" cy="3401008"/>
            <a:chOff x="0" y="0"/>
            <a:chExt cx="7233374" cy="3401007"/>
          </a:xfrm>
        </p:grpSpPr>
        <p:sp>
          <p:nvSpPr>
            <p:cNvPr id="838" name="Rectangle aux angles arrondis"/>
            <p:cNvSpPr/>
            <p:nvPr/>
          </p:nvSpPr>
          <p:spPr>
            <a:xfrm>
              <a:off x="0" y="0"/>
              <a:ext cx="7233375" cy="3401008"/>
            </a:xfrm>
            <a:prstGeom prst="roundRect">
              <a:avLst>
                <a:gd name="adj" fmla="val 11643"/>
              </a:avLst>
            </a:prstGeom>
            <a:noFill/>
            <a:ln w="63500" cap="rnd">
              <a:solidFill>
                <a:srgbClr val="8D533E"/>
              </a:solidFill>
              <a:prstDash val="sysDot"/>
              <a:round/>
            </a:ln>
            <a:effectLst/>
          </p:spPr>
          <p:txBody>
            <a:bodyPr wrap="square" lIns="45719" tIns="45719" rIns="45719" bIns="45719" numCol="1" anchor="t">
              <a:noAutofit/>
            </a:bodyPr>
            <a:lstStyle/>
            <a:p>
              <a:pPr>
                <a:defRPr sz="4000"/>
              </a:pPr>
              <a:endParaRPr/>
            </a:p>
          </p:txBody>
        </p:sp>
        <p:sp>
          <p:nvSpPr>
            <p:cNvPr id="839" name="Plantations generally lead to reductions in biodiversity, particularly at the expense of native species…"/>
            <p:cNvSpPr/>
            <p:nvPr/>
          </p:nvSpPr>
          <p:spPr>
            <a:xfrm>
              <a:off x="147728" y="147728"/>
              <a:ext cx="693791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3600"/>
              </a:pPr>
              <a:r>
                <a:t> Plantations generally lead to reductions in biodiversity, particularly at the expense of native species…</a:t>
              </a:r>
              <a:br/>
              <a:endParaRPr/>
            </a:p>
          </p:txBody>
        </p:sp>
      </p:grpSp>
      <p:grpSp>
        <p:nvGrpSpPr>
          <p:cNvPr id="843" name="ZoneTexte 3"/>
          <p:cNvGrpSpPr/>
          <p:nvPr/>
        </p:nvGrpSpPr>
        <p:grpSpPr>
          <a:xfrm>
            <a:off x="10106025" y="2437235"/>
            <a:ext cx="6223481" cy="3008507"/>
            <a:chOff x="0" y="0"/>
            <a:chExt cx="6223480" cy="3008505"/>
          </a:xfrm>
        </p:grpSpPr>
        <p:sp>
          <p:nvSpPr>
            <p:cNvPr id="841" name="Rectangle aux angles arrondis"/>
            <p:cNvSpPr/>
            <p:nvPr/>
          </p:nvSpPr>
          <p:spPr>
            <a:xfrm>
              <a:off x="0" y="0"/>
              <a:ext cx="6223480" cy="3008505"/>
            </a:xfrm>
            <a:prstGeom prst="roundRect">
              <a:avLst>
                <a:gd name="adj" fmla="val 10629"/>
              </a:avLst>
            </a:prstGeom>
            <a:noFill/>
            <a:ln w="63500" cap="rnd">
              <a:solidFill>
                <a:srgbClr val="8D533E"/>
              </a:solidFill>
              <a:prstDash val="sysDot"/>
              <a:round/>
            </a:ln>
            <a:effectLst/>
          </p:spPr>
          <p:txBody>
            <a:bodyPr wrap="square" lIns="45719" tIns="45719" rIns="45719" bIns="45719" numCol="1" anchor="t">
              <a:noAutofit/>
            </a:bodyPr>
            <a:lstStyle/>
            <a:p>
              <a:pPr>
                <a:defRPr sz="4000"/>
              </a:pPr>
              <a:endParaRPr/>
            </a:p>
          </p:txBody>
        </p:sp>
        <p:sp>
          <p:nvSpPr>
            <p:cNvPr id="842" name="Which species will best meet future climate constraints and societal expectations ?"/>
            <p:cNvSpPr/>
            <p:nvPr/>
          </p:nvSpPr>
          <p:spPr>
            <a:xfrm>
              <a:off x="450932" y="126932"/>
              <a:ext cx="5746739" cy="27976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3600"/>
              </a:lvl1pPr>
            </a:lstStyle>
            <a:p>
              <a:r>
                <a:rPr dirty="0"/>
                <a:t> Which species will best meet future climate constraints and societal expectations?</a:t>
              </a:r>
            </a:p>
          </p:txBody>
        </p:sp>
      </p:grpSp>
      <p:grpSp>
        <p:nvGrpSpPr>
          <p:cNvPr id="846" name="ZoneTexte 4"/>
          <p:cNvGrpSpPr/>
          <p:nvPr/>
        </p:nvGrpSpPr>
        <p:grpSpPr>
          <a:xfrm>
            <a:off x="11087100" y="6952959"/>
            <a:ext cx="12271039" cy="4112255"/>
            <a:chOff x="0" y="0"/>
            <a:chExt cx="12271038" cy="4112254"/>
          </a:xfrm>
        </p:grpSpPr>
        <p:sp>
          <p:nvSpPr>
            <p:cNvPr id="844" name="Controversial aspects of different forest regeneration cutting methods, particularly clear-cutting (increased risk of soil erosion, compaction, disruption of soil chemical fertility, reduction in fungal communities, elimination of many healthy individual"/>
            <p:cNvSpPr/>
            <p:nvPr/>
          </p:nvSpPr>
          <p:spPr>
            <a:xfrm>
              <a:off x="178137" y="178137"/>
              <a:ext cx="12092901" cy="390561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3600"/>
              </a:lvl1pPr>
            </a:lstStyle>
            <a:p>
              <a:r>
                <a:rPr dirty="0"/>
                <a:t>Controversial aspects of different </a:t>
              </a:r>
              <a:r>
                <a:rPr lang="en-AU" dirty="0"/>
                <a:t>cutting methods for </a:t>
              </a:r>
              <a:r>
                <a:rPr dirty="0"/>
                <a:t>forest regeneration, particularly clear-cutting (increased risk of soil erosion, compaction, disruption of soil chemical fertility, reduction in fungal communities, elimination of many healthy individuals during clear-cutting of plots containing 20% of stems in poor health...)</a:t>
              </a:r>
            </a:p>
          </p:txBody>
        </p:sp>
        <p:sp>
          <p:nvSpPr>
            <p:cNvPr id="845" name="Rectangle aux angles arrondis"/>
            <p:cNvSpPr/>
            <p:nvPr/>
          </p:nvSpPr>
          <p:spPr>
            <a:xfrm>
              <a:off x="0" y="0"/>
              <a:ext cx="12150625" cy="4112254"/>
            </a:xfrm>
            <a:prstGeom prst="roundRect">
              <a:avLst>
                <a:gd name="adj" fmla="val 11863"/>
              </a:avLst>
            </a:prstGeom>
            <a:noFill/>
            <a:ln w="63500" cap="rnd">
              <a:solidFill>
                <a:srgbClr val="8D533E"/>
              </a:solidFill>
              <a:prstDash val="sysDot"/>
              <a:round/>
            </a:ln>
            <a:effectLst/>
          </p:spPr>
          <p:txBody>
            <a:bodyPr wrap="square" lIns="45719" tIns="45719" rIns="45719" bIns="45719" numCol="1" anchor="t">
              <a:noAutofit/>
            </a:bodyPr>
            <a:lstStyle/>
            <a:p>
              <a:pPr>
                <a:defRPr sz="4000"/>
              </a:pPr>
              <a:endParaRPr/>
            </a:p>
          </p:txBody>
        </p:sp>
      </p:grpSp>
      <p:grpSp>
        <p:nvGrpSpPr>
          <p:cNvPr id="849" name="ZoneTexte 5"/>
          <p:cNvGrpSpPr/>
          <p:nvPr/>
        </p:nvGrpSpPr>
        <p:grpSpPr>
          <a:xfrm>
            <a:off x="4350542" y="7287211"/>
            <a:ext cx="6012658" cy="4075687"/>
            <a:chOff x="0" y="0"/>
            <a:chExt cx="6012657" cy="4075685"/>
          </a:xfrm>
        </p:grpSpPr>
        <p:sp>
          <p:nvSpPr>
            <p:cNvPr id="847" name="Rectangle"/>
            <p:cNvSpPr/>
            <p:nvPr/>
          </p:nvSpPr>
          <p:spPr>
            <a:xfrm>
              <a:off x="0" y="0"/>
              <a:ext cx="5945766" cy="4075686"/>
            </a:xfrm>
            <a:prstGeom prst="roundRect">
              <a:avLst>
                <a:gd name="adj" fmla="val 0"/>
              </a:avLst>
            </a:prstGeom>
            <a:solidFill>
              <a:srgbClr val="E9F1EE"/>
            </a:solidFill>
            <a:ln w="12700" cap="flat">
              <a:noFill/>
              <a:miter lim="400000"/>
            </a:ln>
            <a:effectLst/>
          </p:spPr>
          <p:txBody>
            <a:bodyPr wrap="square" lIns="45719" tIns="45719" rIns="45719" bIns="45719" numCol="1" anchor="t">
              <a:noAutofit/>
            </a:bodyPr>
            <a:lstStyle/>
            <a:p>
              <a:pPr>
                <a:defRPr sz="4000"/>
              </a:pPr>
              <a:endParaRPr/>
            </a:p>
          </p:txBody>
        </p:sp>
        <p:sp>
          <p:nvSpPr>
            <p:cNvPr id="848" name="…But it is not always possible or desirable to favor natural regeneration dynamics, especially if the goal is to change tree species to reduce future disturbance risks."/>
            <p:cNvSpPr/>
            <p:nvPr/>
          </p:nvSpPr>
          <p:spPr>
            <a:xfrm>
              <a:off x="-1" y="0"/>
              <a:ext cx="60126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3200"/>
              </a:lvl1pPr>
            </a:lstStyle>
            <a:p>
              <a:r>
                <a:t>…But it is not always possible or desirable to favor natural regeneration dynamics, especially if the goal is to change tree species to reduce future disturbance risks.</a:t>
              </a:r>
            </a:p>
          </p:txBody>
        </p:sp>
      </p:grpSp>
      <p:sp>
        <p:nvSpPr>
          <p:cNvPr id="850" name="ZoneTexte 7"/>
          <p:cNvSpPr txBox="1"/>
          <p:nvPr/>
        </p:nvSpPr>
        <p:spPr>
          <a:xfrm>
            <a:off x="9386272" y="1069180"/>
            <a:ext cx="1890564" cy="359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sz="23000" b="1">
                <a:solidFill>
                  <a:srgbClr val="AAC9BC"/>
                </a:solidFill>
                <a:latin typeface="Barlow"/>
                <a:ea typeface="Barlow"/>
                <a:cs typeface="Barlow"/>
                <a:sym typeface="Barlow"/>
              </a:defRPr>
            </a:lvl1pPr>
          </a:lstStyle>
          <a:p>
            <a:r>
              <a:t>?</a:t>
            </a:r>
          </a:p>
        </p:txBody>
      </p:sp>
      <p:pic>
        <p:nvPicPr>
          <p:cNvPr id="851" name="Image 115" descr="Image 115"/>
          <p:cNvPicPr>
            <a:picLocks noChangeAspect="1"/>
          </p:cNvPicPr>
          <p:nvPr/>
        </p:nvPicPr>
        <p:blipFill>
          <a:blip r:embed="rId2"/>
          <a:stretch>
            <a:fillRect/>
          </a:stretch>
        </p:blipFill>
        <p:spPr>
          <a:xfrm>
            <a:off x="17364073" y="1818507"/>
            <a:ext cx="5870223" cy="4944535"/>
          </a:xfrm>
          <a:prstGeom prst="rect">
            <a:avLst/>
          </a:prstGeom>
          <a:ln w="12700">
            <a:miter lim="400000"/>
          </a:ln>
        </p:spPr>
      </p:pic>
      <p:grpSp>
        <p:nvGrpSpPr>
          <p:cNvPr id="855" name="Groupe 120"/>
          <p:cNvGrpSpPr/>
          <p:nvPr/>
        </p:nvGrpSpPr>
        <p:grpSpPr>
          <a:xfrm>
            <a:off x="1149704" y="1598328"/>
            <a:ext cx="1841146" cy="2657459"/>
            <a:chOff x="0" y="0"/>
            <a:chExt cx="1841145" cy="2657458"/>
          </a:xfrm>
        </p:grpSpPr>
        <p:pic>
          <p:nvPicPr>
            <p:cNvPr id="852" name="Image 117" descr="Image 117"/>
            <p:cNvPicPr>
              <a:picLocks noChangeAspect="1"/>
            </p:cNvPicPr>
            <p:nvPr/>
          </p:nvPicPr>
          <p:blipFill>
            <a:blip r:embed="rId3"/>
            <a:stretch>
              <a:fillRect/>
            </a:stretch>
          </p:blipFill>
          <p:spPr>
            <a:xfrm>
              <a:off x="944007" y="0"/>
              <a:ext cx="897139" cy="2093325"/>
            </a:xfrm>
            <a:prstGeom prst="rect">
              <a:avLst/>
            </a:prstGeom>
            <a:ln w="12700" cap="flat">
              <a:noFill/>
              <a:miter lim="400000"/>
            </a:ln>
            <a:effectLst/>
          </p:spPr>
        </p:pic>
        <p:pic>
          <p:nvPicPr>
            <p:cNvPr id="853" name="Image 118" descr="Image 118"/>
            <p:cNvPicPr>
              <a:picLocks noChangeAspect="1"/>
            </p:cNvPicPr>
            <p:nvPr/>
          </p:nvPicPr>
          <p:blipFill>
            <a:blip r:embed="rId3"/>
            <a:stretch>
              <a:fillRect/>
            </a:stretch>
          </p:blipFill>
          <p:spPr>
            <a:xfrm>
              <a:off x="472003" y="282067"/>
              <a:ext cx="897139" cy="2093325"/>
            </a:xfrm>
            <a:prstGeom prst="rect">
              <a:avLst/>
            </a:prstGeom>
            <a:ln w="12700" cap="flat">
              <a:noFill/>
              <a:miter lim="400000"/>
            </a:ln>
            <a:effectLst/>
          </p:spPr>
        </p:pic>
        <p:pic>
          <p:nvPicPr>
            <p:cNvPr id="854" name="Image 119" descr="Image 119"/>
            <p:cNvPicPr>
              <a:picLocks noChangeAspect="1"/>
            </p:cNvPicPr>
            <p:nvPr/>
          </p:nvPicPr>
          <p:blipFill>
            <a:blip r:embed="rId3"/>
            <a:stretch>
              <a:fillRect/>
            </a:stretch>
          </p:blipFill>
          <p:spPr>
            <a:xfrm>
              <a:off x="-1" y="564134"/>
              <a:ext cx="897139" cy="2093325"/>
            </a:xfrm>
            <a:prstGeom prst="rect">
              <a:avLst/>
            </a:prstGeom>
            <a:ln w="12700" cap="flat">
              <a:noFill/>
              <a:miter lim="400000"/>
            </a:ln>
            <a:effectLst/>
          </p:spPr>
        </p:pic>
      </p:grpSp>
      <p:grpSp>
        <p:nvGrpSpPr>
          <p:cNvPr id="859" name="Groupe 121"/>
          <p:cNvGrpSpPr/>
          <p:nvPr/>
        </p:nvGrpSpPr>
        <p:grpSpPr>
          <a:xfrm>
            <a:off x="1904465" y="1598328"/>
            <a:ext cx="1841147" cy="2657459"/>
            <a:chOff x="0" y="0"/>
            <a:chExt cx="1841145" cy="2657458"/>
          </a:xfrm>
        </p:grpSpPr>
        <p:pic>
          <p:nvPicPr>
            <p:cNvPr id="856" name="Image 122" descr="Image 122"/>
            <p:cNvPicPr>
              <a:picLocks noChangeAspect="1"/>
            </p:cNvPicPr>
            <p:nvPr/>
          </p:nvPicPr>
          <p:blipFill>
            <a:blip r:embed="rId3"/>
            <a:stretch>
              <a:fillRect/>
            </a:stretch>
          </p:blipFill>
          <p:spPr>
            <a:xfrm>
              <a:off x="944007" y="0"/>
              <a:ext cx="897139" cy="2093325"/>
            </a:xfrm>
            <a:prstGeom prst="rect">
              <a:avLst/>
            </a:prstGeom>
            <a:ln w="12700" cap="flat">
              <a:noFill/>
              <a:miter lim="400000"/>
            </a:ln>
            <a:effectLst/>
          </p:spPr>
        </p:pic>
        <p:pic>
          <p:nvPicPr>
            <p:cNvPr id="857" name="Image 123" descr="Image 123"/>
            <p:cNvPicPr>
              <a:picLocks noChangeAspect="1"/>
            </p:cNvPicPr>
            <p:nvPr/>
          </p:nvPicPr>
          <p:blipFill>
            <a:blip r:embed="rId3"/>
            <a:stretch>
              <a:fillRect/>
            </a:stretch>
          </p:blipFill>
          <p:spPr>
            <a:xfrm>
              <a:off x="472003" y="282067"/>
              <a:ext cx="897139" cy="2093325"/>
            </a:xfrm>
            <a:prstGeom prst="rect">
              <a:avLst/>
            </a:prstGeom>
            <a:ln w="12700" cap="flat">
              <a:noFill/>
              <a:miter lim="400000"/>
            </a:ln>
            <a:effectLst/>
          </p:spPr>
        </p:pic>
        <p:pic>
          <p:nvPicPr>
            <p:cNvPr id="858" name="Image 124" descr="Image 124"/>
            <p:cNvPicPr>
              <a:picLocks noChangeAspect="1"/>
            </p:cNvPicPr>
            <p:nvPr/>
          </p:nvPicPr>
          <p:blipFill>
            <a:blip r:embed="rId3"/>
            <a:stretch>
              <a:fillRect/>
            </a:stretch>
          </p:blipFill>
          <p:spPr>
            <a:xfrm>
              <a:off x="-1" y="564134"/>
              <a:ext cx="897139" cy="2093325"/>
            </a:xfrm>
            <a:prstGeom prst="rect">
              <a:avLst/>
            </a:prstGeom>
            <a:ln w="12700" cap="flat">
              <a:noFill/>
              <a:miter lim="400000"/>
            </a:ln>
            <a:effectLst/>
          </p:spPr>
        </p:pic>
      </p:grpSp>
      <p:grpSp>
        <p:nvGrpSpPr>
          <p:cNvPr id="863" name="Groupe 125"/>
          <p:cNvGrpSpPr/>
          <p:nvPr/>
        </p:nvGrpSpPr>
        <p:grpSpPr>
          <a:xfrm>
            <a:off x="2659227" y="1598328"/>
            <a:ext cx="1841147" cy="2657459"/>
            <a:chOff x="0" y="0"/>
            <a:chExt cx="1841145" cy="2657458"/>
          </a:xfrm>
        </p:grpSpPr>
        <p:pic>
          <p:nvPicPr>
            <p:cNvPr id="860" name="Image 126" descr="Image 126"/>
            <p:cNvPicPr>
              <a:picLocks noChangeAspect="1"/>
            </p:cNvPicPr>
            <p:nvPr/>
          </p:nvPicPr>
          <p:blipFill>
            <a:blip r:embed="rId3"/>
            <a:stretch>
              <a:fillRect/>
            </a:stretch>
          </p:blipFill>
          <p:spPr>
            <a:xfrm>
              <a:off x="944007" y="0"/>
              <a:ext cx="897139" cy="2093325"/>
            </a:xfrm>
            <a:prstGeom prst="rect">
              <a:avLst/>
            </a:prstGeom>
            <a:ln w="12700" cap="flat">
              <a:noFill/>
              <a:miter lim="400000"/>
            </a:ln>
            <a:effectLst/>
          </p:spPr>
        </p:pic>
        <p:pic>
          <p:nvPicPr>
            <p:cNvPr id="861" name="Image 127" descr="Image 127"/>
            <p:cNvPicPr>
              <a:picLocks noChangeAspect="1"/>
            </p:cNvPicPr>
            <p:nvPr/>
          </p:nvPicPr>
          <p:blipFill>
            <a:blip r:embed="rId3"/>
            <a:stretch>
              <a:fillRect/>
            </a:stretch>
          </p:blipFill>
          <p:spPr>
            <a:xfrm>
              <a:off x="472003" y="282067"/>
              <a:ext cx="897139" cy="2093325"/>
            </a:xfrm>
            <a:prstGeom prst="rect">
              <a:avLst/>
            </a:prstGeom>
            <a:ln w="12700" cap="flat">
              <a:noFill/>
              <a:miter lim="400000"/>
            </a:ln>
            <a:effectLst/>
          </p:spPr>
        </p:pic>
        <p:pic>
          <p:nvPicPr>
            <p:cNvPr id="862" name="Image 128" descr="Image 128"/>
            <p:cNvPicPr>
              <a:picLocks noChangeAspect="1"/>
            </p:cNvPicPr>
            <p:nvPr/>
          </p:nvPicPr>
          <p:blipFill>
            <a:blip r:embed="rId3"/>
            <a:stretch>
              <a:fillRect/>
            </a:stretch>
          </p:blipFill>
          <p:spPr>
            <a:xfrm>
              <a:off x="-1" y="564134"/>
              <a:ext cx="897139" cy="2093325"/>
            </a:xfrm>
            <a:prstGeom prst="rect">
              <a:avLst/>
            </a:prstGeom>
            <a:ln w="12700" cap="flat">
              <a:noFill/>
              <a:miter lim="400000"/>
            </a:ln>
            <a:effectLst/>
          </p:spPr>
        </p:pic>
      </p:grpSp>
      <p:grpSp>
        <p:nvGrpSpPr>
          <p:cNvPr id="867" name="Groupe 129"/>
          <p:cNvGrpSpPr/>
          <p:nvPr/>
        </p:nvGrpSpPr>
        <p:grpSpPr>
          <a:xfrm>
            <a:off x="3413990" y="1598328"/>
            <a:ext cx="1841147" cy="2657459"/>
            <a:chOff x="0" y="0"/>
            <a:chExt cx="1841145" cy="2657458"/>
          </a:xfrm>
        </p:grpSpPr>
        <p:pic>
          <p:nvPicPr>
            <p:cNvPr id="864" name="Image 130" descr="Image 130"/>
            <p:cNvPicPr>
              <a:picLocks noChangeAspect="1"/>
            </p:cNvPicPr>
            <p:nvPr/>
          </p:nvPicPr>
          <p:blipFill>
            <a:blip r:embed="rId3"/>
            <a:stretch>
              <a:fillRect/>
            </a:stretch>
          </p:blipFill>
          <p:spPr>
            <a:xfrm>
              <a:off x="944007" y="0"/>
              <a:ext cx="897139" cy="2093325"/>
            </a:xfrm>
            <a:prstGeom prst="rect">
              <a:avLst/>
            </a:prstGeom>
            <a:ln w="12700" cap="flat">
              <a:noFill/>
              <a:miter lim="400000"/>
            </a:ln>
            <a:effectLst/>
          </p:spPr>
        </p:pic>
        <p:pic>
          <p:nvPicPr>
            <p:cNvPr id="865" name="Image 131" descr="Image 131"/>
            <p:cNvPicPr>
              <a:picLocks noChangeAspect="1"/>
            </p:cNvPicPr>
            <p:nvPr/>
          </p:nvPicPr>
          <p:blipFill>
            <a:blip r:embed="rId3"/>
            <a:stretch>
              <a:fillRect/>
            </a:stretch>
          </p:blipFill>
          <p:spPr>
            <a:xfrm>
              <a:off x="472003" y="282067"/>
              <a:ext cx="897139" cy="2093325"/>
            </a:xfrm>
            <a:prstGeom prst="rect">
              <a:avLst/>
            </a:prstGeom>
            <a:ln w="12700" cap="flat">
              <a:noFill/>
              <a:miter lim="400000"/>
            </a:ln>
            <a:effectLst/>
          </p:spPr>
        </p:pic>
        <p:pic>
          <p:nvPicPr>
            <p:cNvPr id="866" name="Image 132" descr="Image 132"/>
            <p:cNvPicPr>
              <a:picLocks noChangeAspect="1"/>
            </p:cNvPicPr>
            <p:nvPr/>
          </p:nvPicPr>
          <p:blipFill>
            <a:blip r:embed="rId3"/>
            <a:stretch>
              <a:fillRect/>
            </a:stretch>
          </p:blipFill>
          <p:spPr>
            <a:xfrm>
              <a:off x="-1" y="564134"/>
              <a:ext cx="897139" cy="2093325"/>
            </a:xfrm>
            <a:prstGeom prst="rect">
              <a:avLst/>
            </a:prstGeom>
            <a:ln w="12700" cap="flat">
              <a:noFill/>
              <a:miter lim="400000"/>
            </a:ln>
            <a:effectLst/>
          </p:spPr>
        </p:pic>
      </p:grpSp>
      <p:grpSp>
        <p:nvGrpSpPr>
          <p:cNvPr id="871" name="Groupe 133"/>
          <p:cNvGrpSpPr/>
          <p:nvPr/>
        </p:nvGrpSpPr>
        <p:grpSpPr>
          <a:xfrm>
            <a:off x="4168752" y="1598328"/>
            <a:ext cx="1841147" cy="2657459"/>
            <a:chOff x="0" y="0"/>
            <a:chExt cx="1841145" cy="2657458"/>
          </a:xfrm>
        </p:grpSpPr>
        <p:pic>
          <p:nvPicPr>
            <p:cNvPr id="868" name="Image 134" descr="Image 134"/>
            <p:cNvPicPr>
              <a:picLocks noChangeAspect="1"/>
            </p:cNvPicPr>
            <p:nvPr/>
          </p:nvPicPr>
          <p:blipFill>
            <a:blip r:embed="rId3"/>
            <a:stretch>
              <a:fillRect/>
            </a:stretch>
          </p:blipFill>
          <p:spPr>
            <a:xfrm>
              <a:off x="944007" y="0"/>
              <a:ext cx="897139" cy="2093325"/>
            </a:xfrm>
            <a:prstGeom prst="rect">
              <a:avLst/>
            </a:prstGeom>
            <a:ln w="12700" cap="flat">
              <a:noFill/>
              <a:miter lim="400000"/>
            </a:ln>
            <a:effectLst/>
          </p:spPr>
        </p:pic>
        <p:pic>
          <p:nvPicPr>
            <p:cNvPr id="869" name="Image 135" descr="Image 135"/>
            <p:cNvPicPr>
              <a:picLocks noChangeAspect="1"/>
            </p:cNvPicPr>
            <p:nvPr/>
          </p:nvPicPr>
          <p:blipFill>
            <a:blip r:embed="rId3"/>
            <a:stretch>
              <a:fillRect/>
            </a:stretch>
          </p:blipFill>
          <p:spPr>
            <a:xfrm>
              <a:off x="472003" y="282067"/>
              <a:ext cx="897139" cy="2093325"/>
            </a:xfrm>
            <a:prstGeom prst="rect">
              <a:avLst/>
            </a:prstGeom>
            <a:ln w="12700" cap="flat">
              <a:noFill/>
              <a:miter lim="400000"/>
            </a:ln>
            <a:effectLst/>
          </p:spPr>
        </p:pic>
        <p:pic>
          <p:nvPicPr>
            <p:cNvPr id="870" name="Image 136" descr="Image 136"/>
            <p:cNvPicPr>
              <a:picLocks noChangeAspect="1"/>
            </p:cNvPicPr>
            <p:nvPr/>
          </p:nvPicPr>
          <p:blipFill>
            <a:blip r:embed="rId3"/>
            <a:stretch>
              <a:fillRect/>
            </a:stretch>
          </p:blipFill>
          <p:spPr>
            <a:xfrm>
              <a:off x="-1" y="564134"/>
              <a:ext cx="897139" cy="2093325"/>
            </a:xfrm>
            <a:prstGeom prst="rect">
              <a:avLst/>
            </a:prstGeom>
            <a:ln w="12700" cap="flat">
              <a:noFill/>
              <a:miter lim="400000"/>
            </a:ln>
            <a:effectLst/>
          </p:spPr>
        </p:pic>
      </p:grpSp>
      <p:pic>
        <p:nvPicPr>
          <p:cNvPr id="872" name="Image 12" descr="Image 12"/>
          <p:cNvPicPr>
            <a:picLocks noChangeAspect="1"/>
          </p:cNvPicPr>
          <p:nvPr/>
        </p:nvPicPr>
        <p:blipFill>
          <a:blip r:embed="rId4"/>
          <a:stretch>
            <a:fillRect/>
          </a:stretch>
        </p:blipFill>
        <p:spPr>
          <a:xfrm>
            <a:off x="826292" y="8380113"/>
            <a:ext cx="3321029" cy="3471986"/>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875" name="Titre 1"/>
          <p:cNvSpPr txBox="1">
            <a:spLocks noGrp="1"/>
          </p:cNvSpPr>
          <p:nvPr>
            <p:ph type="title"/>
          </p:nvPr>
        </p:nvSpPr>
        <p:spPr>
          <a:xfrm>
            <a:off x="1905000" y="205649"/>
            <a:ext cx="21202650" cy="1625280"/>
          </a:xfrm>
          <a:prstGeom prst="rect">
            <a:avLst/>
          </a:prstGeom>
        </p:spPr>
        <p:txBody>
          <a:bodyPr/>
          <a:lstStyle/>
          <a:p>
            <a:r>
              <a:t>Carbon storage in forest soils isn't just a biophysical matter!</a:t>
            </a:r>
          </a:p>
        </p:txBody>
      </p:sp>
      <p:grpSp>
        <p:nvGrpSpPr>
          <p:cNvPr id="878" name="Groupe 2"/>
          <p:cNvGrpSpPr/>
          <p:nvPr/>
        </p:nvGrpSpPr>
        <p:grpSpPr>
          <a:xfrm>
            <a:off x="719998" y="5293166"/>
            <a:ext cx="12786693" cy="2031994"/>
            <a:chOff x="-1" y="0"/>
            <a:chExt cx="12786692" cy="2031993"/>
          </a:xfrm>
        </p:grpSpPr>
        <p:sp>
          <p:nvSpPr>
            <p:cNvPr id="876" name="ZoneTexte 3"/>
            <p:cNvSpPr/>
            <p:nvPr/>
          </p:nvSpPr>
          <p:spPr>
            <a:xfrm>
              <a:off x="539999" y="0"/>
              <a:ext cx="12246692" cy="196976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lvl="1" indent="0">
                <a:defRPr sz="3200" b="1" spc="-20"/>
              </a:pPr>
              <a:r>
                <a:rPr dirty="0"/>
                <a:t>Economic limits</a:t>
              </a:r>
              <a:r>
                <a:rPr b="0" dirty="0"/>
                <a:t>: Implementing carbon-storing practices typically incurs additional costs. If these costs are prohibitive or if no support is provided for adopting such practices, the economic storage potential may fall far short of the technical potential.</a:t>
              </a:r>
            </a:p>
          </p:txBody>
        </p:sp>
        <p:sp>
          <p:nvSpPr>
            <p:cNvPr id="877" name="Rectangle 4"/>
            <p:cNvSpPr/>
            <p:nvPr/>
          </p:nvSpPr>
          <p:spPr>
            <a:xfrm>
              <a:off x="-1" y="0"/>
              <a:ext cx="216001" cy="2031993"/>
            </a:xfrm>
            <a:prstGeom prst="rect">
              <a:avLst/>
            </a:prstGeom>
            <a:solidFill>
              <a:srgbClr val="00B0F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881" name="Groupe 5"/>
          <p:cNvGrpSpPr/>
          <p:nvPr/>
        </p:nvGrpSpPr>
        <p:grpSpPr>
          <a:xfrm>
            <a:off x="719998" y="8152627"/>
            <a:ext cx="13091451" cy="1477329"/>
            <a:chOff x="-1" y="-1"/>
            <a:chExt cx="13091450" cy="1477327"/>
          </a:xfrm>
        </p:grpSpPr>
        <p:sp>
          <p:nvSpPr>
            <p:cNvPr id="879" name="ZoneTexte 6"/>
            <p:cNvSpPr/>
            <p:nvPr/>
          </p:nvSpPr>
          <p:spPr>
            <a:xfrm>
              <a:off x="539999" y="0"/>
              <a:ext cx="12551450" cy="147732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lvl="1" indent="0">
                <a:defRPr sz="3200" b="1"/>
              </a:pPr>
              <a:r>
                <a:rPr dirty="0"/>
                <a:t>Social limits</a:t>
              </a:r>
              <a:r>
                <a:rPr b="0" dirty="0"/>
                <a:t>: Even with adequate economic support, the adoption of carbon-storing practices may face resistance from various social stakeholders.</a:t>
              </a:r>
            </a:p>
          </p:txBody>
        </p:sp>
        <p:sp>
          <p:nvSpPr>
            <p:cNvPr id="880" name="Rectangle 9"/>
            <p:cNvSpPr/>
            <p:nvPr/>
          </p:nvSpPr>
          <p:spPr>
            <a:xfrm>
              <a:off x="-1" y="-1"/>
              <a:ext cx="216001" cy="1396585"/>
            </a:xfrm>
            <a:prstGeom prst="rect">
              <a:avLst/>
            </a:prstGeom>
            <a:solidFill>
              <a:srgbClr val="F294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884" name="Groupe 20"/>
          <p:cNvGrpSpPr/>
          <p:nvPr/>
        </p:nvGrpSpPr>
        <p:grpSpPr>
          <a:xfrm>
            <a:off x="719999" y="2764798"/>
            <a:ext cx="12833914" cy="1622729"/>
            <a:chOff x="0" y="-1"/>
            <a:chExt cx="12833912" cy="1622727"/>
          </a:xfrm>
        </p:grpSpPr>
        <p:sp>
          <p:nvSpPr>
            <p:cNvPr id="882" name="Rectangle 21"/>
            <p:cNvSpPr/>
            <p:nvPr/>
          </p:nvSpPr>
          <p:spPr>
            <a:xfrm>
              <a:off x="0" y="831"/>
              <a:ext cx="216001" cy="1621895"/>
            </a:xfrm>
            <a:prstGeom prst="rect">
              <a:avLst/>
            </a:prstGeom>
            <a:solidFill>
              <a:srgbClr val="92D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83" name="ZoneTexte 22"/>
            <p:cNvSpPr/>
            <p:nvPr/>
          </p:nvSpPr>
          <p:spPr>
            <a:xfrm>
              <a:off x="540000" y="-1"/>
              <a:ext cx="12293912" cy="15718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a:defRPr sz="3200" b="1" spc="-40"/>
              </a:pPr>
              <a:r>
                <a:rPr dirty="0"/>
                <a:t>Technical carbon storage potential</a:t>
              </a:r>
              <a:r>
                <a:rPr b="0" dirty="0"/>
                <a:t>: The additional storage level</a:t>
              </a:r>
              <a:r>
                <a:rPr lang="en-AU" b="0" dirty="0"/>
                <a:t> achievable</a:t>
              </a:r>
              <a:r>
                <a:rPr b="0" dirty="0"/>
                <a:t> (accounting for biophysical limits) by implementing all technically feasible actions on a territory's lands.</a:t>
              </a:r>
            </a:p>
          </p:txBody>
        </p:sp>
      </p:grpSp>
      <p:sp>
        <p:nvSpPr>
          <p:cNvPr id="885" name="ZoneTexte 23"/>
          <p:cNvSpPr txBox="1"/>
          <p:nvPr/>
        </p:nvSpPr>
        <p:spPr>
          <a:xfrm>
            <a:off x="17091567" y="9663116"/>
            <a:ext cx="6754638" cy="461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a:defRPr sz="2400">
                <a:solidFill>
                  <a:srgbClr val="A6A6A6"/>
                </a:solidFill>
                <a:latin typeface="Barlow"/>
                <a:ea typeface="Barlow"/>
                <a:cs typeface="Barlow"/>
                <a:sym typeface="Barlow"/>
              </a:defRPr>
            </a:pPr>
            <a:r>
              <a:t>(Based on </a:t>
            </a:r>
            <a:r>
              <a:rPr cap="small"/>
              <a:t>Amundson &amp; Biardeau </a:t>
            </a:r>
            <a:r>
              <a:t>PNAS 2018)</a:t>
            </a:r>
          </a:p>
        </p:txBody>
      </p:sp>
      <p:sp>
        <p:nvSpPr>
          <p:cNvPr id="886" name="ZoneTexte 24"/>
          <p:cNvSpPr txBox="1"/>
          <p:nvPr/>
        </p:nvSpPr>
        <p:spPr>
          <a:xfrm>
            <a:off x="13719942" y="2781946"/>
            <a:ext cx="3303218" cy="10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200" b="1">
                <a:solidFill>
                  <a:schemeClr val="accent6"/>
                </a:solidFill>
              </a:defRPr>
            </a:lvl1pPr>
          </a:lstStyle>
          <a:p>
            <a:r>
              <a:t>Technical potential</a:t>
            </a:r>
          </a:p>
        </p:txBody>
      </p:sp>
      <p:sp>
        <p:nvSpPr>
          <p:cNvPr id="887" name="ZoneTexte 25"/>
          <p:cNvSpPr txBox="1"/>
          <p:nvPr/>
        </p:nvSpPr>
        <p:spPr>
          <a:xfrm>
            <a:off x="14100148" y="5193296"/>
            <a:ext cx="2542806" cy="10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200" b="1">
                <a:solidFill>
                  <a:srgbClr val="00B0F0"/>
                </a:solidFill>
              </a:defRPr>
            </a:lvl1pPr>
          </a:lstStyle>
          <a:p>
            <a:r>
              <a:t>Economic limit</a:t>
            </a:r>
          </a:p>
        </p:txBody>
      </p:sp>
      <p:sp>
        <p:nvSpPr>
          <p:cNvPr id="888" name="ZoneTexte 26"/>
          <p:cNvSpPr txBox="1"/>
          <p:nvPr/>
        </p:nvSpPr>
        <p:spPr>
          <a:xfrm>
            <a:off x="13682536" y="7580969"/>
            <a:ext cx="3352429" cy="10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200" b="1">
                <a:solidFill>
                  <a:srgbClr val="F29400"/>
                </a:solidFill>
              </a:defRPr>
            </a:lvl1pPr>
          </a:lstStyle>
          <a:p>
            <a:r>
              <a:t>Socio-political limit</a:t>
            </a:r>
          </a:p>
        </p:txBody>
      </p:sp>
      <p:sp>
        <p:nvSpPr>
          <p:cNvPr id="889" name="Connecteur droit 27"/>
          <p:cNvSpPr/>
          <p:nvPr/>
        </p:nvSpPr>
        <p:spPr>
          <a:xfrm>
            <a:off x="17075495" y="9368055"/>
            <a:ext cx="576895" cy="1"/>
          </a:xfrm>
          <a:prstGeom prst="line">
            <a:avLst/>
          </a:prstGeom>
          <a:ln w="76200">
            <a:solidFill>
              <a:srgbClr val="BFBFBF"/>
            </a:solidFill>
          </a:ln>
        </p:spPr>
        <p:txBody>
          <a:bodyPr lIns="45719" rIns="45719"/>
          <a:lstStyle/>
          <a:p>
            <a:endParaRPr/>
          </a:p>
        </p:txBody>
      </p:sp>
      <p:sp>
        <p:nvSpPr>
          <p:cNvPr id="890" name="ZoneTexte 28"/>
          <p:cNvSpPr txBox="1"/>
          <p:nvPr/>
        </p:nvSpPr>
        <p:spPr>
          <a:xfrm>
            <a:off x="16632459" y="9075835"/>
            <a:ext cx="332321" cy="57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sz="3200" b="1">
                <a:solidFill>
                  <a:srgbClr val="BFBFBF"/>
                </a:solidFill>
              </a:defRPr>
            </a:lvl1pPr>
          </a:lstStyle>
          <a:p>
            <a:r>
              <a:t>0</a:t>
            </a:r>
          </a:p>
        </p:txBody>
      </p:sp>
      <p:sp>
        <p:nvSpPr>
          <p:cNvPr id="891" name="Connecteur droit 29"/>
          <p:cNvSpPr/>
          <p:nvPr/>
        </p:nvSpPr>
        <p:spPr>
          <a:xfrm>
            <a:off x="16812558" y="3256813"/>
            <a:ext cx="3352428" cy="1"/>
          </a:xfrm>
          <a:prstGeom prst="line">
            <a:avLst/>
          </a:prstGeom>
          <a:ln w="76200">
            <a:solidFill>
              <a:schemeClr val="accent6"/>
            </a:solidFill>
            <a:prstDash val="sysDash"/>
          </a:ln>
        </p:spPr>
        <p:txBody>
          <a:bodyPr lIns="45719" rIns="45719"/>
          <a:lstStyle/>
          <a:p>
            <a:endParaRPr/>
          </a:p>
        </p:txBody>
      </p:sp>
      <p:sp>
        <p:nvSpPr>
          <p:cNvPr id="892" name="Connecteur droit 30"/>
          <p:cNvSpPr/>
          <p:nvPr/>
        </p:nvSpPr>
        <p:spPr>
          <a:xfrm>
            <a:off x="16812558" y="5679947"/>
            <a:ext cx="3352428" cy="1"/>
          </a:xfrm>
          <a:prstGeom prst="line">
            <a:avLst/>
          </a:prstGeom>
          <a:ln w="76200">
            <a:solidFill>
              <a:srgbClr val="00B0F0"/>
            </a:solidFill>
            <a:prstDash val="sysDash"/>
          </a:ln>
        </p:spPr>
        <p:txBody>
          <a:bodyPr lIns="45719" rIns="45719"/>
          <a:lstStyle/>
          <a:p>
            <a:endParaRPr/>
          </a:p>
        </p:txBody>
      </p:sp>
      <p:sp>
        <p:nvSpPr>
          <p:cNvPr id="893" name="Connecteur droit 31"/>
          <p:cNvSpPr/>
          <p:nvPr/>
        </p:nvSpPr>
        <p:spPr>
          <a:xfrm>
            <a:off x="16812558" y="8071701"/>
            <a:ext cx="3352428" cy="1"/>
          </a:xfrm>
          <a:prstGeom prst="line">
            <a:avLst/>
          </a:prstGeom>
          <a:ln w="76200">
            <a:solidFill>
              <a:srgbClr val="F29400"/>
            </a:solidFill>
            <a:prstDash val="sysDash"/>
          </a:ln>
        </p:spPr>
        <p:txBody>
          <a:bodyPr lIns="45719" rIns="45719"/>
          <a:lstStyle/>
          <a:p>
            <a:endParaRPr/>
          </a:p>
        </p:txBody>
      </p:sp>
      <p:sp>
        <p:nvSpPr>
          <p:cNvPr id="894" name="Connecteur droit 32"/>
          <p:cNvSpPr/>
          <p:nvPr/>
        </p:nvSpPr>
        <p:spPr>
          <a:xfrm flipV="1">
            <a:off x="20521621" y="3256813"/>
            <a:ext cx="1" cy="4814889"/>
          </a:xfrm>
          <a:prstGeom prst="line">
            <a:avLst/>
          </a:prstGeom>
          <a:ln w="101600">
            <a:solidFill>
              <a:srgbClr val="8D533E"/>
            </a:solidFill>
            <a:headEnd type="triangle"/>
            <a:tailEnd type="triangle"/>
          </a:ln>
        </p:spPr>
        <p:txBody>
          <a:bodyPr lIns="45719" rIns="45719"/>
          <a:lstStyle/>
          <a:p>
            <a:endParaRPr/>
          </a:p>
        </p:txBody>
      </p:sp>
      <p:sp>
        <p:nvSpPr>
          <p:cNvPr id="895" name="ZoneTexte 33"/>
          <p:cNvSpPr txBox="1"/>
          <p:nvPr/>
        </p:nvSpPr>
        <p:spPr>
          <a:xfrm>
            <a:off x="20726155" y="3689000"/>
            <a:ext cx="3162545" cy="311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2800">
                <a:solidFill>
                  <a:srgbClr val="8D533E"/>
                </a:solidFill>
              </a:defRPr>
            </a:lvl1pPr>
          </a:lstStyle>
          <a:p>
            <a:r>
              <a:t>Difference between the technically achievable carbon storage, and the socio-politically achievable carbon storage</a:t>
            </a:r>
          </a:p>
        </p:txBody>
      </p:sp>
      <p:grpSp>
        <p:nvGrpSpPr>
          <p:cNvPr id="898" name="Flèche : haut 34"/>
          <p:cNvGrpSpPr/>
          <p:nvPr/>
        </p:nvGrpSpPr>
        <p:grpSpPr>
          <a:xfrm>
            <a:off x="17628919" y="3256815"/>
            <a:ext cx="2341739" cy="6111239"/>
            <a:chOff x="0" y="0"/>
            <a:chExt cx="2341738" cy="6111238"/>
          </a:xfrm>
        </p:grpSpPr>
        <p:sp>
          <p:nvSpPr>
            <p:cNvPr id="896" name="Figure"/>
            <p:cNvSpPr/>
            <p:nvPr/>
          </p:nvSpPr>
          <p:spPr>
            <a:xfrm>
              <a:off x="-1" y="-1"/>
              <a:ext cx="2341740" cy="6111240"/>
            </a:xfrm>
            <a:custGeom>
              <a:avLst/>
              <a:gdLst/>
              <a:ahLst/>
              <a:cxnLst>
                <a:cxn ang="0">
                  <a:pos x="wd2" y="hd2"/>
                </a:cxn>
                <a:cxn ang="5400000">
                  <a:pos x="wd2" y="hd2"/>
                </a:cxn>
                <a:cxn ang="10800000">
                  <a:pos x="wd2" y="hd2"/>
                </a:cxn>
                <a:cxn ang="16200000">
                  <a:pos x="wd2" y="hd2"/>
                </a:cxn>
              </a:cxnLst>
              <a:rect l="0" t="0" r="r" b="b"/>
              <a:pathLst>
                <a:path w="21600" h="21600" extrusionOk="0">
                  <a:moveTo>
                    <a:pt x="0" y="4138"/>
                  </a:moveTo>
                  <a:lnTo>
                    <a:pt x="10800" y="0"/>
                  </a:lnTo>
                  <a:lnTo>
                    <a:pt x="21600" y="4138"/>
                  </a:lnTo>
                  <a:lnTo>
                    <a:pt x="16200" y="4138"/>
                  </a:lnTo>
                  <a:lnTo>
                    <a:pt x="16200" y="21600"/>
                  </a:lnTo>
                  <a:lnTo>
                    <a:pt x="5400" y="21600"/>
                  </a:lnTo>
                  <a:lnTo>
                    <a:pt x="5400" y="4138"/>
                  </a:lnTo>
                  <a:close/>
                </a:path>
              </a:pathLst>
            </a:custGeom>
            <a:solidFill>
              <a:srgbClr val="FFFFFF"/>
            </a:solidFill>
            <a:ln w="4445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897" name="Maximal carbon sequestration potential"/>
            <p:cNvSpPr txBox="1"/>
            <p:nvPr/>
          </p:nvSpPr>
          <p:spPr>
            <a:xfrm rot="16200000">
              <a:off x="-1524088" y="2820016"/>
              <a:ext cx="5389914" cy="1056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200" b="1">
                  <a:solidFill>
                    <a:srgbClr val="FF0000"/>
                  </a:solidFill>
                </a:defRPr>
              </a:lvl1pPr>
            </a:lstStyle>
            <a:p>
              <a:r>
                <a:t>Maximal carbon sequestration potential</a:t>
              </a:r>
            </a:p>
          </p:txBody>
        </p:sp>
      </p:grpSp>
      <p:sp>
        <p:nvSpPr>
          <p:cNvPr id="899" name="Connecteur droit avec flèche 35"/>
          <p:cNvSpPr/>
          <p:nvPr/>
        </p:nvSpPr>
        <p:spPr>
          <a:xfrm flipV="1">
            <a:off x="17363943" y="2343150"/>
            <a:ext cx="1" cy="7248525"/>
          </a:xfrm>
          <a:prstGeom prst="line">
            <a:avLst/>
          </a:prstGeom>
          <a:ln w="127000">
            <a:solidFill>
              <a:srgbClr val="BFBFBF"/>
            </a:solidFill>
            <a:tailEnd type="triangle"/>
          </a:ln>
        </p:spPr>
        <p:txBody>
          <a:bodyPr lIns="45719" rIns="45719"/>
          <a:lstStyle/>
          <a:p>
            <a:endParaRPr/>
          </a:p>
        </p:txBody>
      </p:sp>
      <p:grpSp>
        <p:nvGrpSpPr>
          <p:cNvPr id="902" name="ZoneTexte 36"/>
          <p:cNvGrpSpPr/>
          <p:nvPr/>
        </p:nvGrpSpPr>
        <p:grpSpPr>
          <a:xfrm>
            <a:off x="836718" y="10594815"/>
            <a:ext cx="19470582" cy="2343484"/>
            <a:chOff x="0" y="0"/>
            <a:chExt cx="19470580" cy="2343482"/>
          </a:xfrm>
        </p:grpSpPr>
        <p:sp>
          <p:nvSpPr>
            <p:cNvPr id="900" name="Rectangle aux angles arrondis"/>
            <p:cNvSpPr/>
            <p:nvPr/>
          </p:nvSpPr>
          <p:spPr>
            <a:xfrm>
              <a:off x="0" y="0"/>
              <a:ext cx="19470581" cy="2343483"/>
            </a:xfrm>
            <a:prstGeom prst="roundRect">
              <a:avLst>
                <a:gd name="adj" fmla="val 17480"/>
              </a:avLst>
            </a:prstGeom>
            <a:solidFill>
              <a:srgbClr val="8D533E">
                <a:alpha val="10000"/>
              </a:srgbClr>
            </a:solidFill>
            <a:ln w="63500" cap="rnd">
              <a:solidFill>
                <a:srgbClr val="8D533E"/>
              </a:solidFill>
              <a:prstDash val="sysDot"/>
              <a:round/>
            </a:ln>
            <a:effectLst/>
          </p:spPr>
          <p:txBody>
            <a:bodyPr wrap="square" lIns="45719" tIns="45719" rIns="45719" bIns="45719" numCol="1" anchor="t">
              <a:noAutofit/>
            </a:bodyPr>
            <a:lstStyle/>
            <a:p>
              <a:endParaRPr/>
            </a:p>
          </p:txBody>
        </p:sp>
        <p:sp>
          <p:nvSpPr>
            <p:cNvPr id="901" name="A balance to strike between energy priorities (harvesting for wood energy; energy used for tree harvesting) and sustainability (soil nutrient export; reduction in carbon storage, soil fertility, and soil biodiversity)."/>
            <p:cNvSpPr txBox="1"/>
            <p:nvPr/>
          </p:nvSpPr>
          <p:spPr>
            <a:xfrm>
              <a:off x="223730" y="151730"/>
              <a:ext cx="19023120" cy="2070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5999" tIns="215999" rIns="215999" bIns="215999" numCol="1" anchor="t">
              <a:spAutoFit/>
            </a:bodyPr>
            <a:lstStyle/>
            <a:p>
              <a:pPr>
                <a:defRPr sz="3600" b="1"/>
              </a:pPr>
              <a:r>
                <a:t>A balance to strike between energy priorities </a:t>
              </a:r>
              <a:r>
                <a:rPr b="0"/>
                <a:t>(harvesting for wood energy; energy used for tree harvesting) </a:t>
              </a:r>
              <a:r>
                <a:t>and sustainability </a:t>
              </a:r>
              <a:r>
                <a:rPr b="0"/>
                <a:t>(soil nutrient export; reduction in carbon storage, soil fertility, and soil biodiversity).</a:t>
              </a:r>
            </a:p>
          </p:txBody>
        </p:sp>
      </p:grpSp>
      <p:sp>
        <p:nvSpPr>
          <p:cNvPr id="903" name="Connecteur droit avec flèche 37"/>
          <p:cNvSpPr/>
          <p:nvPr/>
        </p:nvSpPr>
        <p:spPr>
          <a:xfrm flipH="1">
            <a:off x="402686" y="11249739"/>
            <a:ext cx="681790" cy="1"/>
          </a:xfrm>
          <a:prstGeom prst="line">
            <a:avLst/>
          </a:prstGeom>
          <a:ln w="127000">
            <a:solidFill>
              <a:srgbClr val="8D533E"/>
            </a:solidFill>
            <a:headEnd type="triangle"/>
          </a:ln>
        </p:spPr>
        <p:txBody>
          <a:bodyPr lIns="45719" rIns="45719"/>
          <a:lstStyle/>
          <a:p>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ZoneTexte 3"/>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
        <p:nvSpPr>
          <p:cNvPr id="906" name="Titre 1"/>
          <p:cNvSpPr txBox="1">
            <a:spLocks noGrp="1"/>
          </p:cNvSpPr>
          <p:nvPr>
            <p:ph type="title"/>
          </p:nvPr>
        </p:nvSpPr>
        <p:spPr>
          <a:xfrm>
            <a:off x="6146832" y="6054547"/>
            <a:ext cx="5979822" cy="1207923"/>
          </a:xfrm>
          <a:prstGeom prst="rect">
            <a:avLst/>
          </a:prstGeom>
        </p:spPr>
        <p:txBody>
          <a:bodyPr/>
          <a:lstStyle>
            <a:lvl1pPr marL="744480" indent="-744480" defTabSz="1719072">
              <a:buAutoNum type="arabicPeriod" startAt="6"/>
              <a:defRPr sz="5170"/>
            </a:lvl1pPr>
          </a:lstStyle>
          <a:p>
            <a:r>
              <a:t>Conclusions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a:p>
        </p:txBody>
      </p:sp>
      <p:sp>
        <p:nvSpPr>
          <p:cNvPr id="909" name="Titre 1"/>
          <p:cNvSpPr txBox="1">
            <a:spLocks noGrp="1"/>
          </p:cNvSpPr>
          <p:nvPr>
            <p:ph type="title"/>
          </p:nvPr>
        </p:nvSpPr>
        <p:spPr>
          <a:prstGeom prst="rect">
            <a:avLst/>
          </a:prstGeom>
        </p:spPr>
        <p:txBody>
          <a:bodyPr/>
          <a:lstStyle>
            <a:lvl1pPr defTabSz="1700783">
              <a:defRPr sz="5115"/>
            </a:lvl1pPr>
          </a:lstStyle>
          <a:p>
            <a:r>
              <a:rPr dirty="0"/>
              <a:t>Key points to remember</a:t>
            </a:r>
          </a:p>
        </p:txBody>
      </p:sp>
      <p:grpSp>
        <p:nvGrpSpPr>
          <p:cNvPr id="912" name="Rectangle 2"/>
          <p:cNvGrpSpPr/>
          <p:nvPr/>
        </p:nvGrpSpPr>
        <p:grpSpPr>
          <a:xfrm>
            <a:off x="0" y="20784"/>
            <a:ext cx="24384000" cy="13716000"/>
            <a:chOff x="0" y="20784"/>
            <a:chExt cx="24384000" cy="13716000"/>
          </a:xfrm>
        </p:grpSpPr>
        <p:sp>
          <p:nvSpPr>
            <p:cNvPr id="910" name="Rectangle"/>
            <p:cNvSpPr/>
            <p:nvPr/>
          </p:nvSpPr>
          <p:spPr>
            <a:xfrm>
              <a:off x="0" y="20784"/>
              <a:ext cx="24384000" cy="13716000"/>
            </a:xfrm>
            <a:prstGeom prst="rect">
              <a:avLst/>
            </a:prstGeom>
            <a:solidFill>
              <a:srgbClr val="2B7758">
                <a:alpha val="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911" name="@"/>
            <p:cNvSpPr txBox="1"/>
            <p:nvPr/>
          </p:nvSpPr>
          <p:spPr>
            <a:xfrm>
              <a:off x="45719" y="6672579"/>
              <a:ext cx="24292562"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t>@</a:t>
              </a:r>
            </a:p>
          </p:txBody>
        </p:sp>
      </p:grpSp>
      <p:grpSp>
        <p:nvGrpSpPr>
          <p:cNvPr id="915" name="ZoneTexte 3"/>
          <p:cNvGrpSpPr/>
          <p:nvPr/>
        </p:nvGrpSpPr>
        <p:grpSpPr>
          <a:xfrm>
            <a:off x="720001" y="2520000"/>
            <a:ext cx="5037313" cy="2750905"/>
            <a:chOff x="0" y="0"/>
            <a:chExt cx="5037312" cy="2750904"/>
          </a:xfrm>
        </p:grpSpPr>
        <p:sp>
          <p:nvSpPr>
            <p:cNvPr id="913" name="Rectangle aux angles arrondis"/>
            <p:cNvSpPr/>
            <p:nvPr/>
          </p:nvSpPr>
          <p:spPr>
            <a:xfrm>
              <a:off x="0" y="0"/>
              <a:ext cx="5037312" cy="2750904"/>
            </a:xfrm>
            <a:prstGeom prst="roundRect">
              <a:avLst>
                <a:gd name="adj" fmla="val 19763"/>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914" name="Forests represent one third of global land areas."/>
            <p:cNvSpPr/>
            <p:nvPr/>
          </p:nvSpPr>
          <p:spPr>
            <a:xfrm>
              <a:off x="14193" y="194648"/>
              <a:ext cx="4764059" cy="24282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4000" b="1">
                  <a:solidFill>
                    <a:srgbClr val="2B7758"/>
                  </a:solidFill>
                </a:defRPr>
              </a:pPr>
              <a:r>
                <a:rPr dirty="0"/>
                <a:t>Forests </a:t>
              </a:r>
              <a:r>
                <a:rPr b="0" dirty="0">
                  <a:solidFill>
                    <a:srgbClr val="000000"/>
                  </a:solidFill>
                </a:rPr>
                <a:t>represent one</a:t>
              </a:r>
              <a:r>
                <a:rPr lang="en-AU" b="0" dirty="0">
                  <a:solidFill>
                    <a:srgbClr val="000000"/>
                  </a:solidFill>
                </a:rPr>
                <a:t>-</a:t>
              </a:r>
              <a:r>
                <a:rPr b="0" dirty="0">
                  <a:solidFill>
                    <a:srgbClr val="000000"/>
                  </a:solidFill>
                </a:rPr>
                <a:t>third of global land areas.</a:t>
              </a:r>
            </a:p>
          </p:txBody>
        </p:sp>
      </p:grpSp>
      <p:grpSp>
        <p:nvGrpSpPr>
          <p:cNvPr id="918" name="ZoneTexte 7"/>
          <p:cNvGrpSpPr/>
          <p:nvPr/>
        </p:nvGrpSpPr>
        <p:grpSpPr>
          <a:xfrm>
            <a:off x="8707690" y="2058455"/>
            <a:ext cx="6968620" cy="4599176"/>
            <a:chOff x="0" y="0"/>
            <a:chExt cx="6968619" cy="4599174"/>
          </a:xfrm>
        </p:grpSpPr>
        <p:sp>
          <p:nvSpPr>
            <p:cNvPr id="916" name="Rectangle aux angles arrondis"/>
            <p:cNvSpPr/>
            <p:nvPr/>
          </p:nvSpPr>
          <p:spPr>
            <a:xfrm>
              <a:off x="0" y="0"/>
              <a:ext cx="6968620" cy="4599175"/>
            </a:xfrm>
            <a:prstGeom prst="roundRect">
              <a:avLst>
                <a:gd name="adj" fmla="val 9765"/>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917" name="In metropolitan France, forests represent about  one third of the territory and almost 40 % of soil carbon stocks."/>
            <p:cNvSpPr txBox="1"/>
            <p:nvPr/>
          </p:nvSpPr>
          <p:spPr>
            <a:xfrm>
              <a:off x="162269" y="162268"/>
              <a:ext cx="6644082" cy="43924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noAutofit/>
            </a:bodyPr>
            <a:lstStyle/>
            <a:p>
              <a:pPr>
                <a:defRPr sz="4000"/>
              </a:pPr>
              <a:r>
                <a:rPr dirty="0"/>
                <a:t>In </a:t>
              </a:r>
              <a:r>
                <a:rPr lang="en-AU" dirty="0"/>
                <a:t>mainland France and Corsica</a:t>
              </a:r>
              <a:r>
                <a:rPr dirty="0"/>
                <a:t>, forests represent about</a:t>
              </a:r>
              <a:r>
                <a:rPr b="1" dirty="0">
                  <a:solidFill>
                    <a:srgbClr val="2B7758"/>
                  </a:solidFill>
                </a:rPr>
                <a:t> one</a:t>
              </a:r>
              <a:r>
                <a:rPr lang="en-AU" b="1" dirty="0">
                  <a:solidFill>
                    <a:srgbClr val="2B7758"/>
                  </a:solidFill>
                </a:rPr>
                <a:t>-</a:t>
              </a:r>
              <a:r>
                <a:rPr b="1" dirty="0">
                  <a:solidFill>
                    <a:srgbClr val="2B7758"/>
                  </a:solidFill>
                </a:rPr>
                <a:t>third of the territory </a:t>
              </a:r>
              <a:r>
                <a:rPr dirty="0"/>
                <a:t>and almost </a:t>
              </a:r>
              <a:r>
                <a:rPr sz="6000" b="1" dirty="0">
                  <a:solidFill>
                    <a:srgbClr val="2B7758"/>
                  </a:solidFill>
                </a:rPr>
                <a:t>40%</a:t>
              </a:r>
              <a:r>
                <a:rPr b="1" dirty="0">
                  <a:solidFill>
                    <a:srgbClr val="2B7758"/>
                  </a:solidFill>
                </a:rPr>
                <a:t> of soil carbon stocks</a:t>
              </a:r>
              <a:r>
                <a:rPr dirty="0"/>
                <a:t>. </a:t>
              </a:r>
            </a:p>
          </p:txBody>
        </p:sp>
      </p:grpSp>
      <p:grpSp>
        <p:nvGrpSpPr>
          <p:cNvPr id="921" name="ZoneTexte 8"/>
          <p:cNvGrpSpPr/>
          <p:nvPr/>
        </p:nvGrpSpPr>
        <p:grpSpPr>
          <a:xfrm>
            <a:off x="1285519" y="7340786"/>
            <a:ext cx="7272002" cy="3887738"/>
            <a:chOff x="0" y="0"/>
            <a:chExt cx="7272001" cy="3887736"/>
          </a:xfrm>
        </p:grpSpPr>
        <p:sp>
          <p:nvSpPr>
            <p:cNvPr id="919" name="Rectangle aux angles arrondis"/>
            <p:cNvSpPr/>
            <p:nvPr/>
          </p:nvSpPr>
          <p:spPr>
            <a:xfrm>
              <a:off x="0" y="0"/>
              <a:ext cx="7272001" cy="3887736"/>
            </a:xfrm>
            <a:prstGeom prst="roundRect">
              <a:avLst>
                <a:gd name="adj" fmla="val 12598"/>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marL="174625" indent="-174625">
                <a:defRPr sz="4000" b="1">
                  <a:solidFill>
                    <a:srgbClr val="8D533E"/>
                  </a:solidFill>
                </a:defRPr>
              </a:pPr>
              <a:endParaRPr/>
            </a:p>
          </p:txBody>
        </p:sp>
        <p:sp>
          <p:nvSpPr>
            <p:cNvPr id="920" name="The forest area is  decreasing, mainly due to deforestation in tropical regions."/>
            <p:cNvSpPr txBox="1"/>
            <p:nvPr/>
          </p:nvSpPr>
          <p:spPr>
            <a:xfrm>
              <a:off x="1303044" y="131867"/>
              <a:ext cx="4556514" cy="36593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4000"/>
              </a:pPr>
              <a:r>
                <a:rPr lang="en-AU" dirty="0"/>
                <a:t>Global</a:t>
              </a:r>
              <a:r>
                <a:rPr dirty="0"/>
                <a:t> forest area is </a:t>
              </a:r>
              <a:r>
                <a:rPr b="1" dirty="0">
                  <a:solidFill>
                    <a:srgbClr val="2B7758"/>
                  </a:solidFill>
                </a:rPr>
                <a:t> decreasing</a:t>
              </a:r>
              <a:r>
                <a:rPr dirty="0"/>
                <a:t>, mainly due to deforestation in tropical regions.</a:t>
              </a:r>
            </a:p>
          </p:txBody>
        </p:sp>
      </p:grpSp>
      <p:grpSp>
        <p:nvGrpSpPr>
          <p:cNvPr id="924" name="ZoneTexte 10"/>
          <p:cNvGrpSpPr/>
          <p:nvPr/>
        </p:nvGrpSpPr>
        <p:grpSpPr>
          <a:xfrm>
            <a:off x="9230846" y="8610857"/>
            <a:ext cx="6421477" cy="3237073"/>
            <a:chOff x="0" y="0"/>
            <a:chExt cx="6421476" cy="3237072"/>
          </a:xfrm>
        </p:grpSpPr>
        <p:sp>
          <p:nvSpPr>
            <p:cNvPr id="922" name="Rectangle aux angles arrondis"/>
            <p:cNvSpPr/>
            <p:nvPr/>
          </p:nvSpPr>
          <p:spPr>
            <a:xfrm>
              <a:off x="0" y="0"/>
              <a:ext cx="6421476" cy="3237072"/>
            </a:xfrm>
            <a:prstGeom prst="roundRect">
              <a:avLst>
                <a:gd name="adj" fmla="val 14118"/>
              </a:avLst>
            </a:prstGeom>
            <a:solidFill>
              <a:srgbClr val="FFFFFF"/>
            </a:solidFill>
            <a:ln w="1143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923" name="In forest ecosystems, carbon is stored ~ 50 % in the soil and ~ 50 % in the biomass."/>
            <p:cNvSpPr/>
            <p:nvPr/>
          </p:nvSpPr>
          <p:spPr>
            <a:xfrm>
              <a:off x="146655" y="191946"/>
              <a:ext cx="6082875" cy="304383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4000"/>
              </a:pPr>
              <a:r>
                <a:rPr dirty="0"/>
                <a:t>In forest ecosystems, carbon is stored </a:t>
              </a:r>
              <a:r>
                <a:rPr lang="en-AU" b="1" dirty="0">
                  <a:solidFill>
                    <a:srgbClr val="8D533E"/>
                  </a:solidFill>
                </a:rPr>
                <a:t>∼</a:t>
              </a:r>
              <a:r>
                <a:rPr b="1" dirty="0">
                  <a:solidFill>
                    <a:srgbClr val="8D533E"/>
                  </a:solidFill>
                </a:rPr>
                <a:t>50 % in the soil</a:t>
              </a:r>
              <a:r>
                <a:rPr b="1" dirty="0">
                  <a:solidFill>
                    <a:srgbClr val="2B7758"/>
                  </a:solidFill>
                </a:rPr>
                <a:t> </a:t>
              </a:r>
              <a:r>
                <a:rPr dirty="0"/>
                <a:t>and</a:t>
              </a:r>
              <a:r>
                <a:rPr b="1" dirty="0">
                  <a:solidFill>
                    <a:srgbClr val="2B7758"/>
                  </a:solidFill>
                </a:rPr>
                <a:t> </a:t>
              </a:r>
              <a:r>
                <a:rPr lang="en-AU" b="1" dirty="0">
                  <a:solidFill>
                    <a:srgbClr val="2B7758"/>
                  </a:solidFill>
                </a:rPr>
                <a:t>∼</a:t>
              </a:r>
              <a:r>
                <a:rPr b="1" dirty="0">
                  <a:solidFill>
                    <a:srgbClr val="2B7758"/>
                  </a:solidFill>
                </a:rPr>
                <a:t>50 % in the biomass.</a:t>
              </a:r>
            </a:p>
          </p:txBody>
        </p:sp>
      </p:grpSp>
      <p:grpSp>
        <p:nvGrpSpPr>
          <p:cNvPr id="927" name="ZoneTexte 11"/>
          <p:cNvGrpSpPr/>
          <p:nvPr/>
        </p:nvGrpSpPr>
        <p:grpSpPr>
          <a:xfrm>
            <a:off x="16519945" y="6965112"/>
            <a:ext cx="7144055" cy="5832002"/>
            <a:chOff x="0" y="0"/>
            <a:chExt cx="7144054" cy="5832000"/>
          </a:xfrm>
        </p:grpSpPr>
        <p:sp>
          <p:nvSpPr>
            <p:cNvPr id="925" name="Rectangle aux angles arrondis"/>
            <p:cNvSpPr/>
            <p:nvPr/>
          </p:nvSpPr>
          <p:spPr>
            <a:xfrm>
              <a:off x="0" y="0"/>
              <a:ext cx="7144054" cy="5832000"/>
            </a:xfrm>
            <a:prstGeom prst="roundRect">
              <a:avLst>
                <a:gd name="adj" fmla="val 8182"/>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200"/>
              </a:pPr>
              <a:endParaRPr/>
            </a:p>
          </p:txBody>
        </p:sp>
        <p:sp>
          <p:nvSpPr>
            <p:cNvPr id="926" name="Carbon enters the forest ecosystem through the photosynthesis process, the main carbon outputs are autotrophic respiration (plant), heterotrophic respiration (microorganisms and fauna), and biomass export."/>
            <p:cNvSpPr/>
            <p:nvPr/>
          </p:nvSpPr>
          <p:spPr>
            <a:xfrm>
              <a:off x="171509" y="1299354"/>
              <a:ext cx="6801036" cy="415183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3600" b="1"/>
              </a:pPr>
              <a:r>
                <a:rPr dirty="0"/>
                <a:t>Carbon enters the forest ecosystem </a:t>
              </a:r>
              <a:r>
                <a:rPr sz="3200" b="0" dirty="0"/>
                <a:t>through photosynthesis</a:t>
              </a:r>
              <a:r>
                <a:rPr lang="en-AU" sz="3200" b="0" dirty="0"/>
                <a:t>;</a:t>
              </a:r>
              <a:r>
                <a:rPr sz="3200" b="0" dirty="0"/>
                <a:t> the main carbon outputs are autotrophic respiration (plant), heterotrophic respiration (microorganisms and fauna), and biomass export.</a:t>
              </a:r>
            </a:p>
          </p:txBody>
        </p:sp>
      </p:grpSp>
      <p:graphicFrame>
        <p:nvGraphicFramePr>
          <p:cNvPr id="928" name="Graphique 22"/>
          <p:cNvGraphicFramePr/>
          <p:nvPr/>
        </p:nvGraphicFramePr>
        <p:xfrm>
          <a:off x="4959826" y="1978580"/>
          <a:ext cx="1827061" cy="1827060"/>
        </p:xfrm>
        <a:graphic>
          <a:graphicData uri="http://schemas.openxmlformats.org/drawingml/2006/chart">
            <c:chart xmlns:c="http://schemas.openxmlformats.org/drawingml/2006/chart" xmlns:r="http://schemas.openxmlformats.org/officeDocument/2006/relationships" r:id="rId3"/>
          </a:graphicData>
        </a:graphic>
      </p:graphicFrame>
      <p:grpSp>
        <p:nvGrpSpPr>
          <p:cNvPr id="931" name="ZoneTexte 6"/>
          <p:cNvGrpSpPr/>
          <p:nvPr/>
        </p:nvGrpSpPr>
        <p:grpSpPr>
          <a:xfrm>
            <a:off x="17105242" y="2202617"/>
            <a:ext cx="6317996" cy="2594047"/>
            <a:chOff x="0" y="33978"/>
            <a:chExt cx="6317994" cy="2594046"/>
          </a:xfrm>
        </p:grpSpPr>
        <p:sp>
          <p:nvSpPr>
            <p:cNvPr id="929" name="Rectangle aux angles arrondis"/>
            <p:cNvSpPr/>
            <p:nvPr/>
          </p:nvSpPr>
          <p:spPr>
            <a:xfrm>
              <a:off x="0" y="33978"/>
              <a:ext cx="6107048" cy="2594046"/>
            </a:xfrm>
            <a:prstGeom prst="roundRect">
              <a:avLst>
                <a:gd name="adj" fmla="val 17831"/>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930" name="Carbon content in forest soils decreases with depth."/>
            <p:cNvSpPr/>
            <p:nvPr/>
          </p:nvSpPr>
          <p:spPr>
            <a:xfrm>
              <a:off x="533011" y="317127"/>
              <a:ext cx="578498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4000"/>
              </a:lvl1pPr>
            </a:lstStyle>
            <a:p>
              <a:r>
                <a:rPr dirty="0"/>
                <a:t>Carbon content in forest soils decreases with depth.</a:t>
              </a:r>
            </a:p>
          </p:txBody>
        </p:sp>
      </p:grpSp>
      <p:sp>
        <p:nvSpPr>
          <p:cNvPr id="932" name="Forme libre : forme 13"/>
          <p:cNvSpPr/>
          <p:nvPr/>
        </p:nvSpPr>
        <p:spPr>
          <a:xfrm>
            <a:off x="591983" y="8828998"/>
            <a:ext cx="1698171" cy="1828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512" y="4871"/>
                  <a:pt x="3973" y="7868"/>
                  <a:pt x="5908" y="11143"/>
                </a:cubicBezTo>
                <a:cubicBezTo>
                  <a:pt x="8892" y="9393"/>
                  <a:pt x="9477" y="9132"/>
                  <a:pt x="13385" y="6975"/>
                </a:cubicBezTo>
                <a:cubicBezTo>
                  <a:pt x="15596" y="10443"/>
                  <a:pt x="19123" y="15871"/>
                  <a:pt x="21600" y="21600"/>
                </a:cubicBezTo>
              </a:path>
            </a:pathLst>
          </a:custGeom>
          <a:ln w="317500">
            <a:solidFill>
              <a:srgbClr val="AAC9BC"/>
            </a:solidFill>
            <a:tailEnd type="triangle"/>
          </a:ln>
        </p:spPr>
        <p:txBody>
          <a:bodyPr lIns="45719" rIns="45719" anchor="ctr"/>
          <a:lstStyle/>
          <a:p>
            <a:pPr algn="ctr">
              <a:defRPr>
                <a:solidFill>
                  <a:srgbClr val="FFFFFF"/>
                </a:solidFill>
              </a:defRPr>
            </a:pPr>
            <a:endParaRPr/>
          </a:p>
        </p:txBody>
      </p:sp>
      <p:pic>
        <p:nvPicPr>
          <p:cNvPr id="933" name="Image 17" descr="Image 17"/>
          <p:cNvPicPr>
            <a:picLocks noChangeAspect="1"/>
          </p:cNvPicPr>
          <p:nvPr/>
        </p:nvPicPr>
        <p:blipFill>
          <a:blip r:embed="rId4"/>
          <a:stretch>
            <a:fillRect/>
          </a:stretch>
        </p:blipFill>
        <p:spPr>
          <a:xfrm>
            <a:off x="6666714" y="5967124"/>
            <a:ext cx="3632988" cy="2558441"/>
          </a:xfrm>
          <a:prstGeom prst="rect">
            <a:avLst/>
          </a:prstGeom>
          <a:ln w="12700">
            <a:miter lim="400000"/>
          </a:ln>
        </p:spPr>
      </p:pic>
      <p:sp>
        <p:nvSpPr>
          <p:cNvPr id="934" name="Connecteur droit avec flèche 9"/>
          <p:cNvSpPr/>
          <p:nvPr/>
        </p:nvSpPr>
        <p:spPr>
          <a:xfrm>
            <a:off x="16774968" y="2712347"/>
            <a:ext cx="863285" cy="1776398"/>
          </a:xfrm>
          <a:prstGeom prst="line">
            <a:avLst/>
          </a:prstGeom>
          <a:ln w="311150">
            <a:solidFill>
              <a:srgbClr val="808080"/>
            </a:solidFill>
            <a:tailEnd type="triangle"/>
          </a:ln>
        </p:spPr>
        <p:txBody>
          <a:bodyPr lIns="45719" rIns="45719"/>
          <a:lstStyle/>
          <a:p>
            <a:endParaRPr/>
          </a:p>
        </p:txBody>
      </p:sp>
      <p:grpSp>
        <p:nvGrpSpPr>
          <p:cNvPr id="939" name="Groupe 63"/>
          <p:cNvGrpSpPr/>
          <p:nvPr/>
        </p:nvGrpSpPr>
        <p:grpSpPr>
          <a:xfrm>
            <a:off x="19882973" y="5143507"/>
            <a:ext cx="3589229" cy="3436021"/>
            <a:chOff x="0" y="0"/>
            <a:chExt cx="3589227" cy="3436019"/>
          </a:xfrm>
        </p:grpSpPr>
        <p:sp>
          <p:nvSpPr>
            <p:cNvPr id="935" name="Flèche : en arc 56"/>
            <p:cNvSpPr/>
            <p:nvPr/>
          </p:nvSpPr>
          <p:spPr>
            <a:xfrm rot="10800000" flipH="1">
              <a:off x="2532049" y="1292988"/>
              <a:ext cx="1057178" cy="1821934"/>
            </a:xfrm>
            <a:custGeom>
              <a:avLst/>
              <a:gdLst/>
              <a:ahLst/>
              <a:cxnLst>
                <a:cxn ang="0">
                  <a:pos x="wd2" y="hd2"/>
                </a:cxn>
                <a:cxn ang="5400000">
                  <a:pos x="wd2" y="hd2"/>
                </a:cxn>
                <a:cxn ang="10800000">
                  <a:pos x="wd2" y="hd2"/>
                </a:cxn>
                <a:cxn ang="16200000">
                  <a:pos x="wd2" y="hd2"/>
                </a:cxn>
              </a:cxnLst>
              <a:rect l="0" t="0" r="r" b="b"/>
              <a:pathLst>
                <a:path w="21600" h="21600" extrusionOk="0">
                  <a:moveTo>
                    <a:pt x="107" y="0"/>
                  </a:moveTo>
                  <a:lnTo>
                    <a:pt x="107" y="0"/>
                  </a:lnTo>
                  <a:cubicBezTo>
                    <a:pt x="9514" y="369"/>
                    <a:pt x="17357" y="7969"/>
                    <a:pt x="18802" y="18116"/>
                  </a:cubicBezTo>
                  <a:lnTo>
                    <a:pt x="21600" y="18148"/>
                  </a:lnTo>
                  <a:lnTo>
                    <a:pt x="16230" y="21600"/>
                  </a:lnTo>
                  <a:lnTo>
                    <a:pt x="10384" y="18018"/>
                  </a:lnTo>
                  <a:lnTo>
                    <a:pt x="13185" y="18050"/>
                  </a:lnTo>
                  <a:lnTo>
                    <a:pt x="13185" y="18050"/>
                  </a:lnTo>
                  <a:cubicBezTo>
                    <a:pt x="11980" y="9748"/>
                    <a:pt x="6516" y="3617"/>
                    <a:pt x="0" y="3258"/>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pic>
          <p:nvPicPr>
            <p:cNvPr id="936" name="Image 60" descr="Image 60"/>
            <p:cNvPicPr>
              <a:picLocks noChangeAspect="1"/>
            </p:cNvPicPr>
            <p:nvPr/>
          </p:nvPicPr>
          <p:blipFill>
            <a:blip r:embed="rId5"/>
            <a:stretch>
              <a:fillRect/>
            </a:stretch>
          </p:blipFill>
          <p:spPr>
            <a:xfrm>
              <a:off x="0" y="981193"/>
              <a:ext cx="2697004" cy="2454827"/>
            </a:xfrm>
            <a:prstGeom prst="rect">
              <a:avLst/>
            </a:prstGeom>
            <a:ln w="12700" cap="flat">
              <a:noFill/>
              <a:miter lim="400000"/>
            </a:ln>
            <a:effectLst/>
          </p:spPr>
        </p:pic>
        <p:sp>
          <p:nvSpPr>
            <p:cNvPr id="937" name="Flèche : en arc 61"/>
            <p:cNvSpPr/>
            <p:nvPr/>
          </p:nvSpPr>
          <p:spPr>
            <a:xfrm rot="10800000" flipH="1">
              <a:off x="1607157" y="205821"/>
              <a:ext cx="1123464" cy="1311939"/>
            </a:xfrm>
            <a:custGeom>
              <a:avLst/>
              <a:gdLst/>
              <a:ahLst/>
              <a:cxnLst>
                <a:cxn ang="0">
                  <a:pos x="wd2" y="hd2"/>
                </a:cxn>
                <a:cxn ang="5400000">
                  <a:pos x="wd2" y="hd2"/>
                </a:cxn>
                <a:cxn ang="10800000">
                  <a:pos x="wd2" y="hd2"/>
                </a:cxn>
                <a:cxn ang="16200000">
                  <a:pos x="wd2" y="hd2"/>
                </a:cxn>
              </a:cxnLst>
              <a:rect l="0" t="0" r="r" b="b"/>
              <a:pathLst>
                <a:path w="21600" h="21600" extrusionOk="0">
                  <a:moveTo>
                    <a:pt x="80" y="0"/>
                  </a:moveTo>
                  <a:lnTo>
                    <a:pt x="80" y="0"/>
                  </a:lnTo>
                  <a:cubicBezTo>
                    <a:pt x="8648" y="254"/>
                    <a:pt x="16012" y="7087"/>
                    <a:pt x="18065" y="16689"/>
                  </a:cubicBezTo>
                  <a:lnTo>
                    <a:pt x="21600" y="16617"/>
                  </a:lnTo>
                  <a:lnTo>
                    <a:pt x="16528" y="21600"/>
                  </a:lnTo>
                  <a:lnTo>
                    <a:pt x="10309" y="16849"/>
                  </a:lnTo>
                  <a:lnTo>
                    <a:pt x="13843" y="16776"/>
                  </a:lnTo>
                  <a:lnTo>
                    <a:pt x="13843" y="16776"/>
                  </a:lnTo>
                  <a:cubicBezTo>
                    <a:pt x="12030" y="9127"/>
                    <a:pt x="6439" y="3795"/>
                    <a:pt x="0" y="3575"/>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sp>
          <p:nvSpPr>
            <p:cNvPr id="938" name="Flèche : en arc 62"/>
            <p:cNvSpPr/>
            <p:nvPr/>
          </p:nvSpPr>
          <p:spPr>
            <a:xfrm rot="20561428">
              <a:off x="275370" y="105336"/>
              <a:ext cx="937891" cy="1509902"/>
            </a:xfrm>
            <a:custGeom>
              <a:avLst/>
              <a:gdLst/>
              <a:ahLst/>
              <a:cxnLst>
                <a:cxn ang="0">
                  <a:pos x="wd2" y="hd2"/>
                </a:cxn>
                <a:cxn ang="5400000">
                  <a:pos x="wd2" y="hd2"/>
                </a:cxn>
                <a:cxn ang="10800000">
                  <a:pos x="wd2" y="hd2"/>
                </a:cxn>
                <a:cxn ang="16200000">
                  <a:pos x="wd2" y="hd2"/>
                </a:cxn>
              </a:cxnLst>
              <a:rect l="0" t="0" r="r" b="b"/>
              <a:pathLst>
                <a:path w="21600" h="21600" extrusionOk="0">
                  <a:moveTo>
                    <a:pt x="1882" y="0"/>
                  </a:moveTo>
                  <a:lnTo>
                    <a:pt x="1882" y="0"/>
                  </a:lnTo>
                  <a:cubicBezTo>
                    <a:pt x="9202" y="3072"/>
                    <a:pt x="14538" y="9397"/>
                    <a:pt x="16200" y="16973"/>
                  </a:cubicBezTo>
                  <a:lnTo>
                    <a:pt x="21600" y="16882"/>
                  </a:lnTo>
                  <a:lnTo>
                    <a:pt x="13377" y="21600"/>
                  </a:lnTo>
                  <a:lnTo>
                    <a:pt x="4063" y="17176"/>
                  </a:lnTo>
                  <a:lnTo>
                    <a:pt x="9466" y="17086"/>
                  </a:lnTo>
                  <a:lnTo>
                    <a:pt x="9466" y="17086"/>
                  </a:lnTo>
                  <a:cubicBezTo>
                    <a:pt x="8171" y="11478"/>
                    <a:pt x="4711" y="6779"/>
                    <a:pt x="0" y="4231"/>
                  </a:cubicBezTo>
                  <a:close/>
                </a:path>
              </a:pathLst>
            </a:custGeom>
            <a:solidFill>
              <a:srgbClr val="FFFFFF">
                <a:alpha val="50000"/>
              </a:srgbClr>
            </a:solidFill>
            <a:ln w="25400" cap="flat">
              <a:solidFill>
                <a:srgbClr val="1D3053"/>
              </a:solidFill>
              <a:prstDash val="solid"/>
              <a:round/>
            </a:ln>
            <a:effectLst/>
          </p:spPr>
          <p:txBody>
            <a:bodyPr wrap="square" lIns="45719" tIns="45719" rIns="45719" bIns="45719" numCol="1" anchor="ctr">
              <a:noAutofit/>
            </a:bodyPr>
            <a:lstStyle/>
            <a:p>
              <a:pPr algn="ctr"/>
              <a:endParaRP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38</a:t>
            </a:fld>
            <a:endParaRPr/>
          </a:p>
        </p:txBody>
      </p:sp>
      <p:sp>
        <p:nvSpPr>
          <p:cNvPr id="942" name="Rectangle 20"/>
          <p:cNvSpPr/>
          <p:nvPr/>
        </p:nvSpPr>
        <p:spPr>
          <a:xfrm>
            <a:off x="0" y="0"/>
            <a:ext cx="24384000" cy="13716000"/>
          </a:xfrm>
          <a:prstGeom prst="rect">
            <a:avLst/>
          </a:prstGeom>
          <a:solidFill>
            <a:srgbClr val="2B7758">
              <a:alpha val="7000"/>
            </a:srgbClr>
          </a:solidFill>
          <a:ln w="12700">
            <a:miter lim="400000"/>
          </a:ln>
        </p:spPr>
        <p:txBody>
          <a:bodyPr lIns="45719" rIns="45719" anchor="ctr"/>
          <a:lstStyle/>
          <a:p>
            <a:pPr algn="ctr">
              <a:defRPr>
                <a:solidFill>
                  <a:srgbClr val="FFFFFF"/>
                </a:solidFill>
              </a:defRPr>
            </a:pPr>
            <a:endParaRPr/>
          </a:p>
        </p:txBody>
      </p:sp>
      <p:sp>
        <p:nvSpPr>
          <p:cNvPr id="943" name="Titre 1"/>
          <p:cNvSpPr txBox="1">
            <a:spLocks noGrp="1"/>
          </p:cNvSpPr>
          <p:nvPr>
            <p:ph type="title"/>
          </p:nvPr>
        </p:nvSpPr>
        <p:spPr>
          <a:prstGeom prst="rect">
            <a:avLst/>
          </a:prstGeom>
        </p:spPr>
        <p:txBody>
          <a:bodyPr/>
          <a:lstStyle>
            <a:lvl1pPr defTabSz="1700783">
              <a:defRPr sz="5115"/>
            </a:lvl1pPr>
          </a:lstStyle>
          <a:p>
            <a:r>
              <a:rPr dirty="0"/>
              <a:t>Key points to remember</a:t>
            </a:r>
          </a:p>
        </p:txBody>
      </p:sp>
      <p:grpSp>
        <p:nvGrpSpPr>
          <p:cNvPr id="946" name="ZoneTexte 12"/>
          <p:cNvGrpSpPr/>
          <p:nvPr/>
        </p:nvGrpSpPr>
        <p:grpSpPr>
          <a:xfrm>
            <a:off x="10187527" y="2099831"/>
            <a:ext cx="9798644" cy="6391027"/>
            <a:chOff x="0" y="0"/>
            <a:chExt cx="9798643" cy="6391026"/>
          </a:xfrm>
        </p:grpSpPr>
        <p:sp>
          <p:nvSpPr>
            <p:cNvPr id="944" name="Rectangle aux angles arrondis"/>
            <p:cNvSpPr/>
            <p:nvPr/>
          </p:nvSpPr>
          <p:spPr>
            <a:xfrm>
              <a:off x="0" y="0"/>
              <a:ext cx="9798643" cy="6391026"/>
            </a:xfrm>
            <a:prstGeom prst="roundRect">
              <a:avLst>
                <a:gd name="adj" fmla="val 9531"/>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945" name="Chemical fertility and soil carbon are intimately linked :…"/>
            <p:cNvSpPr/>
            <p:nvPr/>
          </p:nvSpPr>
          <p:spPr>
            <a:xfrm>
              <a:off x="210158" y="210157"/>
              <a:ext cx="9378327" cy="612160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4000" b="1">
                  <a:solidFill>
                    <a:srgbClr val="8D533E"/>
                  </a:solidFill>
                </a:defRPr>
              </a:pPr>
              <a:r>
                <a:rPr dirty="0"/>
                <a:t>Chemical fertility and soil carbon are intimately linked:</a:t>
              </a:r>
              <a:endParaRPr sz="3600" dirty="0"/>
            </a:p>
            <a:p>
              <a:pPr defTabSz="261938">
                <a:defRPr sz="4000"/>
              </a:pPr>
              <a:r>
                <a:rPr dirty="0"/>
                <a:t>intensive harvesting </a:t>
              </a:r>
            </a:p>
            <a:p>
              <a:pPr defTabSz="261938">
                <a:defRPr sz="4000"/>
              </a:pPr>
              <a:r>
                <a:rPr dirty="0"/>
                <a:t> =&gt; decrease in soil C </a:t>
              </a:r>
            </a:p>
            <a:p>
              <a:pPr lvl="1" defTabSz="261938">
                <a:defRPr sz="4000"/>
              </a:pPr>
              <a:r>
                <a:rPr dirty="0"/>
                <a:t>=&gt; loss of fertility </a:t>
              </a:r>
            </a:p>
            <a:p>
              <a:pPr lvl="2" defTabSz="261938">
                <a:defRPr sz="4000"/>
              </a:pPr>
              <a:r>
                <a:rPr dirty="0"/>
                <a:t>=&gt; decreased growth.</a:t>
              </a:r>
              <a:endParaRPr sz="3600" dirty="0"/>
            </a:p>
            <a:p>
              <a:pPr>
                <a:defRPr sz="4000" b="1">
                  <a:solidFill>
                    <a:srgbClr val="2B7758"/>
                  </a:solidFill>
                </a:defRPr>
              </a:pPr>
              <a:r>
                <a:rPr dirty="0"/>
                <a:t>Therefore, soil C </a:t>
              </a:r>
              <a:r>
                <a:rPr lang="en-AU" dirty="0"/>
                <a:t>must be cared for </a:t>
              </a:r>
              <a:r>
                <a:rPr dirty="0"/>
                <a:t>at the same time as chemical, physical</a:t>
              </a:r>
              <a:r>
                <a:rPr lang="en-AU" dirty="0"/>
                <a:t>,</a:t>
              </a:r>
              <a:r>
                <a:rPr dirty="0"/>
                <a:t> and biological fertility.</a:t>
              </a:r>
            </a:p>
          </p:txBody>
        </p:sp>
      </p:grpSp>
      <p:grpSp>
        <p:nvGrpSpPr>
          <p:cNvPr id="949" name="ZoneTexte 16"/>
          <p:cNvGrpSpPr/>
          <p:nvPr/>
        </p:nvGrpSpPr>
        <p:grpSpPr>
          <a:xfrm>
            <a:off x="1938515" y="2953619"/>
            <a:ext cx="6898252" cy="3923024"/>
            <a:chOff x="0" y="0"/>
            <a:chExt cx="6898251" cy="3923022"/>
          </a:xfrm>
        </p:grpSpPr>
        <p:sp>
          <p:nvSpPr>
            <p:cNvPr id="947" name="Rectangle aux angles arrondis"/>
            <p:cNvSpPr/>
            <p:nvPr/>
          </p:nvSpPr>
          <p:spPr>
            <a:xfrm>
              <a:off x="0" y="0"/>
              <a:ext cx="6898252" cy="3923023"/>
            </a:xfrm>
            <a:prstGeom prst="roundRect">
              <a:avLst>
                <a:gd name="adj" fmla="val 11781"/>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948" name="To preserve existing carbon stocks in forests, it is essential to avoid deforestation."/>
            <p:cNvSpPr txBox="1"/>
            <p:nvPr/>
          </p:nvSpPr>
          <p:spPr>
            <a:xfrm>
              <a:off x="167115" y="167114"/>
              <a:ext cx="6564022" cy="3014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4000"/>
              </a:lvl1pPr>
            </a:lstStyle>
            <a:p>
              <a:r>
                <a:t>To preserve existing carbon stocks in forests, it is essential to avoid deforestation.</a:t>
              </a:r>
            </a:p>
          </p:txBody>
        </p:sp>
      </p:grpSp>
      <p:grpSp>
        <p:nvGrpSpPr>
          <p:cNvPr id="952" name="ZoneTexte 17"/>
          <p:cNvGrpSpPr/>
          <p:nvPr/>
        </p:nvGrpSpPr>
        <p:grpSpPr>
          <a:xfrm>
            <a:off x="1938515" y="7157607"/>
            <a:ext cx="6898255" cy="4593851"/>
            <a:chOff x="0" y="0"/>
            <a:chExt cx="6898254" cy="4593850"/>
          </a:xfrm>
        </p:grpSpPr>
        <p:sp>
          <p:nvSpPr>
            <p:cNvPr id="950" name="Rectangle aux angles arrondis"/>
            <p:cNvSpPr/>
            <p:nvPr/>
          </p:nvSpPr>
          <p:spPr>
            <a:xfrm>
              <a:off x="0" y="0"/>
              <a:ext cx="6898254" cy="4593850"/>
            </a:xfrm>
            <a:prstGeom prst="roundRect">
              <a:avLst>
                <a:gd name="adj" fmla="val 9754"/>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951" name="The levers for action on forests with the aim of storing carbon are extremely limited. The priority is to maintain existing stocks."/>
            <p:cNvSpPr txBox="1"/>
            <p:nvPr/>
          </p:nvSpPr>
          <p:spPr>
            <a:xfrm>
              <a:off x="162989" y="162989"/>
              <a:ext cx="6572275" cy="36593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p>
              <a:pPr>
                <a:defRPr sz="4000"/>
              </a:pPr>
              <a:r>
                <a:rPr lang="en-AU" dirty="0"/>
                <a:t>In the context of storing carbon, t</a:t>
              </a:r>
              <a:r>
                <a:rPr dirty="0"/>
                <a:t>he levers for action on forests are extremely limited. </a:t>
              </a:r>
              <a:r>
                <a:rPr b="1" dirty="0">
                  <a:solidFill>
                    <a:srgbClr val="2B7758"/>
                  </a:solidFill>
                </a:rPr>
                <a:t>The priority is to maintain existing stocks.</a:t>
              </a:r>
            </a:p>
          </p:txBody>
        </p:sp>
      </p:grpSp>
      <p:grpSp>
        <p:nvGrpSpPr>
          <p:cNvPr id="955" name="ZoneTexte 18"/>
          <p:cNvGrpSpPr/>
          <p:nvPr/>
        </p:nvGrpSpPr>
        <p:grpSpPr>
          <a:xfrm>
            <a:off x="13486486" y="9450230"/>
            <a:ext cx="9896936" cy="2633522"/>
            <a:chOff x="0" y="0"/>
            <a:chExt cx="9896935" cy="2633520"/>
          </a:xfrm>
        </p:grpSpPr>
        <p:sp>
          <p:nvSpPr>
            <p:cNvPr id="953" name="Rectangle aux angles arrondis"/>
            <p:cNvSpPr/>
            <p:nvPr/>
          </p:nvSpPr>
          <p:spPr>
            <a:xfrm>
              <a:off x="0" y="0"/>
              <a:ext cx="9896936" cy="2633521"/>
            </a:xfrm>
            <a:prstGeom prst="roundRect">
              <a:avLst>
                <a:gd name="adj" fmla="val 16661"/>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954" name="Climate change has antagonistic effects on forests: forests grow faster but are more vulnerable."/>
            <p:cNvSpPr/>
            <p:nvPr/>
          </p:nvSpPr>
          <p:spPr>
            <a:xfrm>
              <a:off x="38245" y="161867"/>
              <a:ext cx="969682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indent="1074737">
                <a:defRPr sz="4000"/>
              </a:lvl1pPr>
            </a:lstStyle>
            <a:p>
              <a:r>
                <a:t>Climate change has antagonistic effects on forests: forests grow faster but are more vulnerable.</a:t>
              </a:r>
            </a:p>
          </p:txBody>
        </p:sp>
      </p:grpSp>
      <p:sp>
        <p:nvSpPr>
          <p:cNvPr id="956" name="ZoneTexte 2"/>
          <p:cNvSpPr txBox="1"/>
          <p:nvPr/>
        </p:nvSpPr>
        <p:spPr>
          <a:xfrm>
            <a:off x="25780480" y="-2995148"/>
            <a:ext cx="12100561"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indent="444500">
              <a:defRPr sz="4000"/>
            </a:lvl1pPr>
          </a:lstStyle>
          <a:p>
            <a:r>
              <a:t>  </a:t>
            </a:r>
          </a:p>
        </p:txBody>
      </p:sp>
      <p:pic>
        <p:nvPicPr>
          <p:cNvPr id="957" name="Graphique 36" descr="Graphique 36"/>
          <p:cNvPicPr>
            <a:picLocks noChangeAspect="1"/>
          </p:cNvPicPr>
          <p:nvPr/>
        </p:nvPicPr>
        <p:blipFill>
          <a:blip r:embed="rId3"/>
          <a:stretch>
            <a:fillRect/>
          </a:stretch>
        </p:blipFill>
        <p:spPr>
          <a:xfrm>
            <a:off x="11557496" y="9114305"/>
            <a:ext cx="2253912" cy="2431852"/>
          </a:xfrm>
          <a:prstGeom prst="rect">
            <a:avLst/>
          </a:prstGeom>
          <a:ln w="12700">
            <a:miter lim="400000"/>
          </a:ln>
        </p:spPr>
      </p:pic>
      <p:pic>
        <p:nvPicPr>
          <p:cNvPr id="958" name="Image 13" descr="Image 13"/>
          <p:cNvPicPr>
            <a:picLocks noChangeAspect="1"/>
          </p:cNvPicPr>
          <p:nvPr/>
        </p:nvPicPr>
        <p:blipFill>
          <a:blip r:embed="rId4"/>
          <a:stretch>
            <a:fillRect/>
          </a:stretch>
        </p:blipFill>
        <p:spPr>
          <a:xfrm>
            <a:off x="2157994" y="304873"/>
            <a:ext cx="4226582" cy="2579865"/>
          </a:xfrm>
          <a:prstGeom prst="rect">
            <a:avLst/>
          </a:prstGeom>
          <a:ln w="12700">
            <a:miter lim="400000"/>
          </a:ln>
        </p:spPr>
      </p:pic>
      <p:sp>
        <p:nvSpPr>
          <p:cNvPr id="959" name="Larme 29"/>
          <p:cNvSpPr/>
          <p:nvPr/>
        </p:nvSpPr>
        <p:spPr>
          <a:xfrm>
            <a:off x="7071105" y="5798387"/>
            <a:ext cx="2050557" cy="171268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8D533E"/>
          </a:solidFill>
          <a:ln w="12700">
            <a:miter lim="400000"/>
          </a:ln>
        </p:spPr>
        <p:txBody>
          <a:bodyPr lIns="45719" rIns="45719" anchor="ctr"/>
          <a:lstStyle/>
          <a:p>
            <a:pPr algn="ctr">
              <a:defRPr>
                <a:solidFill>
                  <a:srgbClr val="FFFFFF"/>
                </a:solidFill>
              </a:defRPr>
            </a:pPr>
            <a:endParaRPr/>
          </a:p>
        </p:txBody>
      </p:sp>
      <p:sp>
        <p:nvSpPr>
          <p:cNvPr id="960" name="ZoneTexte 15"/>
          <p:cNvSpPr txBox="1"/>
          <p:nvPr/>
        </p:nvSpPr>
        <p:spPr>
          <a:xfrm>
            <a:off x="7468686" y="6093033"/>
            <a:ext cx="1531827" cy="1114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defRPr sz="6000" b="1">
                <a:solidFill>
                  <a:srgbClr val="FFFFFF"/>
                </a:solidFill>
                <a:latin typeface="Barlow"/>
                <a:ea typeface="Barlow"/>
                <a:cs typeface="Barlow"/>
                <a:sym typeface="Barlow"/>
              </a:defRPr>
            </a:pPr>
            <a:r>
              <a:t>CO</a:t>
            </a:r>
            <a:r>
              <a:rPr baseline="-20000"/>
              <a:t>2</a:t>
            </a:r>
          </a:p>
        </p:txBody>
      </p:sp>
      <p:pic>
        <p:nvPicPr>
          <p:cNvPr id="961" name="Image 31" descr="Image 31"/>
          <p:cNvPicPr>
            <a:picLocks noChangeAspect="1"/>
          </p:cNvPicPr>
          <p:nvPr/>
        </p:nvPicPr>
        <p:blipFill>
          <a:blip r:embed="rId5"/>
          <a:stretch>
            <a:fillRect/>
          </a:stretch>
        </p:blipFill>
        <p:spPr>
          <a:xfrm>
            <a:off x="18849688" y="3039098"/>
            <a:ext cx="3983092" cy="451249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ZoneTexte 2"/>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964" name="Titre 4"/>
          <p:cNvSpPr txBox="1">
            <a:spLocks noGrp="1"/>
          </p:cNvSpPr>
          <p:nvPr>
            <p:ph type="title"/>
          </p:nvPr>
        </p:nvSpPr>
        <p:spPr>
          <a:xfrm>
            <a:off x="1080000" y="215999"/>
            <a:ext cx="17933836" cy="871227"/>
          </a:xfrm>
          <a:prstGeom prst="rect">
            <a:avLst/>
          </a:prstGeom>
        </p:spPr>
        <p:txBody>
          <a:bodyPr/>
          <a:lstStyle/>
          <a:p>
            <a:r>
              <a:t>SOURCES</a:t>
            </a:r>
            <a:r>
              <a:rPr sz="4000"/>
              <a:t> / </a:t>
            </a:r>
            <a:r>
              <a:rPr sz="4000">
                <a:ln w="19050" cap="flat">
                  <a:solidFill>
                    <a:srgbClr val="FFFFFF"/>
                  </a:solidFill>
                  <a:prstDash val="solid"/>
                  <a:round/>
                </a:ln>
                <a:noFill/>
              </a:rPr>
              <a:t>FORESTS</a:t>
            </a:r>
          </a:p>
        </p:txBody>
      </p:sp>
      <p:sp>
        <p:nvSpPr>
          <p:cNvPr id="965" name="Connecteur droit 7"/>
          <p:cNvSpPr/>
          <p:nvPr/>
        </p:nvSpPr>
        <p:spPr>
          <a:xfrm flipH="1">
            <a:off x="12192000" y="1728085"/>
            <a:ext cx="1" cy="11408230"/>
          </a:xfrm>
          <a:prstGeom prst="line">
            <a:avLst/>
          </a:prstGeom>
          <a:ln w="76200">
            <a:solidFill>
              <a:srgbClr val="2B7758"/>
            </a:solidFill>
          </a:ln>
        </p:spPr>
        <p:txBody>
          <a:bodyPr lIns="45719" rIns="45719"/>
          <a:lstStyle/>
          <a:p>
            <a:endParaRPr/>
          </a:p>
        </p:txBody>
      </p:sp>
      <p:sp>
        <p:nvSpPr>
          <p:cNvPr id="966" name="ZoneTexte 6"/>
          <p:cNvSpPr txBox="1"/>
          <p:nvPr/>
        </p:nvSpPr>
        <p:spPr>
          <a:xfrm>
            <a:off x="1079999" y="1828800"/>
            <a:ext cx="10548002" cy="9030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nSpc>
                <a:spcPct val="107000"/>
              </a:lnSpc>
              <a:spcBef>
                <a:spcPts val="800"/>
              </a:spcBef>
              <a:defRPr sz="2400" b="1"/>
            </a:pPr>
            <a:r>
              <a:rPr dirty="0"/>
              <a:t>Presentation of the ecosystem: definitions and key figures</a:t>
            </a:r>
          </a:p>
          <a:p>
            <a:pPr marL="449262" indent="-449262">
              <a:spcBef>
                <a:spcPts val="600"/>
              </a:spcBef>
              <a:buSzPct val="150000"/>
              <a:buChar char=""/>
              <a:defRPr sz="2000" u="sng">
                <a:solidFill>
                  <a:srgbClr val="2B7758"/>
                </a:solidFill>
                <a:uFill>
                  <a:solidFill>
                    <a:srgbClr val="2B7758"/>
                  </a:solidFill>
                </a:uFill>
              </a:defRPr>
            </a:pPr>
            <a:r>
              <a:rPr dirty="0">
                <a:hlinkClick r:id="rId2"/>
              </a:rPr>
              <a:t>https://www.fao.org/4/ad665e/ad665e03.htm</a:t>
            </a:r>
          </a:p>
          <a:p>
            <a:pPr marL="450000" indent="-450000">
              <a:lnSpc>
                <a:spcPct val="107000"/>
              </a:lnSpc>
              <a:spcBef>
                <a:spcPts val="800"/>
              </a:spcBef>
              <a:buSzPct val="150000"/>
              <a:buChar char=""/>
              <a:defRPr sz="2000">
                <a:solidFill>
                  <a:srgbClr val="8D533E"/>
                </a:solidFill>
              </a:defRPr>
            </a:pPr>
            <a:r>
              <a:rPr dirty="0"/>
              <a:t>FAO. 2020. </a:t>
            </a:r>
            <a:r>
              <a:rPr i="1" dirty="0"/>
              <a:t>Global Forest Resources Assessment 2020: Main report</a:t>
            </a:r>
            <a:r>
              <a:rPr dirty="0"/>
              <a:t>. Rome, 166 p. </a:t>
            </a:r>
            <a:r>
              <a:rPr u="sng" dirty="0">
                <a:solidFill>
                  <a:srgbClr val="2B7758"/>
                </a:solidFill>
                <a:uFill>
                  <a:solidFill>
                    <a:srgbClr val="2B7758"/>
                  </a:solidFill>
                </a:uFill>
                <a:hlinkClick r:id="rId3"/>
              </a:rPr>
              <a:t>https://www.fao.org/interactive/forest-resources-assessment/2020/en/</a:t>
            </a:r>
            <a:endParaRPr u="sng" dirty="0">
              <a:solidFill>
                <a:srgbClr val="2B7758"/>
              </a:solidFill>
              <a:uFill>
                <a:solidFill>
                  <a:srgbClr val="2B7758"/>
                </a:solidFill>
              </a:uFill>
            </a:endParaRPr>
          </a:p>
          <a:p>
            <a:pPr marL="450000" indent="-450000">
              <a:lnSpc>
                <a:spcPct val="107000"/>
              </a:lnSpc>
              <a:spcBef>
                <a:spcPts val="800"/>
              </a:spcBef>
              <a:buSzPct val="150000"/>
              <a:buChar char=""/>
              <a:defRPr sz="2000">
                <a:solidFill>
                  <a:srgbClr val="8D533E"/>
                </a:solidFill>
              </a:defRPr>
            </a:pPr>
            <a:r>
              <a:rPr dirty="0" err="1"/>
              <a:t>Institut</a:t>
            </a:r>
            <a:r>
              <a:rPr dirty="0"/>
              <a:t> </a:t>
            </a:r>
            <a:r>
              <a:rPr dirty="0" err="1"/>
              <a:t>Géographique</a:t>
            </a:r>
            <a:r>
              <a:rPr dirty="0"/>
              <a:t> National (IGN). (2024). </a:t>
            </a:r>
            <a:r>
              <a:rPr dirty="0" err="1"/>
              <a:t>Inventaire</a:t>
            </a:r>
            <a:r>
              <a:rPr dirty="0"/>
              <a:t> </a:t>
            </a:r>
            <a:r>
              <a:rPr dirty="0" err="1"/>
              <a:t>forestier</a:t>
            </a:r>
            <a:r>
              <a:rPr dirty="0"/>
              <a:t> national - </a:t>
            </a:r>
            <a:r>
              <a:rPr dirty="0" err="1"/>
              <a:t>Mémento</a:t>
            </a:r>
            <a:r>
              <a:rPr dirty="0"/>
              <a:t>. 72 p. </a:t>
            </a:r>
            <a:r>
              <a:rPr u="sng" dirty="0">
                <a:solidFill>
                  <a:srgbClr val="2B7758"/>
                </a:solidFill>
                <a:uFill>
                  <a:solidFill>
                    <a:srgbClr val="2B7758"/>
                  </a:solidFill>
                </a:uFill>
                <a:hlinkClick r:id="rId4"/>
              </a:rPr>
              <a:t>https://inventaire-forestier.ign.fr/IMG/pdf/memento_2024.pdf</a:t>
            </a:r>
            <a:endParaRPr u="sng" dirty="0">
              <a:solidFill>
                <a:srgbClr val="2B7758"/>
              </a:solidFill>
              <a:uFill>
                <a:solidFill>
                  <a:srgbClr val="2B7758"/>
                </a:solidFill>
              </a:uFill>
            </a:endParaRPr>
          </a:p>
          <a:p>
            <a:pPr>
              <a:lnSpc>
                <a:spcPct val="107000"/>
              </a:lnSpc>
              <a:spcBef>
                <a:spcPts val="800"/>
              </a:spcBef>
              <a:defRPr sz="2400" b="1"/>
            </a:pPr>
            <a:r>
              <a:rPr dirty="0"/>
              <a:t>Stocks and forms of organic carbon</a:t>
            </a:r>
          </a:p>
          <a:p>
            <a:pPr marL="450000" indent="-450000">
              <a:lnSpc>
                <a:spcPct val="107000"/>
              </a:lnSpc>
              <a:spcBef>
                <a:spcPts val="800"/>
              </a:spcBef>
              <a:buSzPct val="150000"/>
              <a:buChar char=""/>
              <a:defRPr sz="2000" cap="small">
                <a:solidFill>
                  <a:srgbClr val="8D533E"/>
                </a:solidFill>
              </a:defRPr>
            </a:pPr>
            <a:r>
              <a:rPr dirty="0"/>
              <a:t>Pan Y.</a:t>
            </a:r>
            <a:r>
              <a:rPr cap="none" dirty="0"/>
              <a:t> </a:t>
            </a:r>
            <a:r>
              <a:rPr i="1" cap="none" dirty="0"/>
              <a:t>et al.</a:t>
            </a:r>
            <a:r>
              <a:rPr cap="none" dirty="0"/>
              <a:t> (2011). A Large and Persistent Carbon Sink in the World's Forests. </a:t>
            </a:r>
            <a:r>
              <a:rPr i="1" cap="none" dirty="0"/>
              <a:t>Science </a:t>
            </a:r>
            <a:r>
              <a:rPr cap="none" dirty="0"/>
              <a:t>333: 988-993. </a:t>
            </a:r>
            <a:r>
              <a:rPr u="sng" cap="none" dirty="0">
                <a:solidFill>
                  <a:srgbClr val="2B7758"/>
                </a:solidFill>
                <a:uFill>
                  <a:solidFill>
                    <a:srgbClr val="2B7758"/>
                  </a:solidFill>
                </a:uFill>
                <a:hlinkClick r:id="rId5"/>
              </a:rPr>
              <a:t>https://doi.org/10.1126/science.1201609</a:t>
            </a:r>
            <a:endParaRPr u="sng" dirty="0">
              <a:solidFill>
                <a:srgbClr val="2B7758"/>
              </a:solidFill>
              <a:uFill>
                <a:solidFill>
                  <a:srgbClr val="2B7758"/>
                </a:solidFill>
              </a:uFill>
            </a:endParaRPr>
          </a:p>
          <a:p>
            <a:pPr marL="450000" indent="-450000">
              <a:lnSpc>
                <a:spcPct val="107000"/>
              </a:lnSpc>
              <a:spcBef>
                <a:spcPts val="800"/>
              </a:spcBef>
              <a:buSzPct val="150000"/>
              <a:buChar char=""/>
              <a:defRPr sz="2000" cap="small">
                <a:solidFill>
                  <a:srgbClr val="8D533E"/>
                </a:solidFill>
              </a:defRPr>
            </a:pPr>
            <a:r>
              <a:rPr dirty="0"/>
              <a:t>Harris N.L., Gibbs D.A., </a:t>
            </a:r>
            <a:r>
              <a:rPr dirty="0" err="1"/>
              <a:t>Baccini</a:t>
            </a:r>
            <a:r>
              <a:rPr dirty="0"/>
              <a:t> A. </a:t>
            </a:r>
            <a:r>
              <a:rPr i="1" cap="none" dirty="0"/>
              <a:t>et al.</a:t>
            </a:r>
            <a:r>
              <a:rPr cap="none" dirty="0"/>
              <a:t> (2021). Global maps of twenty-first century forest carbon fluxes. </a:t>
            </a:r>
            <a:r>
              <a:rPr i="1" cap="none" dirty="0"/>
              <a:t>Nature Climate Change</a:t>
            </a:r>
            <a:r>
              <a:rPr cap="none" dirty="0"/>
              <a:t> 11: 234-240. </a:t>
            </a:r>
            <a:r>
              <a:rPr u="sng" cap="none" dirty="0">
                <a:solidFill>
                  <a:srgbClr val="2B7758"/>
                </a:solidFill>
                <a:uFill>
                  <a:solidFill>
                    <a:srgbClr val="2B7758"/>
                  </a:solidFill>
                </a:uFill>
                <a:hlinkClick r:id="rId6"/>
              </a:rPr>
              <a:t>https://doi.org/10.1038/s41558-020-00976-6</a:t>
            </a:r>
          </a:p>
          <a:p>
            <a:pPr marL="450000" indent="-450000">
              <a:lnSpc>
                <a:spcPct val="107000"/>
              </a:lnSpc>
              <a:spcBef>
                <a:spcPts val="800"/>
              </a:spcBef>
              <a:buSzPct val="150000"/>
              <a:buChar char=""/>
              <a:defRPr sz="2000">
                <a:solidFill>
                  <a:srgbClr val="8D533E"/>
                </a:solidFill>
              </a:defRPr>
            </a:pPr>
            <a:r>
              <a:rPr dirty="0"/>
              <a:t>INRAE Étude 4 pour 1000, Résumé </a:t>
            </a:r>
            <a:r>
              <a:rPr dirty="0" err="1"/>
              <a:t>en</a:t>
            </a:r>
            <a:r>
              <a:rPr dirty="0"/>
              <a:t> </a:t>
            </a:r>
            <a:r>
              <a:rPr dirty="0" err="1"/>
              <a:t>français</a:t>
            </a:r>
            <a:r>
              <a:rPr dirty="0"/>
              <a:t>. 11 p. </a:t>
            </a:r>
            <a:r>
              <a:rPr u="sng" dirty="0">
                <a:solidFill>
                  <a:srgbClr val="2B7758"/>
                </a:solidFill>
                <a:uFill>
                  <a:solidFill>
                    <a:srgbClr val="2B7758"/>
                  </a:solidFill>
                </a:uFill>
                <a:hlinkClick r:id="rId7"/>
              </a:rPr>
              <a:t>https://www.inrae.fr/sites/default/files/pdf/etude-4-pour-1000-resume-en-francais-pdf-1_0.pdf</a:t>
            </a:r>
            <a:endParaRPr u="sng" dirty="0">
              <a:solidFill>
                <a:srgbClr val="2B7758"/>
              </a:solidFill>
              <a:uFill>
                <a:solidFill>
                  <a:srgbClr val="2B7758"/>
                </a:solidFill>
              </a:uFill>
            </a:endParaRPr>
          </a:p>
          <a:p>
            <a:pPr marL="450000" indent="-450000">
              <a:lnSpc>
                <a:spcPct val="107000"/>
              </a:lnSpc>
              <a:spcBef>
                <a:spcPts val="800"/>
              </a:spcBef>
              <a:buSzPct val="150000"/>
              <a:buChar char=""/>
              <a:defRPr sz="2000" cap="small">
                <a:solidFill>
                  <a:srgbClr val="8D533E"/>
                </a:solidFill>
              </a:defRPr>
            </a:pPr>
            <a:r>
              <a:rPr dirty="0" err="1"/>
              <a:t>Jobbágy</a:t>
            </a:r>
            <a:r>
              <a:rPr dirty="0"/>
              <a:t> E.G. &amp; Jackson R.B.</a:t>
            </a:r>
            <a:r>
              <a:rPr cap="none" dirty="0"/>
              <a:t> (2000). The vertical distribution of soil organic carbon and its relation to climate and vegetation. </a:t>
            </a:r>
            <a:r>
              <a:rPr i="1" cap="none" dirty="0"/>
              <a:t>Ecological Applications</a:t>
            </a:r>
            <a:r>
              <a:rPr cap="none" dirty="0"/>
              <a:t> 10: 423-436. </a:t>
            </a:r>
            <a:br>
              <a:rPr cap="none" dirty="0"/>
            </a:br>
            <a:r>
              <a:rPr u="sng" cap="none" dirty="0">
                <a:solidFill>
                  <a:srgbClr val="2B7758"/>
                </a:solidFill>
                <a:uFill>
                  <a:solidFill>
                    <a:srgbClr val="2B7758"/>
                  </a:solidFill>
                </a:uFill>
                <a:hlinkClick r:id="rId8"/>
              </a:rPr>
              <a:t>https://doi.org/10.1890/1051-0761(2000)010[0423:TVDOSO]2.0.CO;2</a:t>
            </a:r>
            <a:endParaRPr u="sng" dirty="0">
              <a:solidFill>
                <a:srgbClr val="2B7758"/>
              </a:solidFill>
              <a:uFill>
                <a:solidFill>
                  <a:srgbClr val="2B7758"/>
                </a:solidFill>
              </a:uFill>
            </a:endParaRPr>
          </a:p>
          <a:p>
            <a:pPr marL="450000" indent="-450000">
              <a:lnSpc>
                <a:spcPct val="107000"/>
              </a:lnSpc>
              <a:spcBef>
                <a:spcPts val="800"/>
              </a:spcBef>
              <a:buSzPct val="150000"/>
              <a:buChar char=""/>
              <a:defRPr sz="2000">
                <a:solidFill>
                  <a:srgbClr val="8D533E"/>
                </a:solidFill>
              </a:defRPr>
            </a:pPr>
            <a:r>
              <a:rPr dirty="0"/>
              <a:t>IPCC (2000). </a:t>
            </a:r>
            <a:r>
              <a:rPr i="1" dirty="0"/>
              <a:t>Summary for Policymakers. Land Use, Land-Use Change, and Forestry</a:t>
            </a:r>
            <a:r>
              <a:rPr dirty="0"/>
              <a:t>. 24 p. </a:t>
            </a:r>
            <a:r>
              <a:rPr u="sng" dirty="0">
                <a:solidFill>
                  <a:srgbClr val="2B7758"/>
                </a:solidFill>
                <a:uFill>
                  <a:solidFill>
                    <a:srgbClr val="2B7758"/>
                  </a:solidFill>
                </a:uFill>
                <a:hlinkClick r:id="rId9"/>
              </a:rPr>
              <a:t>https://www.ipcc.ch/site/assets/uploads/2018/03/srl-en-1.pdf</a:t>
            </a:r>
            <a:endParaRPr u="sng" dirty="0">
              <a:solidFill>
                <a:srgbClr val="2B7758"/>
              </a:solidFill>
              <a:uFill>
                <a:solidFill>
                  <a:srgbClr val="2B7758"/>
                </a:solidFill>
              </a:uFill>
            </a:endParaRPr>
          </a:p>
          <a:p>
            <a:pPr marL="450000" indent="-450000">
              <a:lnSpc>
                <a:spcPct val="107000"/>
              </a:lnSpc>
              <a:spcBef>
                <a:spcPts val="800"/>
              </a:spcBef>
              <a:buSzPct val="150000"/>
              <a:buChar char=""/>
              <a:defRPr sz="2000">
                <a:solidFill>
                  <a:srgbClr val="8D533E"/>
                </a:solidFill>
              </a:defRPr>
            </a:pPr>
            <a:r>
              <a:rPr dirty="0" err="1"/>
              <a:t>Institut</a:t>
            </a:r>
            <a:r>
              <a:rPr dirty="0"/>
              <a:t> </a:t>
            </a:r>
            <a:r>
              <a:rPr dirty="0" err="1"/>
              <a:t>Géographique</a:t>
            </a:r>
            <a:r>
              <a:rPr dirty="0"/>
              <a:t> National (IGN). (2020). </a:t>
            </a:r>
            <a:r>
              <a:rPr i="1" dirty="0"/>
              <a:t>État et </a:t>
            </a:r>
            <a:r>
              <a:rPr i="1" dirty="0" err="1"/>
              <a:t>évolution</a:t>
            </a:r>
            <a:r>
              <a:rPr i="1" dirty="0"/>
              <a:t> des </a:t>
            </a:r>
            <a:r>
              <a:rPr i="1" dirty="0" err="1"/>
              <a:t>forêts</a:t>
            </a:r>
            <a:r>
              <a:rPr i="1" dirty="0"/>
              <a:t> </a:t>
            </a:r>
            <a:r>
              <a:rPr i="1" dirty="0" err="1"/>
              <a:t>françaises</a:t>
            </a:r>
            <a:r>
              <a:rPr i="1" dirty="0"/>
              <a:t> </a:t>
            </a:r>
            <a:r>
              <a:rPr i="1" dirty="0" err="1"/>
              <a:t>métropolitaines</a:t>
            </a:r>
            <a:r>
              <a:rPr i="1" dirty="0"/>
              <a:t>. </a:t>
            </a:r>
            <a:r>
              <a:rPr i="1" dirty="0" err="1"/>
              <a:t>Indicateurs</a:t>
            </a:r>
            <a:r>
              <a:rPr i="1" dirty="0"/>
              <a:t> de gestion durables 2020. </a:t>
            </a:r>
            <a:r>
              <a:rPr dirty="0"/>
              <a:t>307 p. </a:t>
            </a:r>
            <a:r>
              <a:rPr u="sng" dirty="0">
                <a:solidFill>
                  <a:srgbClr val="2B7758"/>
                </a:solidFill>
                <a:uFill>
                  <a:solidFill>
                    <a:srgbClr val="2B7758"/>
                  </a:solidFill>
                </a:uFill>
                <a:hlinkClick r:id="rId10"/>
              </a:rPr>
              <a:t>https://foret.ign.fr/api/upload/IGD-2020-c255.pdf</a:t>
            </a:r>
            <a:endParaRPr u="sng" dirty="0">
              <a:solidFill>
                <a:srgbClr val="2B7758"/>
              </a:solidFill>
              <a:uFill>
                <a:solidFill>
                  <a:srgbClr val="2B7758"/>
                </a:solidFill>
              </a:uFill>
            </a:endParaRPr>
          </a:p>
          <a:p>
            <a:pPr marL="450000" indent="-450000">
              <a:lnSpc>
                <a:spcPct val="107000"/>
              </a:lnSpc>
              <a:spcBef>
                <a:spcPts val="800"/>
              </a:spcBef>
              <a:buSzPct val="150000"/>
              <a:buChar char=""/>
              <a:defRPr sz="2000" cap="small">
                <a:solidFill>
                  <a:srgbClr val="8D533E"/>
                </a:solidFill>
              </a:defRPr>
            </a:pPr>
            <a:r>
              <a:rPr dirty="0"/>
              <a:t>Pan Y. </a:t>
            </a:r>
            <a:r>
              <a:rPr i="1" cap="none" dirty="0"/>
              <a:t>et al.</a:t>
            </a:r>
            <a:r>
              <a:rPr cap="none" dirty="0"/>
              <a:t> (2024). The enduring world forest carbon sink. </a:t>
            </a:r>
            <a:r>
              <a:rPr i="1" cap="none" dirty="0"/>
              <a:t>Nature</a:t>
            </a:r>
            <a:r>
              <a:rPr cap="none" dirty="0"/>
              <a:t> 631: 563-569. </a:t>
            </a:r>
            <a:r>
              <a:rPr u="sng" cap="none" dirty="0">
                <a:solidFill>
                  <a:srgbClr val="2B7758"/>
                </a:solidFill>
                <a:uFill>
                  <a:solidFill>
                    <a:srgbClr val="2B7758"/>
                  </a:solidFill>
                </a:uFill>
                <a:hlinkClick r:id="rId11"/>
              </a:rPr>
              <a:t>https://doi.org/10.1038/s41586-024-07602-x</a:t>
            </a:r>
          </a:p>
        </p:txBody>
      </p:sp>
      <p:sp>
        <p:nvSpPr>
          <p:cNvPr id="967" name="ZoneTexte 9"/>
          <p:cNvSpPr txBox="1"/>
          <p:nvPr/>
        </p:nvSpPr>
        <p:spPr>
          <a:xfrm>
            <a:off x="12600000" y="1828800"/>
            <a:ext cx="10458000" cy="10152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nSpc>
                <a:spcPct val="107000"/>
              </a:lnSpc>
              <a:spcBef>
                <a:spcPts val="800"/>
              </a:spcBef>
              <a:defRPr sz="2400" b="1"/>
            </a:pPr>
            <a:r>
              <a:t>Organic carbon flows</a:t>
            </a:r>
          </a:p>
          <a:p>
            <a:pPr marL="450000" indent="-450000">
              <a:lnSpc>
                <a:spcPct val="107000"/>
              </a:lnSpc>
              <a:spcBef>
                <a:spcPts val="800"/>
              </a:spcBef>
              <a:buSzPct val="150000"/>
              <a:buChar char=""/>
              <a:defRPr sz="2000" cap="small">
                <a:solidFill>
                  <a:srgbClr val="8D533E"/>
                </a:solidFill>
              </a:defRPr>
            </a:pPr>
            <a:r>
              <a:t>Craine J.M., Froehle J., Tilman D.G., Wedin D.A. &amp; Chapin, III, F.S. </a:t>
            </a:r>
            <a:r>
              <a:rPr cap="none"/>
              <a:t>(2001). The relationships among root and leaf traits of 76 grassland species and relative abundance along fertility and disturbance gradients. </a:t>
            </a:r>
            <a:r>
              <a:rPr i="1" cap="none"/>
              <a:t>Oikos</a:t>
            </a:r>
            <a:r>
              <a:rPr cap="none"/>
              <a:t> 93(2): 274-285.</a:t>
            </a:r>
            <a:br>
              <a:rPr cap="none"/>
            </a:br>
            <a:r>
              <a:rPr u="sng" cap="none">
                <a:solidFill>
                  <a:srgbClr val="2B7758"/>
                </a:solidFill>
                <a:uFill>
                  <a:solidFill>
                    <a:srgbClr val="2B7758"/>
                  </a:solidFill>
                </a:uFill>
                <a:hlinkClick r:id="rId12"/>
              </a:rPr>
              <a:t>https://doi.org/10.1034/j.1600-0706.2001.930210.x</a:t>
            </a:r>
            <a:endParaRPr u="sng">
              <a:solidFill>
                <a:srgbClr val="2B7758"/>
              </a:solidFill>
              <a:uFill>
                <a:solidFill>
                  <a:srgbClr val="2B7758"/>
                </a:solidFill>
              </a:uFill>
            </a:endParaRPr>
          </a:p>
          <a:p>
            <a:pPr marL="450000" indent="-450000">
              <a:lnSpc>
                <a:spcPct val="107000"/>
              </a:lnSpc>
              <a:spcBef>
                <a:spcPts val="800"/>
              </a:spcBef>
              <a:buSzPct val="150000"/>
              <a:buChar char=""/>
              <a:defRPr sz="2000" cap="small" spc="-19">
                <a:solidFill>
                  <a:srgbClr val="8D533E"/>
                </a:solidFill>
              </a:defRPr>
            </a:pPr>
            <a:r>
              <a:t>Chenu C., Virto I., Plante A. &amp; Elsass F. </a:t>
            </a:r>
            <a:r>
              <a:rPr cap="none"/>
              <a:t>(2009). Clay-Size Organo-Mineral Complexes in Temperate Soils: Relative Contributions of Sorptive and Physical Protection. </a:t>
            </a:r>
            <a:r>
              <a:rPr i="1" cap="none"/>
              <a:t>CMS Workshop Lectures </a:t>
            </a:r>
            <a:r>
              <a:rPr cap="none"/>
              <a:t>16: 120-135. </a:t>
            </a:r>
            <a:r>
              <a:rPr u="sng" cap="none">
                <a:solidFill>
                  <a:srgbClr val="2B7758"/>
                </a:solidFill>
                <a:uFill>
                  <a:solidFill>
                    <a:srgbClr val="2B7758"/>
                  </a:solidFill>
                </a:uFill>
                <a:hlinkClick r:id="rId13"/>
              </a:rPr>
              <a:t>https://doi.org/10.1346/CMS-WLS-16</a:t>
            </a:r>
            <a:r>
              <a:rPr u="sng" cap="none">
                <a:solidFill>
                  <a:srgbClr val="2B7758"/>
                </a:solidFill>
                <a:uFill>
                  <a:solidFill>
                    <a:srgbClr val="2B7758"/>
                  </a:solidFill>
                </a:uFill>
              </a:rPr>
              <a:t> </a:t>
            </a:r>
          </a:p>
          <a:p>
            <a:pPr marL="450000" indent="-450000">
              <a:lnSpc>
                <a:spcPct val="107000"/>
              </a:lnSpc>
              <a:spcBef>
                <a:spcPts val="800"/>
              </a:spcBef>
              <a:buSzPct val="150000"/>
              <a:buChar char=""/>
              <a:defRPr sz="2000" cap="small">
                <a:solidFill>
                  <a:srgbClr val="8D533E"/>
                </a:solidFill>
              </a:defRPr>
            </a:pPr>
            <a:r>
              <a:t>Anderson-Teixeira K.J., Herrmann V., Banbury Morgan R., Bond-Lamberty B., Cook-Patton S.C., Ferson A.E., Muller-Landau H.C. &amp; Wang M.M.H.</a:t>
            </a:r>
            <a:r>
              <a:rPr cap="none"/>
              <a:t> (2021). Carbon cycling in mature and regrowth forests globally. </a:t>
            </a:r>
            <a:r>
              <a:rPr i="1" cap="none"/>
              <a:t>Environmental Research Letters</a:t>
            </a:r>
            <a:r>
              <a:rPr cap="none"/>
              <a:t> 16, 21 p. </a:t>
            </a:r>
            <a:r>
              <a:rPr u="sng" cap="none">
                <a:solidFill>
                  <a:srgbClr val="2B7758"/>
                </a:solidFill>
                <a:uFill>
                  <a:solidFill>
                    <a:srgbClr val="2B7758"/>
                  </a:solidFill>
                </a:uFill>
                <a:hlinkClick r:id="rId14"/>
              </a:rPr>
              <a:t>https://doi.org/10.1088/1748-9326/abed01</a:t>
            </a:r>
          </a:p>
          <a:p>
            <a:pPr>
              <a:lnSpc>
                <a:spcPct val="107000"/>
              </a:lnSpc>
              <a:spcBef>
                <a:spcPts val="800"/>
              </a:spcBef>
              <a:defRPr sz="2400" b="1"/>
            </a:pPr>
            <a:r>
              <a:t>Organic carbon dynamics in forests and global changes</a:t>
            </a:r>
          </a:p>
          <a:p>
            <a:pPr marL="450000" indent="-450000">
              <a:lnSpc>
                <a:spcPct val="107000"/>
              </a:lnSpc>
              <a:spcBef>
                <a:spcPts val="800"/>
              </a:spcBef>
              <a:buSzPct val="150000"/>
              <a:buChar char=""/>
              <a:defRPr sz="2000" cap="small">
                <a:solidFill>
                  <a:srgbClr val="8D533E"/>
                </a:solidFill>
              </a:defRPr>
            </a:pPr>
            <a:r>
              <a:t>Malhi Y., Baldocchi D.D. &amp; JARVIS P.G. </a:t>
            </a:r>
            <a:r>
              <a:rPr cap="none"/>
              <a:t>(1999). The carbon balance of tropical, temperate and boreal forests. </a:t>
            </a:r>
            <a:r>
              <a:rPr i="1" cap="none"/>
              <a:t>Plant, Cell &amp; Environment</a:t>
            </a:r>
            <a:r>
              <a:rPr cap="none"/>
              <a:t> 22: 715-740.</a:t>
            </a:r>
            <a:br>
              <a:rPr cap="none"/>
            </a:br>
            <a:r>
              <a:rPr u="sng" cap="none">
                <a:solidFill>
                  <a:srgbClr val="2B7758"/>
                </a:solidFill>
                <a:uFill>
                  <a:solidFill>
                    <a:srgbClr val="2B7758"/>
                  </a:solidFill>
                </a:uFill>
                <a:hlinkClick r:id="rId15"/>
              </a:rPr>
              <a:t>https://doi.org/10.1046/j.1365-3040.1999.00453.x</a:t>
            </a:r>
            <a:endParaRPr u="sng">
              <a:solidFill>
                <a:srgbClr val="2B7758"/>
              </a:solidFill>
              <a:uFill>
                <a:solidFill>
                  <a:srgbClr val="2B7758"/>
                </a:solidFill>
              </a:uFill>
            </a:endParaRPr>
          </a:p>
          <a:p>
            <a:pPr marL="450000" indent="-450000">
              <a:lnSpc>
                <a:spcPct val="107000"/>
              </a:lnSpc>
              <a:spcBef>
                <a:spcPts val="800"/>
              </a:spcBef>
              <a:buSzPct val="150000"/>
              <a:buChar char=""/>
              <a:defRPr sz="2000" cap="small">
                <a:solidFill>
                  <a:srgbClr val="8D533E"/>
                </a:solidFill>
              </a:defRPr>
            </a:pPr>
            <a:r>
              <a:t>Luyssaert S., Schulze E.D., Börner A.</a:t>
            </a:r>
            <a:r>
              <a:rPr cap="none"/>
              <a:t> </a:t>
            </a:r>
            <a:r>
              <a:rPr i="1" cap="none"/>
              <a:t>et al.</a:t>
            </a:r>
            <a:r>
              <a:rPr cap="none"/>
              <a:t> (2008). Old-growth forests as global carbon sinks. </a:t>
            </a:r>
            <a:r>
              <a:rPr i="1" cap="none"/>
              <a:t>Nature</a:t>
            </a:r>
            <a:r>
              <a:rPr cap="none"/>
              <a:t> 455: 213-215. </a:t>
            </a:r>
            <a:r>
              <a:rPr u="sng" cap="none">
                <a:solidFill>
                  <a:srgbClr val="2B7758"/>
                </a:solidFill>
                <a:uFill>
                  <a:solidFill>
                    <a:srgbClr val="2B7758"/>
                  </a:solidFill>
                </a:uFill>
                <a:hlinkClick r:id="rId16"/>
              </a:rPr>
              <a:t>https://doi.org/10.1038/nature07276</a:t>
            </a:r>
            <a:endParaRPr u="sng">
              <a:solidFill>
                <a:srgbClr val="2B7758"/>
              </a:solidFill>
              <a:uFill>
                <a:solidFill>
                  <a:srgbClr val="2B7758"/>
                </a:solidFill>
              </a:uFill>
            </a:endParaRPr>
          </a:p>
          <a:p>
            <a:pPr marL="450000" indent="-450000">
              <a:lnSpc>
                <a:spcPct val="107000"/>
              </a:lnSpc>
              <a:spcBef>
                <a:spcPts val="800"/>
              </a:spcBef>
              <a:buSzPct val="150000"/>
              <a:buChar char=""/>
              <a:defRPr sz="2000" cap="small" spc="-19">
                <a:solidFill>
                  <a:srgbClr val="8D533E"/>
                </a:solidFill>
              </a:defRPr>
            </a:pPr>
            <a:r>
              <a:t>Besnard S., Koirala S., Santoro M., Weber U., Nelson J., Gütter J., Herault B., Kassi J., N'Guessan A., Neigh C., Poulter B., Zhang T. &amp; Carvalhais N</a:t>
            </a:r>
            <a:r>
              <a:rPr cap="none"/>
              <a:t>. (2021). Mapping global forest age from forest inventories, biomass and climate data. </a:t>
            </a:r>
            <a:r>
              <a:rPr i="1" cap="none"/>
              <a:t>Earth System Science Data</a:t>
            </a:r>
            <a:r>
              <a:rPr cap="none"/>
              <a:t> 13: 4881-4896. </a:t>
            </a:r>
            <a:r>
              <a:rPr u="sng" cap="none">
                <a:solidFill>
                  <a:srgbClr val="2B7758"/>
                </a:solidFill>
                <a:uFill>
                  <a:solidFill>
                    <a:srgbClr val="2B7758"/>
                  </a:solidFill>
                </a:uFill>
                <a:hlinkClick r:id="rId17"/>
              </a:rPr>
              <a:t>https://doi.org/10.5194/essd-13-4881-2021</a:t>
            </a:r>
            <a:r>
              <a:rPr cap="none"/>
              <a:t> </a:t>
            </a:r>
          </a:p>
          <a:p>
            <a:pPr marL="450000" indent="-450000">
              <a:lnSpc>
                <a:spcPct val="107000"/>
              </a:lnSpc>
              <a:spcBef>
                <a:spcPts val="800"/>
              </a:spcBef>
              <a:buSzPct val="150000"/>
              <a:buChar char=""/>
              <a:defRPr sz="2000" cap="small" spc="-30">
                <a:solidFill>
                  <a:srgbClr val="8D533E"/>
                </a:solidFill>
              </a:defRPr>
            </a:pPr>
            <a:r>
              <a:t>Nabuurs G-J., Mrabet R., Abu Hatab A., Bustamante M., Clark H., Havlík P., House J., Mbow C., Ninan K.N., Popp A., Roe S., Sohngen B. &amp; Towprayoon S. (</a:t>
            </a:r>
            <a:r>
              <a:rPr cap="none"/>
              <a:t>2022). Agriculture, Forestry and Other Land Uses (AFOLU). </a:t>
            </a:r>
            <a:r>
              <a:rPr i="1" cap="none"/>
              <a:t>In</a:t>
            </a:r>
            <a:r>
              <a:rPr cap="none"/>
              <a:t> : IPCC. Climate Change 2022 - Mitigation of Climate Change. Contribution of Working Group III to the Sixth Assessment Report of the Intergovernmental Panel on Climate Change. 747-860. </a:t>
            </a:r>
            <a:r>
              <a:rPr u="sng" cap="none" spc="-100">
                <a:solidFill>
                  <a:srgbClr val="2B7758"/>
                </a:solidFill>
                <a:uFill>
                  <a:solidFill>
                    <a:srgbClr val="2B7758"/>
                  </a:solidFill>
                </a:uFill>
                <a:hlinkClick r:id="rId18"/>
              </a:rPr>
              <a:t>https://www.ipcc.ch/report/ar6/wg3/downloads/report/IPCC_AR6_WGIII_Chapter07.pdf</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ZoneTexte 3"/>
          <p:cNvSpPr txBox="1">
            <a:spLocks noGrp="1"/>
          </p:cNvSpPr>
          <p:nvPr>
            <p:ph type="sldNum" sz="quarter" idx="2"/>
          </p:nvPr>
        </p:nvSpPr>
        <p:spPr>
          <a:xfrm>
            <a:off x="23818819" y="101622"/>
            <a:ext cx="304069"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189" name="Titre 8"/>
          <p:cNvSpPr txBox="1">
            <a:spLocks noGrp="1"/>
          </p:cNvSpPr>
          <p:nvPr>
            <p:ph type="title"/>
          </p:nvPr>
        </p:nvSpPr>
        <p:spPr>
          <a:xfrm>
            <a:off x="6192770" y="6100695"/>
            <a:ext cx="12658729" cy="2052926"/>
          </a:xfrm>
          <a:prstGeom prst="rect">
            <a:avLst/>
          </a:prstGeom>
        </p:spPr>
        <p:txBody>
          <a:bodyPr/>
          <a:lstStyle/>
          <a:p>
            <a:r>
              <a:rPr dirty="0"/>
              <a:t>ECOSYSTEM OVERVIEW: DEFINITIONS AND KEY FIGURES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ZoneTexte 2"/>
          <p:cNvSpPr txBox="1">
            <a:spLocks noGrp="1"/>
          </p:cNvSpPr>
          <p:nvPr>
            <p:ph type="sldNum" sz="quarter" idx="2"/>
          </p:nvPr>
        </p:nvSpPr>
        <p:spPr>
          <a:xfrm>
            <a:off x="23719935" y="101622"/>
            <a:ext cx="501836"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970" name="Titre 1"/>
          <p:cNvSpPr txBox="1">
            <a:spLocks noGrp="1"/>
          </p:cNvSpPr>
          <p:nvPr>
            <p:ph type="title"/>
          </p:nvPr>
        </p:nvSpPr>
        <p:spPr>
          <a:xfrm>
            <a:off x="1080000" y="215999"/>
            <a:ext cx="17933836" cy="871227"/>
          </a:xfrm>
          <a:prstGeom prst="rect">
            <a:avLst/>
          </a:prstGeom>
        </p:spPr>
        <p:txBody>
          <a:bodyPr/>
          <a:lstStyle/>
          <a:p>
            <a:r>
              <a:t>SOURCES</a:t>
            </a:r>
            <a:r>
              <a:rPr sz="4000"/>
              <a:t> / </a:t>
            </a:r>
            <a:r>
              <a:rPr sz="4000">
                <a:ln w="19050" cap="flat">
                  <a:solidFill>
                    <a:srgbClr val="FFFFFF"/>
                  </a:solidFill>
                  <a:prstDash val="solid"/>
                  <a:round/>
                </a:ln>
                <a:noFill/>
              </a:rPr>
              <a:t>FORESTS</a:t>
            </a:r>
          </a:p>
        </p:txBody>
      </p:sp>
      <p:sp>
        <p:nvSpPr>
          <p:cNvPr id="971" name="Connecteur droit 3"/>
          <p:cNvSpPr/>
          <p:nvPr/>
        </p:nvSpPr>
        <p:spPr>
          <a:xfrm flipH="1">
            <a:off x="12192000" y="1728085"/>
            <a:ext cx="1" cy="11408230"/>
          </a:xfrm>
          <a:prstGeom prst="line">
            <a:avLst/>
          </a:prstGeom>
          <a:ln w="76200">
            <a:solidFill>
              <a:srgbClr val="2B7758"/>
            </a:solidFill>
          </a:ln>
        </p:spPr>
        <p:txBody>
          <a:bodyPr lIns="45719" rIns="45719"/>
          <a:lstStyle/>
          <a:p>
            <a:endParaRPr/>
          </a:p>
        </p:txBody>
      </p:sp>
      <p:sp>
        <p:nvSpPr>
          <p:cNvPr id="972" name="ZoneTexte 4"/>
          <p:cNvSpPr txBox="1"/>
          <p:nvPr/>
        </p:nvSpPr>
        <p:spPr>
          <a:xfrm>
            <a:off x="1079999" y="1828799"/>
            <a:ext cx="10548002" cy="8903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nSpc>
                <a:spcPct val="107000"/>
              </a:lnSpc>
              <a:spcBef>
                <a:spcPts val="800"/>
              </a:spcBef>
              <a:defRPr sz="2400" b="1"/>
            </a:pPr>
            <a:r>
              <a:t>Levers for carbon storage in forests</a:t>
            </a:r>
          </a:p>
          <a:p>
            <a:pPr marL="450000" indent="-450000">
              <a:lnSpc>
                <a:spcPct val="107000"/>
              </a:lnSpc>
              <a:spcBef>
                <a:spcPts val="800"/>
              </a:spcBef>
              <a:buSzPct val="150000"/>
              <a:buChar char=""/>
              <a:defRPr sz="2000">
                <a:solidFill>
                  <a:srgbClr val="8D533E"/>
                </a:solidFill>
              </a:defRPr>
            </a:pPr>
            <a:r>
              <a:t>PNF 2016-2026. </a:t>
            </a:r>
            <a:r>
              <a:rPr u="sng">
                <a:solidFill>
                  <a:srgbClr val="2B7758"/>
                </a:solidFill>
                <a:uFill>
                  <a:solidFill>
                    <a:srgbClr val="2B7758"/>
                  </a:solidFill>
                </a:uFill>
                <a:hlinkClick r:id="rId2"/>
              </a:rPr>
              <a:t>https://agriculture.gouv.fr/le-programme-national-de-la-foret-et-du-bois-2016-2026</a:t>
            </a:r>
          </a:p>
          <a:p>
            <a:pPr marL="450000" indent="-450000">
              <a:lnSpc>
                <a:spcPct val="107000"/>
              </a:lnSpc>
              <a:spcBef>
                <a:spcPts val="800"/>
              </a:spcBef>
              <a:buSzPct val="150000"/>
              <a:buChar char=""/>
              <a:defRPr sz="2000">
                <a:solidFill>
                  <a:srgbClr val="8D533E"/>
                </a:solidFill>
              </a:defRPr>
            </a:pPr>
            <a:r>
              <a:t>Citepa, 2024. Rapport Secten – Emissions de gaz à effet de serre et de polluants atmosphériques 1990-2023. 560 p. </a:t>
            </a:r>
            <a:r>
              <a:rPr u="sng">
                <a:solidFill>
                  <a:srgbClr val="2B7758"/>
                </a:solidFill>
                <a:uFill>
                  <a:solidFill>
                    <a:srgbClr val="2B7758"/>
                  </a:solidFill>
                </a:uFill>
                <a:hlinkClick r:id="rId3"/>
              </a:rPr>
              <a:t>https://www.citepa.org/wp-content/uploads/2024/12/Citepa_Secten-2024.pdf</a:t>
            </a:r>
          </a:p>
          <a:p>
            <a:pPr marL="450000" indent="-450000">
              <a:lnSpc>
                <a:spcPct val="107000"/>
              </a:lnSpc>
              <a:spcBef>
                <a:spcPts val="800"/>
              </a:spcBef>
              <a:buSzPct val="150000"/>
              <a:buChar char=""/>
              <a:defRPr sz="2000" cap="small">
                <a:solidFill>
                  <a:srgbClr val="8D533E"/>
                </a:solidFill>
              </a:defRPr>
            </a:pPr>
            <a:r>
              <a:t>Pellerin S. &amp; Bamière L. (</a:t>
            </a:r>
            <a:r>
              <a:rPr cap="none"/>
              <a:t>pilotes scientifiques</a:t>
            </a:r>
            <a:r>
              <a:t>), Launay C., Martin R., Schiavo M., Angers D., Augusto L., Balesdent J., Basile-Doelsch I., Bellassen V., Cardinael R., Cécillon L., Ceschia E., Chenu C., Constantin J., Darroussin J., Delacote P., Delame N., Gastal F., Gilbert D., Graux A.-I., Guenet B., Houot S., Klumpp K., Letort E., Litrico I., Martin M., Menasseri S., Mézière D., Morvan T., Mosnier C., Roger-Estrade J., Saint-André L., Sierra J., Thérond O., Viaud V., Grateau R., Le Perchec S., Réchauchère O. </a:t>
            </a:r>
            <a:r>
              <a:rPr cap="none"/>
              <a:t>(2020). Stocker du carbone dans les sols français, Quel potentiel au regard de l'objectif 4 pour 1000 et à quel coût ? Rapport scientifique de l'étude, INRA (France), 540 p. </a:t>
            </a:r>
            <a:r>
              <a:rPr u="sng" cap="none">
                <a:solidFill>
                  <a:srgbClr val="2B7758"/>
                </a:solidFill>
                <a:uFill>
                  <a:solidFill>
                    <a:srgbClr val="2B7758"/>
                  </a:solidFill>
                </a:uFill>
                <a:hlinkClick r:id="rId4"/>
              </a:rPr>
              <a:t>https://www.inrae.fr/sites/default/files/pdf/Rapport%20Etude%204p1000.pdf</a:t>
            </a:r>
            <a:endParaRPr u="sng">
              <a:solidFill>
                <a:srgbClr val="2B7758"/>
              </a:solidFill>
              <a:uFill>
                <a:solidFill>
                  <a:srgbClr val="2B7758"/>
                </a:solidFill>
              </a:uFill>
            </a:endParaRPr>
          </a:p>
          <a:p>
            <a:pPr marL="450000" indent="-450000">
              <a:lnSpc>
                <a:spcPct val="107000"/>
              </a:lnSpc>
              <a:spcBef>
                <a:spcPts val="800"/>
              </a:spcBef>
              <a:buSzPct val="150000"/>
              <a:buChar char=""/>
              <a:defRPr sz="2000" cap="small">
                <a:solidFill>
                  <a:srgbClr val="8D533E"/>
                </a:solidFill>
              </a:defRPr>
            </a:pPr>
            <a:r>
              <a:t>Zomer R.J., Trabucco A., Bossio D.A. &amp; Verchot L. </a:t>
            </a:r>
            <a:r>
              <a:rPr cap="none"/>
              <a:t>(2008). Climate Change mitigation: A spatial analysis of global land suitability for clean development mechanism afforestation and reforestation. </a:t>
            </a:r>
            <a:r>
              <a:rPr i="1" cap="none"/>
              <a:t>Agriculture, Ecosystems &amp; Environment</a:t>
            </a:r>
            <a:r>
              <a:rPr cap="none"/>
              <a:t> 126: 67-80. </a:t>
            </a:r>
            <a:r>
              <a:rPr u="sng" cap="none">
                <a:solidFill>
                  <a:srgbClr val="2B7758"/>
                </a:solidFill>
                <a:uFill>
                  <a:solidFill>
                    <a:srgbClr val="2B7758"/>
                  </a:solidFill>
                </a:uFill>
                <a:hlinkClick r:id="rId5"/>
              </a:rPr>
              <a:t>https://doi.org/10.1016/j.agee.2008.01.014</a:t>
            </a:r>
          </a:p>
          <a:p>
            <a:pPr marL="450000" indent="-450000">
              <a:lnSpc>
                <a:spcPct val="107000"/>
              </a:lnSpc>
              <a:spcBef>
                <a:spcPts val="800"/>
              </a:spcBef>
              <a:buSzPct val="150000"/>
              <a:buChar char=""/>
              <a:defRPr sz="2000" cap="small">
                <a:solidFill>
                  <a:srgbClr val="8D533E"/>
                </a:solidFill>
              </a:defRPr>
            </a:pPr>
            <a:r>
              <a:t>Brown S., Sathaye J., Cannell M. &amp; Kauppi P. E. </a:t>
            </a:r>
            <a:r>
              <a:rPr cap="none"/>
              <a:t>(1996). Mitigation of carbon emissions to the atmosphere by forest management. </a:t>
            </a:r>
            <a:r>
              <a:rPr i="1" cap="none"/>
              <a:t>The Commonwealth Forestry Review</a:t>
            </a:r>
            <a:r>
              <a:rPr cap="none"/>
              <a:t> 75(1): 80-91. </a:t>
            </a:r>
            <a:r>
              <a:rPr u="sng" cap="none">
                <a:solidFill>
                  <a:srgbClr val="2B7758"/>
                </a:solidFill>
                <a:uFill>
                  <a:solidFill>
                    <a:srgbClr val="2B7758"/>
                  </a:solidFill>
                </a:uFill>
                <a:hlinkClick r:id="rId6"/>
              </a:rPr>
              <a:t>https://www.jstor.org/stable/42607279</a:t>
            </a:r>
            <a:endParaRPr u="sng">
              <a:solidFill>
                <a:srgbClr val="2B7758"/>
              </a:solidFill>
              <a:uFill>
                <a:solidFill>
                  <a:srgbClr val="2B7758"/>
                </a:solidFill>
              </a:uFill>
            </a:endParaRPr>
          </a:p>
          <a:p>
            <a:pPr marL="450000" indent="-450000">
              <a:lnSpc>
                <a:spcPct val="107000"/>
              </a:lnSpc>
              <a:spcBef>
                <a:spcPts val="800"/>
              </a:spcBef>
              <a:buSzPct val="150000"/>
              <a:buChar char=""/>
              <a:defRPr sz="2000">
                <a:solidFill>
                  <a:srgbClr val="8D533E"/>
                </a:solidFill>
              </a:defRPr>
            </a:pPr>
            <a:r>
              <a:t>IPCC (2000). </a:t>
            </a:r>
            <a:r>
              <a:rPr i="1"/>
              <a:t>Summary for Policymakers. Land Use, Land-Use Change, and Forestry</a:t>
            </a:r>
            <a:r>
              <a:t>. 24 p. </a:t>
            </a:r>
            <a:r>
              <a:rPr u="sng">
                <a:solidFill>
                  <a:srgbClr val="2B7758"/>
                </a:solidFill>
                <a:uFill>
                  <a:solidFill>
                    <a:srgbClr val="2B7758"/>
                  </a:solidFill>
                </a:uFill>
                <a:hlinkClick r:id="rId7"/>
              </a:rPr>
              <a:t>https://www.ipcc.ch/site/assets/uploads/2018/03/srl-en-1.pdf</a:t>
            </a:r>
          </a:p>
        </p:txBody>
      </p:sp>
      <p:sp>
        <p:nvSpPr>
          <p:cNvPr id="973" name="ZoneTexte 5"/>
          <p:cNvSpPr txBox="1"/>
          <p:nvPr/>
        </p:nvSpPr>
        <p:spPr>
          <a:xfrm>
            <a:off x="12600000" y="1828800"/>
            <a:ext cx="10458000" cy="875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marL="450000" indent="-450000">
              <a:lnSpc>
                <a:spcPct val="107000"/>
              </a:lnSpc>
              <a:spcBef>
                <a:spcPts val="800"/>
              </a:spcBef>
              <a:buSzPct val="150000"/>
              <a:buChar char=""/>
              <a:defRPr sz="2000" cap="small">
                <a:solidFill>
                  <a:srgbClr val="8D533E"/>
                </a:solidFill>
              </a:defRPr>
            </a:pPr>
            <a:r>
              <a:t>Landmann G., Delay M., Marquet G. (c</a:t>
            </a:r>
            <a:r>
              <a:rPr cap="none"/>
              <a:t>oord.</a:t>
            </a:r>
            <a:r>
              <a:t>), Bergès L., Collet C., Deuffic P., Gosselin M., Marage D., Ogée J., Ose K., Perrier C. (</a:t>
            </a:r>
            <a:r>
              <a:rPr cap="none"/>
              <a:t>pilotes</a:t>
            </a:r>
            <a:r>
              <a:t>), Agro C., Akroume E., Aubert M., Augusto L., Baubet O., Becquey J., Belouard T., Boulanger V., Bourdin A., Boutte B., Bouwen K., Brault S., Brunet Y., Bureau F., Castro A., Chaumet M., Conche J., Darboux F., Depeige L., Desgroux A., Dokhelar T., Domec J.-C., Dumas Y., Duprez M., Frappart F., Garcia S., Gardiner B., Girard S., Gosselin F., Husson C., Jacomet E., Jactel H., Joyeau C., Lacombe E., Laurent L., Legout A., Lelasseur L., Lousteau D., Meredieu C., Moreews L., Orazio C., Peyron J.-L., Pilard-Landeau B., Pitaud J., Planells M., Plat N., Ponette Q., Pousse N., Prévosto B., Puiseux J., Puyal M., Ranger J., Richou E., Rigolot E., Riou-Nivert P., Saïd S., Saintonge F.-X., Serra Diaz J. -M., Stemmelen A., Toutchkov M., van Halder I., Vincenot L., Wurpillot S. </a:t>
            </a:r>
            <a:r>
              <a:rPr cap="none"/>
              <a:t>(experts). 2023. Expertise collective CRREF «Coupes Rases et REnouvellement des peuplements Forestiers en contexte de changement climatique », Synthèse de l'expertise, Paris : GIP ECOFOR, RMT AFORCE, 128 p. </a:t>
            </a:r>
            <a:r>
              <a:rPr u="sng" cap="none">
                <a:solidFill>
                  <a:srgbClr val="2B7758"/>
                </a:solidFill>
                <a:uFill>
                  <a:solidFill>
                    <a:srgbClr val="2B7758"/>
                  </a:solidFill>
                </a:uFill>
                <a:hlinkClick r:id="rId8"/>
              </a:rPr>
              <a:t>http://www.gip-ecofor.org/wp-content/uploads/2023/10/CRREF_rapport-de-synthese_WEB2.pdf</a:t>
            </a:r>
            <a:endParaRPr u="sng">
              <a:solidFill>
                <a:srgbClr val="2B7758"/>
              </a:solidFill>
              <a:uFill>
                <a:solidFill>
                  <a:srgbClr val="2B7758"/>
                </a:solidFill>
              </a:uFill>
            </a:endParaRPr>
          </a:p>
          <a:p>
            <a:pPr marL="450000" indent="-450000">
              <a:lnSpc>
                <a:spcPct val="107000"/>
              </a:lnSpc>
              <a:spcBef>
                <a:spcPts val="800"/>
              </a:spcBef>
              <a:buSzPct val="150000"/>
              <a:buChar char=""/>
              <a:defRPr sz="2000" cap="small">
                <a:solidFill>
                  <a:srgbClr val="8D533E"/>
                </a:solidFill>
              </a:defRPr>
            </a:pPr>
            <a:r>
              <a:t>Amundson R. &amp; Biardeau L.</a:t>
            </a:r>
            <a:r>
              <a:rPr cap="none"/>
              <a:t> (2018). Soil carbon sequestration is an elusive climate mitigation tool. </a:t>
            </a:r>
            <a:r>
              <a:rPr i="1" cap="none"/>
              <a:t>Proc. Natl. Acad. Sci. U.S.A. </a:t>
            </a:r>
            <a:r>
              <a:rPr cap="none"/>
              <a:t>115(46): 11652-11656. </a:t>
            </a:r>
            <a:r>
              <a:rPr u="sng" cap="none">
                <a:solidFill>
                  <a:srgbClr val="2B7758"/>
                </a:solidFill>
                <a:uFill>
                  <a:solidFill>
                    <a:srgbClr val="2B7758"/>
                  </a:solidFill>
                </a:uFill>
                <a:hlinkClick r:id="rId9"/>
              </a:rPr>
              <a:t>https://doi.org/10.1073/pnas.1815901115</a:t>
            </a:r>
            <a:endParaRPr u="sng">
              <a:solidFill>
                <a:srgbClr val="2B7758"/>
              </a:solidFill>
              <a:uFill>
                <a:solidFill>
                  <a:srgbClr val="2B7758"/>
                </a:solidFill>
              </a:uFill>
            </a:endParaRPr>
          </a:p>
          <a:p>
            <a:pPr marL="450000" indent="-450000">
              <a:lnSpc>
                <a:spcPct val="107000"/>
              </a:lnSpc>
              <a:spcBef>
                <a:spcPts val="800"/>
              </a:spcBef>
              <a:buSzPct val="150000"/>
              <a:buChar char=""/>
              <a:defRPr sz="2000" cap="small">
                <a:solidFill>
                  <a:srgbClr val="8D533E"/>
                </a:solidFill>
              </a:defRPr>
            </a:pPr>
            <a:r>
              <a:t>Mäkipää R., Abramoff R., Adamczyk B., Baldy V., Biryol C., Bosela M., Casals C., Curiel Yuste J., Dondini M., Filipek S., Garcia-Pausas J., Gros R., Gömöryová E., Hashimoto S., Hassegawa M., Immonen P., Laiho R., Li H., Li Q., Luyssaert S., Menival C., Mori T., Naudts K., Santonja M., Smolander A., Toriyama J., Tupek B., Ubeda X., Verkerk P.J. &amp; Lehtonen A. </a:t>
            </a:r>
            <a:r>
              <a:rPr cap="none"/>
              <a:t>(2023). How does management affect soil C sequestration and greenhouse gas fluxes in boreal and temperate forests? – A review. </a:t>
            </a:r>
            <a:r>
              <a:rPr i="1" cap="none"/>
              <a:t>Forest Ecology and Management</a:t>
            </a:r>
            <a:r>
              <a:rPr cap="none"/>
              <a:t> 529, 120637. </a:t>
            </a:r>
            <a:r>
              <a:rPr u="sng" cap="none">
                <a:solidFill>
                  <a:srgbClr val="2B7758"/>
                </a:solidFill>
                <a:uFill>
                  <a:solidFill>
                    <a:srgbClr val="2B7758"/>
                  </a:solidFill>
                </a:uFill>
              </a:rPr>
              <a:t>https://doi.org/10.1016/j.foreco.2022.120637</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ZoneTexte 1"/>
          <p:cNvSpPr txBox="1">
            <a:spLocks noGrp="1"/>
          </p:cNvSpPr>
          <p:nvPr>
            <p:ph type="sldNum" sz="quarter" idx="2"/>
          </p:nvPr>
        </p:nvSpPr>
        <p:spPr>
          <a:xfrm>
            <a:off x="23818819" y="101622"/>
            <a:ext cx="304069"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pic>
        <p:nvPicPr>
          <p:cNvPr id="192" name="Image 17" descr="Image 17"/>
          <p:cNvPicPr>
            <a:picLocks noChangeAspect="1"/>
          </p:cNvPicPr>
          <p:nvPr/>
        </p:nvPicPr>
        <p:blipFill>
          <a:blip r:embed="rId2"/>
          <a:stretch>
            <a:fillRect/>
          </a:stretch>
        </p:blipFill>
        <p:spPr>
          <a:xfrm>
            <a:off x="857999" y="7449215"/>
            <a:ext cx="7193962" cy="4824001"/>
          </a:xfrm>
          <a:prstGeom prst="rect">
            <a:avLst/>
          </a:prstGeom>
          <a:ln w="12700">
            <a:miter lim="400000"/>
          </a:ln>
        </p:spPr>
      </p:pic>
      <p:sp>
        <p:nvSpPr>
          <p:cNvPr id="193" name="Champ de sorgho…"/>
          <p:cNvSpPr txBox="1"/>
          <p:nvPr/>
        </p:nvSpPr>
        <p:spPr>
          <a:xfrm>
            <a:off x="8585748" y="12487133"/>
            <a:ext cx="5645863" cy="91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2700" b="1">
                <a:solidFill>
                  <a:srgbClr val="8D533E"/>
                </a:solidFill>
                <a:latin typeface="Barlow"/>
                <a:ea typeface="Barlow"/>
                <a:cs typeface="Barlow"/>
                <a:sym typeface="Barlow"/>
              </a:defRPr>
            </a:lvl1pPr>
          </a:lstStyle>
          <a:p>
            <a:r>
              <a:t>Forest on the slopes of Mont Ventoux (French PACA region)</a:t>
            </a:r>
          </a:p>
        </p:txBody>
      </p:sp>
      <p:sp>
        <p:nvSpPr>
          <p:cNvPr id="194" name="Champ de colza…"/>
          <p:cNvSpPr txBox="1"/>
          <p:nvPr/>
        </p:nvSpPr>
        <p:spPr>
          <a:xfrm>
            <a:off x="16326000" y="12487533"/>
            <a:ext cx="4965551"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2700" b="1">
                <a:solidFill>
                  <a:srgbClr val="8D533E"/>
                </a:solidFill>
                <a:latin typeface="Barlow"/>
                <a:ea typeface="Barlow"/>
                <a:cs typeface="Barlow"/>
                <a:sym typeface="Barlow"/>
              </a:defRPr>
            </a:lvl1pPr>
          </a:lstStyle>
          <a:p>
            <a:r>
              <a:t>Rubber tree cultivation (India, Kerala region)</a:t>
            </a:r>
          </a:p>
        </p:txBody>
      </p:sp>
      <p:sp>
        <p:nvSpPr>
          <p:cNvPr id="195" name="Titre 16"/>
          <p:cNvSpPr txBox="1">
            <a:spLocks noGrp="1"/>
          </p:cNvSpPr>
          <p:nvPr>
            <p:ph type="title"/>
          </p:nvPr>
        </p:nvSpPr>
        <p:spPr>
          <a:prstGeom prst="rect">
            <a:avLst/>
          </a:prstGeom>
        </p:spPr>
        <p:txBody>
          <a:bodyPr/>
          <a:lstStyle>
            <a:lvl1pPr defTabSz="1700783">
              <a:defRPr sz="5115"/>
            </a:lvl1pPr>
          </a:lstStyle>
          <a:p>
            <a:r>
              <a:rPr dirty="0"/>
              <a:t>FAO forest definitions</a:t>
            </a:r>
          </a:p>
        </p:txBody>
      </p:sp>
      <p:sp>
        <p:nvSpPr>
          <p:cNvPr id="196" name="ZoneTexte 10"/>
          <p:cNvSpPr txBox="1"/>
          <p:nvPr/>
        </p:nvSpPr>
        <p:spPr>
          <a:xfrm>
            <a:off x="854979" y="12487533"/>
            <a:ext cx="7200002" cy="9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defRPr sz="2700" b="1">
                <a:solidFill>
                  <a:srgbClr val="8D533E"/>
                </a:solidFill>
                <a:latin typeface="Barlow"/>
                <a:ea typeface="Barlow"/>
                <a:cs typeface="Barlow"/>
                <a:sym typeface="Barlow"/>
              </a:defRPr>
            </a:lvl1pPr>
          </a:lstStyle>
          <a:p>
            <a:r>
              <a:t>Tropical rainforest of French Guiana</a:t>
            </a:r>
          </a:p>
        </p:txBody>
      </p:sp>
      <p:sp>
        <p:nvSpPr>
          <p:cNvPr id="197" name="ZoneTexte 26"/>
          <p:cNvSpPr txBox="1"/>
          <p:nvPr/>
        </p:nvSpPr>
        <p:spPr>
          <a:xfrm>
            <a:off x="3588213" y="12276922"/>
            <a:ext cx="4457287"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MAITRE Christophe</a:t>
            </a:r>
          </a:p>
        </p:txBody>
      </p:sp>
      <p:sp>
        <p:nvSpPr>
          <p:cNvPr id="198" name="ZoneTexte 27"/>
          <p:cNvSpPr txBox="1"/>
          <p:nvPr/>
        </p:nvSpPr>
        <p:spPr>
          <a:xfrm>
            <a:off x="11334922" y="12276922"/>
            <a:ext cx="4457287"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NICOLAS Bertrand</a:t>
            </a:r>
          </a:p>
        </p:txBody>
      </p:sp>
      <p:sp>
        <p:nvSpPr>
          <p:cNvPr id="199" name="ZoneTexte 29"/>
          <p:cNvSpPr txBox="1"/>
          <p:nvPr/>
        </p:nvSpPr>
        <p:spPr>
          <a:xfrm>
            <a:off x="19080712" y="12276922"/>
            <a:ext cx="4457288" cy="34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LE BASTARD Rémi</a:t>
            </a:r>
          </a:p>
        </p:txBody>
      </p:sp>
      <p:grpSp>
        <p:nvGrpSpPr>
          <p:cNvPr id="202" name="Groupe 13"/>
          <p:cNvGrpSpPr/>
          <p:nvPr/>
        </p:nvGrpSpPr>
        <p:grpSpPr>
          <a:xfrm>
            <a:off x="1260000" y="2520000"/>
            <a:ext cx="10846273" cy="4212000"/>
            <a:chOff x="0" y="0"/>
            <a:chExt cx="10846273" cy="4212000"/>
          </a:xfrm>
        </p:grpSpPr>
        <p:sp>
          <p:nvSpPr>
            <p:cNvPr id="200" name="Rectangle 22"/>
            <p:cNvSpPr/>
            <p:nvPr/>
          </p:nvSpPr>
          <p:spPr>
            <a:xfrm>
              <a:off x="-1" y="0"/>
              <a:ext cx="216001" cy="4212000"/>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1" name="ZoneTexte 12"/>
            <p:cNvSpPr txBox="1"/>
            <p:nvPr/>
          </p:nvSpPr>
          <p:spPr>
            <a:xfrm>
              <a:off x="539998" y="-1"/>
              <a:ext cx="10306275" cy="3479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spcBef>
                  <a:spcPts val="600"/>
                </a:spcBef>
                <a:defRPr sz="4400" b="1" i="1">
                  <a:solidFill>
                    <a:srgbClr val="8D533E"/>
                  </a:solidFill>
                </a:defRPr>
              </a:pPr>
              <a:r>
                <a:rPr dirty="0"/>
                <a:t>Forest</a:t>
              </a:r>
            </a:p>
            <a:p>
              <a:pPr>
                <a:defRPr sz="3600"/>
              </a:pPr>
              <a:r>
                <a:rPr dirty="0"/>
                <a:t>Land area spanning more than 0.5 hectares with trees reaching heights over 5 meters and a canopy cover exceeding 10%. The definition excludes lands whose predominant use is agricultural or urban.</a:t>
              </a:r>
            </a:p>
          </p:txBody>
        </p:sp>
      </p:grpSp>
      <p:pic>
        <p:nvPicPr>
          <p:cNvPr id="203" name="Image 19" descr="Image 19"/>
          <p:cNvPicPr>
            <a:picLocks noChangeAspect="1"/>
          </p:cNvPicPr>
          <p:nvPr/>
        </p:nvPicPr>
        <p:blipFill>
          <a:blip r:embed="rId3"/>
          <a:stretch>
            <a:fillRect/>
          </a:stretch>
        </p:blipFill>
        <p:spPr>
          <a:xfrm>
            <a:off x="16332207" y="1798287"/>
            <a:ext cx="7187332" cy="10474929"/>
          </a:xfrm>
          <a:prstGeom prst="rect">
            <a:avLst/>
          </a:prstGeom>
          <a:ln w="12700">
            <a:miter lim="400000"/>
          </a:ln>
        </p:spPr>
      </p:pic>
      <p:pic>
        <p:nvPicPr>
          <p:cNvPr id="204" name="Image 2" descr="Image 2"/>
          <p:cNvPicPr>
            <a:picLocks noChangeAspect="1"/>
          </p:cNvPicPr>
          <p:nvPr/>
        </p:nvPicPr>
        <p:blipFill>
          <a:blip r:embed="rId4"/>
          <a:stretch>
            <a:fillRect/>
          </a:stretch>
        </p:blipFill>
        <p:spPr>
          <a:xfrm>
            <a:off x="8591790" y="7449215"/>
            <a:ext cx="7193961" cy="4824001"/>
          </a:xfrm>
          <a:prstGeom prst="rect">
            <a:avLst/>
          </a:prstGeom>
          <a:ln w="12700">
            <a:miter lim="400000"/>
          </a:ln>
        </p:spPr>
      </p:pic>
      <p:pic>
        <p:nvPicPr>
          <p:cNvPr id="205" name="Image 1" descr="Image 1"/>
          <p:cNvPicPr>
            <a:picLocks noChangeAspect="1"/>
          </p:cNvPicPr>
          <p:nvPr/>
        </p:nvPicPr>
        <p:blipFill>
          <a:blip r:embed="rId5"/>
          <a:stretch>
            <a:fillRect/>
          </a:stretch>
        </p:blipFill>
        <p:spPr>
          <a:xfrm>
            <a:off x="12087369" y="4327145"/>
            <a:ext cx="2530288" cy="2401630"/>
          </a:xfrm>
          <a:prstGeom prst="rect">
            <a:avLst/>
          </a:prstGeom>
          <a:ln w="12700">
            <a:miter lim="400000"/>
          </a:ln>
        </p:spPr>
      </p:pic>
      <p:sp>
        <p:nvSpPr>
          <p:cNvPr id="206" name="Connecteur droit avec flèche 4"/>
          <p:cNvSpPr/>
          <p:nvPr/>
        </p:nvSpPr>
        <p:spPr>
          <a:xfrm>
            <a:off x="15208206" y="4239940"/>
            <a:ext cx="1" cy="2488835"/>
          </a:xfrm>
          <a:prstGeom prst="line">
            <a:avLst/>
          </a:prstGeom>
          <a:ln w="50800">
            <a:solidFill>
              <a:srgbClr val="AFABAB"/>
            </a:solidFill>
            <a:headEnd type="triangle"/>
            <a:tailEnd type="triangle"/>
          </a:ln>
        </p:spPr>
        <p:txBody>
          <a:bodyPr lIns="45719" rIns="45719"/>
          <a:lstStyle/>
          <a:p>
            <a:endParaRPr/>
          </a:p>
        </p:txBody>
      </p:sp>
      <p:sp>
        <p:nvSpPr>
          <p:cNvPr id="207" name="ZoneTexte 5"/>
          <p:cNvSpPr txBox="1"/>
          <p:nvPr/>
        </p:nvSpPr>
        <p:spPr>
          <a:xfrm rot="16200000">
            <a:off x="14989193" y="5290645"/>
            <a:ext cx="1005545" cy="52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sz="2800"/>
            </a:lvl1pPr>
          </a:lstStyle>
          <a:p>
            <a:r>
              <a:t>&gt; 5 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ZoneTexte 1"/>
          <p:cNvSpPr txBox="1">
            <a:spLocks noGrp="1"/>
          </p:cNvSpPr>
          <p:nvPr>
            <p:ph type="sldNum" sz="quarter" idx="2"/>
          </p:nvPr>
        </p:nvSpPr>
        <p:spPr>
          <a:xfrm>
            <a:off x="23818819" y="101622"/>
            <a:ext cx="304069"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10" name="Rectangle : coins arrondis 46"/>
          <p:cNvSpPr/>
          <p:nvPr/>
        </p:nvSpPr>
        <p:spPr>
          <a:xfrm>
            <a:off x="16182975" y="1560890"/>
            <a:ext cx="7659520" cy="11002485"/>
          </a:xfrm>
          <a:custGeom>
            <a:avLst/>
            <a:gdLst/>
            <a:ahLst/>
            <a:cxnLst>
              <a:cxn ang="0">
                <a:pos x="wd2" y="hd2"/>
              </a:cxn>
              <a:cxn ang="5400000">
                <a:pos x="wd2" y="hd2"/>
              </a:cxn>
              <a:cxn ang="10800000">
                <a:pos x="wd2" y="hd2"/>
              </a:cxn>
              <a:cxn ang="16200000">
                <a:pos x="wd2" y="hd2"/>
              </a:cxn>
            </a:cxnLst>
            <a:rect l="0" t="0" r="r" b="b"/>
            <a:pathLst>
              <a:path w="21600" h="21600" extrusionOk="0">
                <a:moveTo>
                  <a:pt x="0" y="10324"/>
                </a:moveTo>
                <a:lnTo>
                  <a:pt x="38" y="1101"/>
                </a:lnTo>
                <a:cubicBezTo>
                  <a:pt x="38" y="493"/>
                  <a:pt x="746" y="0"/>
                  <a:pt x="1620" y="0"/>
                </a:cubicBezTo>
                <a:lnTo>
                  <a:pt x="20018" y="0"/>
                </a:lnTo>
                <a:cubicBezTo>
                  <a:pt x="20892" y="0"/>
                  <a:pt x="21600" y="493"/>
                  <a:pt x="21600" y="1101"/>
                </a:cubicBezTo>
                <a:lnTo>
                  <a:pt x="21600" y="20499"/>
                </a:lnTo>
                <a:cubicBezTo>
                  <a:pt x="21600" y="21107"/>
                  <a:pt x="20892" y="21600"/>
                  <a:pt x="20018" y="21600"/>
                </a:cubicBezTo>
                <a:lnTo>
                  <a:pt x="1620" y="21600"/>
                </a:lnTo>
                <a:cubicBezTo>
                  <a:pt x="746" y="21600"/>
                  <a:pt x="38" y="21107"/>
                  <a:pt x="38" y="20499"/>
                </a:cubicBezTo>
                <a:lnTo>
                  <a:pt x="0" y="17056"/>
                </a:lnTo>
              </a:path>
            </a:pathLst>
          </a:custGeom>
          <a:ln w="63500" cap="rnd">
            <a:solidFill>
              <a:srgbClr val="8D533E"/>
            </a:solidFill>
            <a:prstDash val="sysDot"/>
          </a:ln>
        </p:spPr>
        <p:txBody>
          <a:bodyPr lIns="45719" rIns="45719" anchor="ctr"/>
          <a:lstStyle/>
          <a:p>
            <a:pPr algn="ctr">
              <a:defRPr>
                <a:solidFill>
                  <a:srgbClr val="FFFFFF"/>
                </a:solidFill>
              </a:defRPr>
            </a:pPr>
            <a:endParaRPr/>
          </a:p>
        </p:txBody>
      </p:sp>
      <p:sp>
        <p:nvSpPr>
          <p:cNvPr id="211" name="Titre 1"/>
          <p:cNvSpPr txBox="1">
            <a:spLocks noGrp="1"/>
          </p:cNvSpPr>
          <p:nvPr>
            <p:ph type="title"/>
          </p:nvPr>
        </p:nvSpPr>
        <p:spPr>
          <a:prstGeom prst="rect">
            <a:avLst/>
          </a:prstGeom>
        </p:spPr>
        <p:txBody>
          <a:bodyPr/>
          <a:lstStyle>
            <a:lvl1pPr defTabSz="1700783">
              <a:defRPr sz="5115"/>
            </a:lvl1pPr>
          </a:lstStyle>
          <a:p>
            <a:r>
              <a:t>Forests on a global scale</a:t>
            </a:r>
          </a:p>
        </p:txBody>
      </p:sp>
      <p:sp>
        <p:nvSpPr>
          <p:cNvPr id="212" name="ZoneTexte 19"/>
          <p:cNvSpPr txBox="1"/>
          <p:nvPr/>
        </p:nvSpPr>
        <p:spPr>
          <a:xfrm>
            <a:off x="17568152" y="12621866"/>
            <a:ext cx="5874168" cy="461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a:defRPr sz="2400">
                <a:solidFill>
                  <a:srgbClr val="A6A6A6"/>
                </a:solidFill>
                <a:latin typeface="Barlow"/>
                <a:ea typeface="Barlow"/>
                <a:cs typeface="Barlow"/>
                <a:sym typeface="Barlow"/>
              </a:defRPr>
            </a:lvl1pPr>
          </a:lstStyle>
          <a:p>
            <a:r>
              <a:t>(FAOSTAT, 2020)</a:t>
            </a:r>
          </a:p>
        </p:txBody>
      </p:sp>
      <p:sp>
        <p:nvSpPr>
          <p:cNvPr id="213" name="ZoneTexte 27"/>
          <p:cNvSpPr txBox="1"/>
          <p:nvPr/>
        </p:nvSpPr>
        <p:spPr>
          <a:xfrm>
            <a:off x="18089945" y="4533739"/>
            <a:ext cx="1941378" cy="11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800" b="1">
                <a:solidFill>
                  <a:srgbClr val="006429"/>
                </a:solidFill>
              </a:defRPr>
            </a:pPr>
            <a:r>
              <a:rPr dirty="0"/>
              <a:t>45%</a:t>
            </a:r>
          </a:p>
          <a:p>
            <a:pPr>
              <a:defRPr sz="2400">
                <a:latin typeface="Barlow"/>
                <a:ea typeface="Barlow"/>
                <a:cs typeface="Barlow"/>
                <a:sym typeface="Barlow"/>
              </a:defRPr>
            </a:pPr>
            <a:r>
              <a:rPr dirty="0"/>
              <a:t>tropical</a:t>
            </a:r>
          </a:p>
        </p:txBody>
      </p:sp>
      <p:pic>
        <p:nvPicPr>
          <p:cNvPr id="214" name="Image 10" descr="Image 10"/>
          <p:cNvPicPr>
            <a:picLocks noChangeAspect="1"/>
          </p:cNvPicPr>
          <p:nvPr/>
        </p:nvPicPr>
        <p:blipFill>
          <a:blip r:embed="rId2"/>
          <a:stretch>
            <a:fillRect/>
          </a:stretch>
        </p:blipFill>
        <p:spPr>
          <a:xfrm>
            <a:off x="19954963" y="4494827"/>
            <a:ext cx="2865389" cy="1028042"/>
          </a:xfrm>
          <a:prstGeom prst="rect">
            <a:avLst/>
          </a:prstGeom>
          <a:ln w="12700">
            <a:miter lim="400000"/>
          </a:ln>
        </p:spPr>
      </p:pic>
      <p:pic>
        <p:nvPicPr>
          <p:cNvPr id="215" name="Image 14" descr="Image 14"/>
          <p:cNvPicPr>
            <a:picLocks noChangeAspect="1"/>
          </p:cNvPicPr>
          <p:nvPr/>
        </p:nvPicPr>
        <p:blipFill>
          <a:blip r:embed="rId3"/>
          <a:stretch>
            <a:fillRect/>
          </a:stretch>
        </p:blipFill>
        <p:spPr>
          <a:xfrm>
            <a:off x="19954963" y="5847003"/>
            <a:ext cx="1946715" cy="1049915"/>
          </a:xfrm>
          <a:prstGeom prst="rect">
            <a:avLst/>
          </a:prstGeom>
          <a:ln w="12700">
            <a:miter lim="400000"/>
          </a:ln>
        </p:spPr>
      </p:pic>
      <p:pic>
        <p:nvPicPr>
          <p:cNvPr id="216" name="Image 17" descr="Image 17"/>
          <p:cNvPicPr>
            <a:picLocks noChangeAspect="1"/>
          </p:cNvPicPr>
          <p:nvPr/>
        </p:nvPicPr>
        <p:blipFill>
          <a:blip r:embed="rId4"/>
          <a:stretch>
            <a:fillRect/>
          </a:stretch>
        </p:blipFill>
        <p:spPr>
          <a:xfrm>
            <a:off x="19954961" y="7252548"/>
            <a:ext cx="1399886" cy="1006169"/>
          </a:xfrm>
          <a:prstGeom prst="rect">
            <a:avLst/>
          </a:prstGeom>
          <a:ln w="12700">
            <a:miter lim="400000"/>
          </a:ln>
        </p:spPr>
      </p:pic>
      <p:pic>
        <p:nvPicPr>
          <p:cNvPr id="217" name="Image 25" descr="Image 25"/>
          <p:cNvPicPr>
            <a:picLocks noChangeAspect="1"/>
          </p:cNvPicPr>
          <p:nvPr/>
        </p:nvPicPr>
        <p:blipFill>
          <a:blip r:embed="rId5"/>
          <a:stretch>
            <a:fillRect/>
          </a:stretch>
        </p:blipFill>
        <p:spPr>
          <a:xfrm>
            <a:off x="19954961" y="8677819"/>
            <a:ext cx="1093661" cy="853057"/>
          </a:xfrm>
          <a:prstGeom prst="rect">
            <a:avLst/>
          </a:prstGeom>
          <a:ln w="12700">
            <a:miter lim="400000"/>
          </a:ln>
        </p:spPr>
      </p:pic>
      <p:sp>
        <p:nvSpPr>
          <p:cNvPr id="218" name="ZoneTexte 30"/>
          <p:cNvSpPr txBox="1"/>
          <p:nvPr/>
        </p:nvSpPr>
        <p:spPr>
          <a:xfrm>
            <a:off x="16483045" y="1735799"/>
            <a:ext cx="7172091" cy="2016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p>
            <a:pPr>
              <a:spcBef>
                <a:spcPts val="600"/>
              </a:spcBef>
              <a:defRPr sz="4400" b="1">
                <a:solidFill>
                  <a:srgbClr val="8D533E"/>
                </a:solidFill>
                <a:latin typeface="Barlow"/>
                <a:ea typeface="Barlow"/>
                <a:cs typeface="Barlow"/>
                <a:sym typeface="Barlow"/>
              </a:defRPr>
            </a:pPr>
            <a:r>
              <a:rPr dirty="0"/>
              <a:t>Global forest area (land use)</a:t>
            </a:r>
          </a:p>
          <a:p>
            <a:pPr>
              <a:lnSpc>
                <a:spcPct val="130000"/>
              </a:lnSpc>
              <a:defRPr sz="4800" b="1"/>
            </a:pPr>
            <a:r>
              <a:rPr dirty="0"/>
              <a:t>4 060</a:t>
            </a:r>
            <a:r>
              <a:rPr sz="3600" b="0" dirty="0"/>
              <a:t> million ha </a:t>
            </a:r>
          </a:p>
          <a:p>
            <a:pPr>
              <a:lnSpc>
                <a:spcPts val="2000"/>
              </a:lnSpc>
              <a:defRPr sz="2500"/>
            </a:pPr>
            <a:r>
              <a:rPr dirty="0"/>
              <a:t>(i.e. 31% of the world's land area)</a:t>
            </a:r>
          </a:p>
        </p:txBody>
      </p:sp>
      <p:sp>
        <p:nvSpPr>
          <p:cNvPr id="219" name="ZoneTexte 31"/>
          <p:cNvSpPr txBox="1"/>
          <p:nvPr/>
        </p:nvSpPr>
        <p:spPr>
          <a:xfrm>
            <a:off x="374034" y="11085956"/>
            <a:ext cx="15488819" cy="1964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p>
            <a:pPr algn="ctr">
              <a:defRPr sz="4400" b="1">
                <a:solidFill>
                  <a:srgbClr val="8D533E"/>
                </a:solidFill>
                <a:latin typeface="Barlow"/>
                <a:ea typeface="Barlow"/>
                <a:cs typeface="Barlow"/>
                <a:sym typeface="Barlow"/>
              </a:defRPr>
            </a:pPr>
            <a:r>
              <a:t>Proportion and distribution of global forest areas by climatic zone (FAO, 2020)</a:t>
            </a:r>
          </a:p>
          <a:p>
            <a:pPr algn="ctr">
              <a:lnSpc>
                <a:spcPts val="4400"/>
              </a:lnSpc>
              <a:defRPr sz="2400">
                <a:solidFill>
                  <a:srgbClr val="A6A6A6"/>
                </a:solidFill>
                <a:latin typeface="Barlow"/>
                <a:ea typeface="Barlow"/>
                <a:cs typeface="Barlow"/>
                <a:sym typeface="Barlow"/>
              </a:defRPr>
            </a:pPr>
            <a:r>
              <a:t>(adapted from United Nations World map, 2020)</a:t>
            </a:r>
          </a:p>
        </p:txBody>
      </p:sp>
      <p:sp>
        <p:nvSpPr>
          <p:cNvPr id="220" name="ZoneTexte 38"/>
          <p:cNvSpPr txBox="1"/>
          <p:nvPr/>
        </p:nvSpPr>
        <p:spPr>
          <a:xfrm>
            <a:off x="18089945" y="5885915"/>
            <a:ext cx="1941378" cy="11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800" b="1">
                <a:solidFill>
                  <a:srgbClr val="4AB6C6"/>
                </a:solidFill>
              </a:defRPr>
            </a:pPr>
            <a:r>
              <a:rPr dirty="0"/>
              <a:t>27%</a:t>
            </a:r>
          </a:p>
          <a:p>
            <a:pPr>
              <a:defRPr sz="2400">
                <a:latin typeface="Barlow"/>
                <a:ea typeface="Barlow"/>
                <a:cs typeface="Barlow"/>
                <a:sym typeface="Barlow"/>
              </a:defRPr>
            </a:pPr>
            <a:r>
              <a:rPr dirty="0"/>
              <a:t>boreal</a:t>
            </a:r>
          </a:p>
        </p:txBody>
      </p:sp>
      <p:sp>
        <p:nvSpPr>
          <p:cNvPr id="221" name="ZoneTexte 39"/>
          <p:cNvSpPr txBox="1"/>
          <p:nvPr/>
        </p:nvSpPr>
        <p:spPr>
          <a:xfrm>
            <a:off x="18089945" y="7262276"/>
            <a:ext cx="1941378" cy="11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800" b="1">
                <a:solidFill>
                  <a:srgbClr val="5BAC26"/>
                </a:solidFill>
              </a:defRPr>
            </a:pPr>
            <a:r>
              <a:rPr dirty="0"/>
              <a:t>16%</a:t>
            </a:r>
          </a:p>
          <a:p>
            <a:pPr>
              <a:defRPr sz="2400">
                <a:latin typeface="Barlow"/>
                <a:ea typeface="Barlow"/>
                <a:cs typeface="Barlow"/>
                <a:sym typeface="Barlow"/>
              </a:defRPr>
            </a:pPr>
            <a:r>
              <a:rPr dirty="0"/>
              <a:t>temperate</a:t>
            </a:r>
          </a:p>
        </p:txBody>
      </p:sp>
      <p:sp>
        <p:nvSpPr>
          <p:cNvPr id="222" name="ZoneTexte 40"/>
          <p:cNvSpPr txBox="1"/>
          <p:nvPr/>
        </p:nvSpPr>
        <p:spPr>
          <a:xfrm>
            <a:off x="18089945" y="8590267"/>
            <a:ext cx="1941378" cy="11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800" b="1">
                <a:solidFill>
                  <a:srgbClr val="C1C653"/>
                </a:solidFill>
              </a:defRPr>
            </a:pPr>
            <a:r>
              <a:rPr dirty="0"/>
              <a:t>11%</a:t>
            </a:r>
          </a:p>
          <a:p>
            <a:pPr>
              <a:defRPr sz="2400">
                <a:latin typeface="Barlow"/>
                <a:ea typeface="Barlow"/>
                <a:cs typeface="Barlow"/>
                <a:sym typeface="Barlow"/>
              </a:defRPr>
            </a:pPr>
            <a:r>
              <a:rPr dirty="0"/>
              <a:t>subtropical</a:t>
            </a:r>
          </a:p>
        </p:txBody>
      </p:sp>
      <p:sp>
        <p:nvSpPr>
          <p:cNvPr id="223" name="ZoneTexte 45"/>
          <p:cNvSpPr txBox="1"/>
          <p:nvPr/>
        </p:nvSpPr>
        <p:spPr>
          <a:xfrm>
            <a:off x="16502922" y="9919252"/>
            <a:ext cx="7172092" cy="2569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p>
            <a:pPr>
              <a:spcBef>
                <a:spcPts val="600"/>
              </a:spcBef>
              <a:defRPr sz="4400" b="1">
                <a:solidFill>
                  <a:srgbClr val="8D533E"/>
                </a:solidFill>
                <a:latin typeface="Barlow"/>
                <a:ea typeface="Barlow"/>
                <a:cs typeface="Barlow"/>
                <a:sym typeface="Barlow"/>
              </a:defRPr>
            </a:pPr>
            <a:r>
              <a:t>Deforestation rate</a:t>
            </a:r>
          </a:p>
          <a:p>
            <a:pPr>
              <a:lnSpc>
                <a:spcPts val="3400"/>
              </a:lnSpc>
              <a:spcBef>
                <a:spcPts val="600"/>
              </a:spcBef>
              <a:defRPr sz="4400">
                <a:solidFill>
                  <a:srgbClr val="8D533E"/>
                </a:solidFill>
                <a:latin typeface="Barlow"/>
                <a:ea typeface="Barlow"/>
                <a:cs typeface="Barlow"/>
                <a:sym typeface="Barlow"/>
              </a:defRPr>
            </a:pPr>
            <a:r>
              <a:t>between 2015 and 2020</a:t>
            </a:r>
          </a:p>
          <a:p>
            <a:pPr>
              <a:lnSpc>
                <a:spcPct val="80000"/>
              </a:lnSpc>
              <a:defRPr sz="4400" b="1"/>
            </a:pPr>
            <a:r>
              <a:rPr b="0"/>
              <a:t>approximately</a:t>
            </a:r>
            <a:r>
              <a:t> 10 million hectares per year</a:t>
            </a:r>
          </a:p>
        </p:txBody>
      </p:sp>
      <p:pic>
        <p:nvPicPr>
          <p:cNvPr id="224" name="Image 9" descr="Image 9"/>
          <p:cNvPicPr>
            <a:picLocks noChangeAspect="1"/>
          </p:cNvPicPr>
          <p:nvPr/>
        </p:nvPicPr>
        <p:blipFill>
          <a:blip r:embed="rId6"/>
          <a:stretch>
            <a:fillRect/>
          </a:stretch>
        </p:blipFill>
        <p:spPr>
          <a:xfrm>
            <a:off x="-1879227" y="2186452"/>
            <a:ext cx="20894541" cy="859868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ZoneTexte 1"/>
          <p:cNvSpPr txBox="1">
            <a:spLocks noGrp="1"/>
          </p:cNvSpPr>
          <p:nvPr>
            <p:ph type="sldNum" sz="quarter" idx="2"/>
          </p:nvPr>
        </p:nvSpPr>
        <p:spPr>
          <a:xfrm>
            <a:off x="23818819" y="101622"/>
            <a:ext cx="304069"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227" name="Titre 1"/>
          <p:cNvSpPr txBox="1">
            <a:spLocks noGrp="1"/>
          </p:cNvSpPr>
          <p:nvPr>
            <p:ph type="title"/>
          </p:nvPr>
        </p:nvSpPr>
        <p:spPr>
          <a:prstGeom prst="rect">
            <a:avLst/>
          </a:prstGeom>
        </p:spPr>
        <p:txBody>
          <a:bodyPr/>
          <a:lstStyle>
            <a:lvl1pPr defTabSz="1700783">
              <a:defRPr sz="5115"/>
            </a:lvl1pPr>
          </a:lstStyle>
          <a:p>
            <a:r>
              <a:t>Global forest area is decreasing year after year</a:t>
            </a:r>
          </a:p>
        </p:txBody>
      </p:sp>
      <p:sp>
        <p:nvSpPr>
          <p:cNvPr id="228" name="ZoneTexte 19"/>
          <p:cNvSpPr txBox="1"/>
          <p:nvPr/>
        </p:nvSpPr>
        <p:spPr>
          <a:xfrm>
            <a:off x="14125575" y="10319926"/>
            <a:ext cx="8814596" cy="8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a:defRPr sz="2400">
                <a:solidFill>
                  <a:srgbClr val="A6A6A6"/>
                </a:solidFill>
                <a:latin typeface="Barlow"/>
                <a:ea typeface="Barlow"/>
                <a:cs typeface="Barlow"/>
                <a:sym typeface="Barlow"/>
              </a:defRPr>
            </a:pPr>
            <a:r>
              <a:rPr dirty="0"/>
              <a:t>(FAO, 2020, Global forest resources assessment; </a:t>
            </a:r>
            <a:br>
              <a:rPr dirty="0"/>
            </a:br>
            <a:r>
              <a:rPr cap="small" dirty="0" err="1"/>
              <a:t>Friedlingstein</a:t>
            </a:r>
            <a:r>
              <a:rPr dirty="0"/>
              <a:t> </a:t>
            </a:r>
            <a:r>
              <a:rPr i="1" dirty="0"/>
              <a:t>et al.</a:t>
            </a:r>
            <a:r>
              <a:rPr dirty="0"/>
              <a:t>, 2023)</a:t>
            </a:r>
          </a:p>
        </p:txBody>
      </p:sp>
      <p:graphicFrame>
        <p:nvGraphicFramePr>
          <p:cNvPr id="229" name="Graphique 3"/>
          <p:cNvGraphicFramePr/>
          <p:nvPr/>
        </p:nvGraphicFramePr>
        <p:xfrm>
          <a:off x="13660609" y="3607730"/>
          <a:ext cx="9442047" cy="6549780"/>
        </p:xfrm>
        <a:graphic>
          <a:graphicData uri="http://schemas.openxmlformats.org/drawingml/2006/chart">
            <c:chart xmlns:c="http://schemas.openxmlformats.org/drawingml/2006/chart" xmlns:r="http://schemas.openxmlformats.org/officeDocument/2006/relationships" r:id="rId2"/>
          </a:graphicData>
        </a:graphic>
      </p:graphicFrame>
      <p:sp>
        <p:nvSpPr>
          <p:cNvPr id="230" name="ZoneTexte 5"/>
          <p:cNvSpPr txBox="1"/>
          <p:nvPr/>
        </p:nvSpPr>
        <p:spPr>
          <a:xfrm>
            <a:off x="13763625" y="2275886"/>
            <a:ext cx="9636839" cy="11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600" b="1">
                <a:solidFill>
                  <a:srgbClr val="8D533E"/>
                </a:solidFill>
                <a:latin typeface="Barlow"/>
                <a:ea typeface="Barlow"/>
                <a:cs typeface="Barlow"/>
                <a:sym typeface="Barlow"/>
              </a:defRPr>
            </a:lvl1pPr>
          </a:lstStyle>
          <a:p>
            <a:r>
              <a:t>Share of land area covered by forests</a:t>
            </a:r>
          </a:p>
        </p:txBody>
      </p:sp>
      <p:sp>
        <p:nvSpPr>
          <p:cNvPr id="231" name="Rectangle : coins arrondis 6"/>
          <p:cNvSpPr/>
          <p:nvPr/>
        </p:nvSpPr>
        <p:spPr>
          <a:xfrm>
            <a:off x="13644032" y="2107924"/>
            <a:ext cx="9824132" cy="8150401"/>
          </a:xfrm>
          <a:prstGeom prst="roundRect">
            <a:avLst>
              <a:gd name="adj" fmla="val 7335"/>
            </a:avLst>
          </a:prstGeom>
          <a:ln w="63500" cap="rnd">
            <a:solidFill>
              <a:srgbClr val="8D533E"/>
            </a:solidFill>
            <a:prstDash val="sysDot"/>
          </a:ln>
        </p:spPr>
        <p:txBody>
          <a:bodyPr lIns="45719" rIns="45719" anchor="ctr"/>
          <a:lstStyle/>
          <a:p>
            <a:pPr algn="ctr">
              <a:defRPr>
                <a:solidFill>
                  <a:srgbClr val="FFFFFF"/>
                </a:solidFill>
              </a:defRPr>
            </a:pPr>
            <a:endParaRPr/>
          </a:p>
        </p:txBody>
      </p:sp>
      <p:graphicFrame>
        <p:nvGraphicFramePr>
          <p:cNvPr id="232" name="Graphique 8"/>
          <p:cNvGraphicFramePr/>
          <p:nvPr/>
        </p:nvGraphicFramePr>
        <p:xfrm>
          <a:off x="701670" y="1957691"/>
          <a:ext cx="12411645" cy="8189724"/>
        </p:xfrm>
        <a:graphic>
          <a:graphicData uri="http://schemas.openxmlformats.org/drawingml/2006/chart">
            <c:chart xmlns:c="http://schemas.openxmlformats.org/drawingml/2006/chart" xmlns:r="http://schemas.openxmlformats.org/officeDocument/2006/relationships" r:id="rId3"/>
          </a:graphicData>
        </a:graphic>
      </p:graphicFrame>
      <p:sp>
        <p:nvSpPr>
          <p:cNvPr id="233" name="ZoneTexte 9"/>
          <p:cNvSpPr txBox="1"/>
          <p:nvPr/>
        </p:nvSpPr>
        <p:spPr>
          <a:xfrm>
            <a:off x="964440" y="11409815"/>
            <a:ext cx="12062309" cy="155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3600" b="1">
                <a:solidFill>
                  <a:srgbClr val="8D533E"/>
                </a:solidFill>
                <a:latin typeface="Barlow"/>
                <a:ea typeface="Barlow"/>
                <a:cs typeface="Barlow"/>
                <a:sym typeface="Barlow"/>
              </a:defRPr>
            </a:pPr>
            <a:r>
              <a:t>Annual net change in forest area, by decade and region, 1990-2020</a:t>
            </a:r>
          </a:p>
          <a:p>
            <a:pPr algn="ctr">
              <a:defRPr sz="2400">
                <a:solidFill>
                  <a:srgbClr val="A6A6A6"/>
                </a:solidFill>
                <a:latin typeface="Barlow"/>
                <a:ea typeface="Barlow"/>
                <a:cs typeface="Barlow"/>
                <a:sym typeface="Barlow"/>
              </a:defRPr>
            </a:pPr>
            <a:r>
              <a:t>(FAO, 2020, Global forest resources assessment)</a:t>
            </a:r>
          </a:p>
        </p:txBody>
      </p:sp>
      <p:sp>
        <p:nvSpPr>
          <p:cNvPr id="234" name="Connecteur droit avec flèche 17"/>
          <p:cNvSpPr/>
          <p:nvPr/>
        </p:nvSpPr>
        <p:spPr>
          <a:xfrm>
            <a:off x="17297400" y="8372475"/>
            <a:ext cx="4791075" cy="0"/>
          </a:xfrm>
          <a:prstGeom prst="line">
            <a:avLst/>
          </a:prstGeom>
          <a:ln w="82550">
            <a:solidFill>
              <a:srgbClr val="8D533E"/>
            </a:solidFill>
            <a:headEnd type="triangle"/>
            <a:tailEnd type="triangle"/>
          </a:ln>
        </p:spPr>
        <p:txBody>
          <a:bodyPr lIns="45719" rIns="45719"/>
          <a:lstStyle/>
          <a:p>
            <a:endParaRPr/>
          </a:p>
        </p:txBody>
      </p:sp>
      <p:grpSp>
        <p:nvGrpSpPr>
          <p:cNvPr id="237" name="Groupe 33"/>
          <p:cNvGrpSpPr/>
          <p:nvPr/>
        </p:nvGrpSpPr>
        <p:grpSpPr>
          <a:xfrm>
            <a:off x="2393003" y="5068111"/>
            <a:ext cx="1400784" cy="4829176"/>
            <a:chOff x="0" y="0"/>
            <a:chExt cx="1400783" cy="4829175"/>
          </a:xfrm>
        </p:grpSpPr>
        <p:sp>
          <p:nvSpPr>
            <p:cNvPr id="235" name="Connecteur droit 23"/>
            <p:cNvSpPr/>
            <p:nvPr/>
          </p:nvSpPr>
          <p:spPr>
            <a:xfrm>
              <a:off x="-1" y="-1"/>
              <a:ext cx="1400785" cy="1"/>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sp>
          <p:nvSpPr>
            <p:cNvPr id="236" name="Connecteur droit 28"/>
            <p:cNvSpPr/>
            <p:nvPr/>
          </p:nvSpPr>
          <p:spPr>
            <a:xfrm flipH="1">
              <a:off x="685952" y="0"/>
              <a:ext cx="1" cy="4829175"/>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grpSp>
      <p:grpSp>
        <p:nvGrpSpPr>
          <p:cNvPr id="240" name="Groupe 34"/>
          <p:cNvGrpSpPr/>
          <p:nvPr/>
        </p:nvGrpSpPr>
        <p:grpSpPr>
          <a:xfrm>
            <a:off x="4193228" y="5571909"/>
            <a:ext cx="1400784" cy="4325378"/>
            <a:chOff x="0" y="0"/>
            <a:chExt cx="1400783" cy="4325377"/>
          </a:xfrm>
        </p:grpSpPr>
        <p:sp>
          <p:nvSpPr>
            <p:cNvPr id="238" name="Connecteur droit 35"/>
            <p:cNvSpPr/>
            <p:nvPr/>
          </p:nvSpPr>
          <p:spPr>
            <a:xfrm>
              <a:off x="-1" y="-1"/>
              <a:ext cx="1400785" cy="1"/>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sp>
          <p:nvSpPr>
            <p:cNvPr id="239" name="Connecteur droit 36"/>
            <p:cNvSpPr/>
            <p:nvPr/>
          </p:nvSpPr>
          <p:spPr>
            <a:xfrm flipH="1">
              <a:off x="685953" y="0"/>
              <a:ext cx="1" cy="4325378"/>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grpSp>
      <p:grpSp>
        <p:nvGrpSpPr>
          <p:cNvPr id="243" name="Groupe 37"/>
          <p:cNvGrpSpPr/>
          <p:nvPr/>
        </p:nvGrpSpPr>
        <p:grpSpPr>
          <a:xfrm>
            <a:off x="6007891" y="5068111"/>
            <a:ext cx="1400784" cy="4829176"/>
            <a:chOff x="0" y="0"/>
            <a:chExt cx="1400783" cy="4829175"/>
          </a:xfrm>
        </p:grpSpPr>
        <p:sp>
          <p:nvSpPr>
            <p:cNvPr id="241" name="Connecteur droit 38"/>
            <p:cNvSpPr/>
            <p:nvPr/>
          </p:nvSpPr>
          <p:spPr>
            <a:xfrm>
              <a:off x="-1" y="-1"/>
              <a:ext cx="1400785" cy="1"/>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sp>
          <p:nvSpPr>
            <p:cNvPr id="242" name="Connecteur droit 39"/>
            <p:cNvSpPr/>
            <p:nvPr/>
          </p:nvSpPr>
          <p:spPr>
            <a:xfrm flipH="1">
              <a:off x="685952" y="0"/>
              <a:ext cx="1" cy="4829175"/>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grpSp>
      <p:grpSp>
        <p:nvGrpSpPr>
          <p:cNvPr id="246" name="Groupe 40"/>
          <p:cNvGrpSpPr/>
          <p:nvPr/>
        </p:nvGrpSpPr>
        <p:grpSpPr>
          <a:xfrm>
            <a:off x="7808114" y="5676686"/>
            <a:ext cx="1400784" cy="4220601"/>
            <a:chOff x="0" y="0"/>
            <a:chExt cx="1400783" cy="4220600"/>
          </a:xfrm>
        </p:grpSpPr>
        <p:sp>
          <p:nvSpPr>
            <p:cNvPr id="244" name="Connecteur droit 41"/>
            <p:cNvSpPr/>
            <p:nvPr/>
          </p:nvSpPr>
          <p:spPr>
            <a:xfrm>
              <a:off x="-1" y="-1"/>
              <a:ext cx="1400785" cy="1"/>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sp>
          <p:nvSpPr>
            <p:cNvPr id="245" name="Connecteur droit 42"/>
            <p:cNvSpPr/>
            <p:nvPr/>
          </p:nvSpPr>
          <p:spPr>
            <a:xfrm flipH="1">
              <a:off x="685952" y="-1"/>
              <a:ext cx="1" cy="4220601"/>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dirty="0"/>
            </a:p>
          </p:txBody>
        </p:sp>
      </p:grpSp>
      <p:grpSp>
        <p:nvGrpSpPr>
          <p:cNvPr id="249" name="Groupe 43"/>
          <p:cNvGrpSpPr/>
          <p:nvPr/>
        </p:nvGrpSpPr>
        <p:grpSpPr>
          <a:xfrm>
            <a:off x="9634225" y="9496211"/>
            <a:ext cx="1400784" cy="401076"/>
            <a:chOff x="0" y="0"/>
            <a:chExt cx="1400783" cy="401075"/>
          </a:xfrm>
        </p:grpSpPr>
        <p:sp>
          <p:nvSpPr>
            <p:cNvPr id="247" name="Connecteur droit 44"/>
            <p:cNvSpPr/>
            <p:nvPr/>
          </p:nvSpPr>
          <p:spPr>
            <a:xfrm>
              <a:off x="-1" y="0"/>
              <a:ext cx="1400785" cy="1"/>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dirty="0"/>
            </a:p>
          </p:txBody>
        </p:sp>
        <p:sp>
          <p:nvSpPr>
            <p:cNvPr id="248" name="Connecteur droit 45"/>
            <p:cNvSpPr/>
            <p:nvPr/>
          </p:nvSpPr>
          <p:spPr>
            <a:xfrm flipH="1">
              <a:off x="685952" y="-1"/>
              <a:ext cx="1" cy="401076"/>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grpSp>
      <p:grpSp>
        <p:nvGrpSpPr>
          <p:cNvPr id="252" name="Groupe 46"/>
          <p:cNvGrpSpPr/>
          <p:nvPr/>
        </p:nvGrpSpPr>
        <p:grpSpPr>
          <a:xfrm>
            <a:off x="11366504" y="8505611"/>
            <a:ext cx="1400784" cy="1391675"/>
            <a:chOff x="0" y="0"/>
            <a:chExt cx="1400783" cy="1391674"/>
          </a:xfrm>
        </p:grpSpPr>
        <p:sp>
          <p:nvSpPr>
            <p:cNvPr id="250" name="Connecteur droit 47"/>
            <p:cNvSpPr/>
            <p:nvPr/>
          </p:nvSpPr>
          <p:spPr>
            <a:xfrm>
              <a:off x="-1" y="0"/>
              <a:ext cx="1400785" cy="1"/>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sp>
          <p:nvSpPr>
            <p:cNvPr id="251" name="Connecteur droit 48"/>
            <p:cNvSpPr/>
            <p:nvPr/>
          </p:nvSpPr>
          <p:spPr>
            <a:xfrm flipH="1">
              <a:off x="685953" y="-1"/>
              <a:ext cx="1" cy="1391676"/>
            </a:xfrm>
            <a:prstGeom prst="line">
              <a:avLst/>
            </a:prstGeom>
            <a:noFill/>
            <a:ln w="38100" cap="rnd">
              <a:solidFill>
                <a:schemeClr val="accent3"/>
              </a:solidFill>
              <a:prstDash val="sysDot"/>
              <a:round/>
            </a:ln>
            <a:effectLst/>
          </p:spPr>
          <p:txBody>
            <a:bodyPr wrap="square" lIns="45719" tIns="45719" rIns="45719" bIns="45719" numCol="1" anchor="t">
              <a:noAutofit/>
            </a:bodyPr>
            <a:lstStyle/>
            <a:p>
              <a:endParaRPr/>
            </a:p>
          </p:txBody>
        </p:sp>
      </p:grpSp>
    </p:spTree>
  </p:cSld>
  <p:clrMapOvr>
    <a:masterClrMapping/>
  </p:clrMapOvr>
  <p:transition spd="med"/>
  <p:extLst>
    <p:ext uri="{6950BFC3-D8DA-4A85-94F7-54DA5524770B}">
      <p188:commentRel xmlns:p188="http://schemas.microsoft.com/office/powerpoint/2018/8/main" xmlns=""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ZoneTexte 1"/>
          <p:cNvSpPr txBox="1">
            <a:spLocks noGrp="1"/>
          </p:cNvSpPr>
          <p:nvPr>
            <p:ph type="sldNum" sz="quarter" idx="2"/>
          </p:nvPr>
        </p:nvSpPr>
        <p:spPr>
          <a:xfrm>
            <a:off x="23818819" y="101622"/>
            <a:ext cx="304069"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255" name="Rectangle : coins arrondis 49"/>
          <p:cNvSpPr/>
          <p:nvPr/>
        </p:nvSpPr>
        <p:spPr>
          <a:xfrm>
            <a:off x="10496553" y="2107923"/>
            <a:ext cx="12903911" cy="10980940"/>
          </a:xfrm>
          <a:prstGeom prst="roundRect">
            <a:avLst>
              <a:gd name="adj" fmla="val 5984"/>
            </a:avLst>
          </a:prstGeom>
          <a:solidFill>
            <a:srgbClr val="8D533E">
              <a:alpha val="35000"/>
            </a:srgbClr>
          </a:solidFill>
          <a:ln w="63500" cap="rnd">
            <a:solidFill>
              <a:srgbClr val="8D533E"/>
            </a:solidFill>
            <a:prstDash val="sysDot"/>
          </a:ln>
        </p:spPr>
        <p:txBody>
          <a:bodyPr lIns="45719" rIns="45719" anchor="ctr"/>
          <a:lstStyle/>
          <a:p>
            <a:pPr algn="ctr">
              <a:defRPr>
                <a:solidFill>
                  <a:srgbClr val="FFFFFF"/>
                </a:solidFill>
              </a:defRPr>
            </a:pPr>
            <a:endParaRPr/>
          </a:p>
        </p:txBody>
      </p:sp>
      <p:pic>
        <p:nvPicPr>
          <p:cNvPr id="256" name="Image 39" descr="Image 39"/>
          <p:cNvPicPr>
            <a:picLocks noChangeAspect="1"/>
          </p:cNvPicPr>
          <p:nvPr/>
        </p:nvPicPr>
        <p:blipFill>
          <a:blip r:embed="rId2"/>
          <a:stretch>
            <a:fillRect/>
          </a:stretch>
        </p:blipFill>
        <p:spPr>
          <a:xfrm>
            <a:off x="7743431" y="4240558"/>
            <a:ext cx="1614312" cy="1614312"/>
          </a:xfrm>
          <a:prstGeom prst="rect">
            <a:avLst/>
          </a:prstGeom>
          <a:ln w="12700">
            <a:miter lim="400000"/>
          </a:ln>
        </p:spPr>
      </p:pic>
      <p:pic>
        <p:nvPicPr>
          <p:cNvPr id="257" name="Image 36" descr="Image 36"/>
          <p:cNvPicPr>
            <a:picLocks noChangeAspect="1"/>
          </p:cNvPicPr>
          <p:nvPr/>
        </p:nvPicPr>
        <p:blipFill>
          <a:blip r:embed="rId3"/>
          <a:stretch>
            <a:fillRect/>
          </a:stretch>
        </p:blipFill>
        <p:spPr>
          <a:xfrm rot="16200000">
            <a:off x="7782941" y="7102992"/>
            <a:ext cx="1535291" cy="1535290"/>
          </a:xfrm>
          <a:prstGeom prst="rect">
            <a:avLst/>
          </a:prstGeom>
          <a:ln w="12700">
            <a:miter lim="400000"/>
          </a:ln>
        </p:spPr>
      </p:pic>
      <p:sp>
        <p:nvSpPr>
          <p:cNvPr id="258" name="Titre 1"/>
          <p:cNvSpPr txBox="1">
            <a:spLocks noGrp="1"/>
          </p:cNvSpPr>
          <p:nvPr>
            <p:ph type="title"/>
          </p:nvPr>
        </p:nvSpPr>
        <p:spPr>
          <a:prstGeom prst="rect">
            <a:avLst/>
          </a:prstGeom>
        </p:spPr>
        <p:txBody>
          <a:bodyPr/>
          <a:lstStyle>
            <a:lvl1pPr defTabSz="1700783">
              <a:defRPr sz="5115"/>
            </a:lvl1pPr>
          </a:lstStyle>
          <a:p>
            <a:r>
              <a:t>Forests in France</a:t>
            </a:r>
          </a:p>
        </p:txBody>
      </p:sp>
      <p:sp>
        <p:nvSpPr>
          <p:cNvPr id="259" name="ZoneTexte 3"/>
          <p:cNvSpPr txBox="1"/>
          <p:nvPr/>
        </p:nvSpPr>
        <p:spPr>
          <a:xfrm>
            <a:off x="5879915" y="1609416"/>
            <a:ext cx="4687165" cy="12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4800" b="1">
                <a:solidFill>
                  <a:srgbClr val="8D533E"/>
                </a:solidFill>
              </a:defRPr>
            </a:pPr>
            <a:r>
              <a:rPr dirty="0"/>
              <a:t>17</a:t>
            </a:r>
            <a:r>
              <a:rPr lang="en-AU" dirty="0"/>
              <a:t>.</a:t>
            </a:r>
            <a:r>
              <a:rPr dirty="0"/>
              <a:t>5 </a:t>
            </a:r>
            <a:r>
              <a:rPr sz="2800" dirty="0"/>
              <a:t>million hectares </a:t>
            </a:r>
            <a:br>
              <a:rPr sz="2800" dirty="0"/>
            </a:br>
            <a:r>
              <a:rPr sz="2800" dirty="0"/>
              <a:t>of forests</a:t>
            </a:r>
          </a:p>
        </p:txBody>
      </p:sp>
      <p:sp>
        <p:nvSpPr>
          <p:cNvPr id="260" name="ZoneTexte 7"/>
          <p:cNvSpPr txBox="1"/>
          <p:nvPr/>
        </p:nvSpPr>
        <p:spPr>
          <a:xfrm>
            <a:off x="7544748" y="2520976"/>
            <a:ext cx="2513215" cy="12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2800" b="1">
                <a:solidFill>
                  <a:srgbClr val="8D533E"/>
                </a:solidFill>
              </a:defRPr>
            </a:pPr>
            <a:r>
              <a:rPr dirty="0"/>
              <a:t> </a:t>
            </a:r>
            <a:r>
              <a:rPr sz="4800" dirty="0"/>
              <a:t>32% </a:t>
            </a:r>
            <a:br>
              <a:rPr sz="4800" dirty="0"/>
            </a:br>
            <a:r>
              <a:rPr lang="en-AU" dirty="0"/>
              <a:t>of the territory</a:t>
            </a:r>
            <a:endParaRPr dirty="0"/>
          </a:p>
        </p:txBody>
      </p:sp>
      <p:sp>
        <p:nvSpPr>
          <p:cNvPr id="261" name="ZoneTexte 16"/>
          <p:cNvSpPr txBox="1"/>
          <p:nvPr/>
        </p:nvSpPr>
        <p:spPr>
          <a:xfrm>
            <a:off x="8006761" y="4723938"/>
            <a:ext cx="1087650"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3600" b="1">
                <a:solidFill>
                  <a:srgbClr val="2B7758"/>
                </a:solidFill>
              </a:defRPr>
            </a:pPr>
            <a:r>
              <a:t>75</a:t>
            </a:r>
            <a:r>
              <a:rPr sz="1000"/>
              <a:t> </a:t>
            </a:r>
            <a:r>
              <a:t>%</a:t>
            </a:r>
          </a:p>
        </p:txBody>
      </p:sp>
      <p:sp>
        <p:nvSpPr>
          <p:cNvPr id="262" name="ZoneTexte 20"/>
          <p:cNvSpPr txBox="1"/>
          <p:nvPr/>
        </p:nvSpPr>
        <p:spPr>
          <a:xfrm>
            <a:off x="7639371" y="8746400"/>
            <a:ext cx="1822430" cy="9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2800" b="1">
                <a:solidFill>
                  <a:srgbClr val="2B7758"/>
                </a:solidFill>
              </a:defRPr>
            </a:lvl1pPr>
          </a:lstStyle>
          <a:p>
            <a:r>
              <a:rPr dirty="0"/>
              <a:t>public forests</a:t>
            </a:r>
          </a:p>
        </p:txBody>
      </p:sp>
      <p:sp>
        <p:nvSpPr>
          <p:cNvPr id="263" name="ZoneTexte 23"/>
          <p:cNvSpPr txBox="1"/>
          <p:nvPr/>
        </p:nvSpPr>
        <p:spPr>
          <a:xfrm>
            <a:off x="8044861" y="7544968"/>
            <a:ext cx="1087650"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3600" b="1">
                <a:solidFill>
                  <a:srgbClr val="2B7758"/>
                </a:solidFill>
              </a:defRPr>
            </a:pPr>
            <a:r>
              <a:t>25</a:t>
            </a:r>
            <a:r>
              <a:rPr sz="1000"/>
              <a:t> </a:t>
            </a:r>
            <a:r>
              <a:t>%</a:t>
            </a:r>
          </a:p>
        </p:txBody>
      </p:sp>
      <p:sp>
        <p:nvSpPr>
          <p:cNvPr id="264" name="ZoneTexte 24"/>
          <p:cNvSpPr txBox="1"/>
          <p:nvPr/>
        </p:nvSpPr>
        <p:spPr>
          <a:xfrm>
            <a:off x="7639371" y="5925368"/>
            <a:ext cx="1822430" cy="9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2800" b="1">
                <a:solidFill>
                  <a:srgbClr val="2B7758"/>
                </a:solidFill>
              </a:defRPr>
            </a:lvl1pPr>
          </a:lstStyle>
          <a:p>
            <a:r>
              <a:rPr dirty="0"/>
              <a:t> private forests</a:t>
            </a:r>
          </a:p>
        </p:txBody>
      </p:sp>
      <p:pic>
        <p:nvPicPr>
          <p:cNvPr id="265" name="Image 33" descr="Image 33"/>
          <p:cNvPicPr>
            <a:picLocks noChangeAspect="1"/>
          </p:cNvPicPr>
          <p:nvPr/>
        </p:nvPicPr>
        <p:blipFill>
          <a:blip r:embed="rId4"/>
          <a:stretch>
            <a:fillRect/>
          </a:stretch>
        </p:blipFill>
        <p:spPr>
          <a:xfrm>
            <a:off x="513801" y="2276982"/>
            <a:ext cx="6376893" cy="6967166"/>
          </a:xfrm>
          <a:prstGeom prst="rect">
            <a:avLst/>
          </a:prstGeom>
          <a:ln w="12700">
            <a:miter lim="400000"/>
          </a:ln>
        </p:spPr>
      </p:pic>
      <p:pic>
        <p:nvPicPr>
          <p:cNvPr id="266" name="Image 41" descr="Image 41"/>
          <p:cNvPicPr>
            <a:picLocks noChangeAspect="1"/>
          </p:cNvPicPr>
          <p:nvPr/>
        </p:nvPicPr>
        <p:blipFill>
          <a:blip r:embed="rId5"/>
          <a:stretch>
            <a:fillRect/>
          </a:stretch>
        </p:blipFill>
        <p:spPr>
          <a:xfrm>
            <a:off x="736236" y="9084205"/>
            <a:ext cx="2530288" cy="2401630"/>
          </a:xfrm>
          <a:prstGeom prst="rect">
            <a:avLst/>
          </a:prstGeom>
          <a:ln w="12700">
            <a:miter lim="400000"/>
          </a:ln>
        </p:spPr>
      </p:pic>
      <p:sp>
        <p:nvSpPr>
          <p:cNvPr id="267" name="ZoneTexte 42"/>
          <p:cNvSpPr txBox="1"/>
          <p:nvPr/>
        </p:nvSpPr>
        <p:spPr>
          <a:xfrm>
            <a:off x="1097109" y="11703653"/>
            <a:ext cx="2594874" cy="1264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4800" b="1">
                <a:solidFill>
                  <a:srgbClr val="8D533E"/>
                </a:solidFill>
              </a:defRPr>
            </a:pPr>
            <a:r>
              <a:rPr dirty="0"/>
              <a:t>67% </a:t>
            </a:r>
            <a:br>
              <a:rPr dirty="0"/>
            </a:br>
            <a:r>
              <a:rPr lang="en-AU" sz="2800" dirty="0"/>
              <a:t>b</a:t>
            </a:r>
            <a:r>
              <a:rPr sz="2800" dirty="0" err="1"/>
              <a:t>roadleaf</a:t>
            </a:r>
            <a:r>
              <a:rPr sz="2800" dirty="0"/>
              <a:t> trees</a:t>
            </a:r>
          </a:p>
        </p:txBody>
      </p:sp>
      <p:sp>
        <p:nvSpPr>
          <p:cNvPr id="268" name="ZoneTexte 43"/>
          <p:cNvSpPr txBox="1"/>
          <p:nvPr/>
        </p:nvSpPr>
        <p:spPr>
          <a:xfrm>
            <a:off x="7243416" y="11160149"/>
            <a:ext cx="1573863" cy="8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sz="4800" b="1">
                <a:solidFill>
                  <a:srgbClr val="8D533E"/>
                </a:solidFill>
              </a:defRPr>
            </a:lvl1pPr>
          </a:lstStyle>
          <a:p>
            <a:r>
              <a:rPr dirty="0"/>
              <a:t>83% </a:t>
            </a:r>
          </a:p>
        </p:txBody>
      </p:sp>
      <p:pic>
        <p:nvPicPr>
          <p:cNvPr id="269" name="Image 47" descr="Image 47"/>
          <p:cNvPicPr>
            <a:picLocks noChangeAspect="1"/>
          </p:cNvPicPr>
          <p:nvPr/>
        </p:nvPicPr>
        <p:blipFill>
          <a:blip r:embed="rId6"/>
          <a:stretch>
            <a:fillRect/>
          </a:stretch>
        </p:blipFill>
        <p:spPr>
          <a:xfrm>
            <a:off x="3947326" y="9044520"/>
            <a:ext cx="3042949" cy="3258107"/>
          </a:xfrm>
          <a:prstGeom prst="rect">
            <a:avLst/>
          </a:prstGeom>
          <a:ln w="12700">
            <a:miter lim="400000"/>
          </a:ln>
        </p:spPr>
      </p:pic>
      <p:sp>
        <p:nvSpPr>
          <p:cNvPr id="270" name="ZoneTexte 48"/>
          <p:cNvSpPr txBox="1"/>
          <p:nvPr/>
        </p:nvSpPr>
        <p:spPr>
          <a:xfrm>
            <a:off x="10496553" y="2275886"/>
            <a:ext cx="12903911" cy="63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600" b="1">
                <a:solidFill>
                  <a:srgbClr val="8D533E"/>
                </a:solidFill>
                <a:latin typeface="Barlow"/>
                <a:ea typeface="Barlow"/>
                <a:cs typeface="Barlow"/>
                <a:sym typeface="Barlow"/>
              </a:defRPr>
            </a:lvl1pPr>
          </a:lstStyle>
          <a:p>
            <a:r>
              <a:t>Forest cover rate</a:t>
            </a:r>
          </a:p>
        </p:txBody>
      </p:sp>
      <p:pic>
        <p:nvPicPr>
          <p:cNvPr id="271" name="Image 53" descr="Image 53"/>
          <p:cNvPicPr>
            <a:picLocks noChangeAspect="1"/>
          </p:cNvPicPr>
          <p:nvPr/>
        </p:nvPicPr>
        <p:blipFill>
          <a:blip r:embed="rId7"/>
          <a:stretch>
            <a:fillRect/>
          </a:stretch>
        </p:blipFill>
        <p:spPr>
          <a:xfrm>
            <a:off x="17696978" y="2974143"/>
            <a:ext cx="5260203" cy="5772259"/>
          </a:xfrm>
          <a:prstGeom prst="rect">
            <a:avLst/>
          </a:prstGeom>
          <a:ln w="12700">
            <a:miter lim="400000"/>
          </a:ln>
        </p:spPr>
      </p:pic>
      <p:pic>
        <p:nvPicPr>
          <p:cNvPr id="272" name="Image 55" descr="Image 55"/>
          <p:cNvPicPr>
            <a:picLocks noChangeAspect="1"/>
          </p:cNvPicPr>
          <p:nvPr/>
        </p:nvPicPr>
        <p:blipFill>
          <a:blip r:embed="rId8"/>
          <a:stretch>
            <a:fillRect/>
          </a:stretch>
        </p:blipFill>
        <p:spPr>
          <a:xfrm>
            <a:off x="11023613" y="2974143"/>
            <a:ext cx="5275721" cy="5772259"/>
          </a:xfrm>
          <a:prstGeom prst="rect">
            <a:avLst/>
          </a:prstGeom>
          <a:ln w="12700">
            <a:miter lim="400000"/>
          </a:ln>
        </p:spPr>
      </p:pic>
      <p:sp>
        <p:nvSpPr>
          <p:cNvPr id="273" name="ZoneTexte 56"/>
          <p:cNvSpPr txBox="1"/>
          <p:nvPr/>
        </p:nvSpPr>
        <p:spPr>
          <a:xfrm>
            <a:off x="11023613" y="8451508"/>
            <a:ext cx="5412820" cy="57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200" b="1">
                <a:solidFill>
                  <a:srgbClr val="8D533E"/>
                </a:solidFill>
                <a:latin typeface="Barlow"/>
                <a:ea typeface="Barlow"/>
                <a:cs typeface="Barlow"/>
                <a:sym typeface="Barlow"/>
              </a:defRPr>
            </a:lvl1pPr>
          </a:lstStyle>
          <a:p>
            <a:r>
              <a:t>By French department</a:t>
            </a:r>
          </a:p>
        </p:txBody>
      </p:sp>
      <p:sp>
        <p:nvSpPr>
          <p:cNvPr id="274" name="ZoneTexte 57"/>
          <p:cNvSpPr txBox="1"/>
          <p:nvPr/>
        </p:nvSpPr>
        <p:spPr>
          <a:xfrm>
            <a:off x="17595380" y="8451508"/>
            <a:ext cx="5396897" cy="57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a:defRPr sz="3200" b="1">
                <a:solidFill>
                  <a:srgbClr val="8D533E"/>
                </a:solidFill>
                <a:latin typeface="Barlow"/>
                <a:ea typeface="Barlow"/>
                <a:cs typeface="Barlow"/>
                <a:sym typeface="Barlow"/>
              </a:defRPr>
            </a:lvl1pPr>
          </a:lstStyle>
          <a:p>
            <a:r>
              <a:t>By French region</a:t>
            </a:r>
          </a:p>
        </p:txBody>
      </p:sp>
      <p:sp>
        <p:nvSpPr>
          <p:cNvPr id="275" name="ZoneTexte 58"/>
          <p:cNvSpPr txBox="1"/>
          <p:nvPr/>
        </p:nvSpPr>
        <p:spPr>
          <a:xfrm>
            <a:off x="11131422" y="9232620"/>
            <a:ext cx="5921830" cy="2969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2800">
                <a:solidFill>
                  <a:srgbClr val="8D533E"/>
                </a:solidFill>
                <a:latin typeface="Barlow"/>
                <a:ea typeface="Barlow"/>
                <a:cs typeface="Barlow"/>
                <a:sym typeface="Barlow"/>
              </a:defRPr>
            </a:pPr>
            <a:r>
              <a:rPr dirty="0"/>
              <a:t>1 – Corse-du-Sud </a:t>
            </a:r>
            <a:r>
              <a:rPr sz="2200" dirty="0"/>
              <a:t>(74%)</a:t>
            </a:r>
          </a:p>
          <a:p>
            <a:pPr>
              <a:defRPr sz="2800">
                <a:solidFill>
                  <a:srgbClr val="8D533E"/>
                </a:solidFill>
                <a:latin typeface="Barlow"/>
                <a:ea typeface="Barlow"/>
                <a:cs typeface="Barlow"/>
                <a:sym typeface="Barlow"/>
              </a:defRPr>
            </a:pPr>
            <a:r>
              <a:rPr dirty="0"/>
              <a:t>2 – Alpes-Maritimes </a:t>
            </a:r>
            <a:r>
              <a:rPr sz="2200" dirty="0"/>
              <a:t>(66%) </a:t>
            </a:r>
          </a:p>
          <a:p>
            <a:pPr>
              <a:defRPr sz="2800">
                <a:solidFill>
                  <a:srgbClr val="8D533E"/>
                </a:solidFill>
                <a:latin typeface="Barlow"/>
                <a:ea typeface="Barlow"/>
                <a:cs typeface="Barlow"/>
                <a:sym typeface="Barlow"/>
              </a:defRPr>
            </a:pPr>
            <a:r>
              <a:rPr dirty="0"/>
              <a:t>3 – Var </a:t>
            </a:r>
            <a:r>
              <a:rPr sz="2200" dirty="0"/>
              <a:t>(65%)</a:t>
            </a:r>
          </a:p>
          <a:p>
            <a:pPr>
              <a:defRPr sz="2800">
                <a:solidFill>
                  <a:srgbClr val="8D533E"/>
                </a:solidFill>
                <a:latin typeface="Barlow"/>
                <a:ea typeface="Barlow"/>
                <a:cs typeface="Barlow"/>
                <a:sym typeface="Barlow"/>
              </a:defRPr>
            </a:pPr>
            <a:r>
              <a:rPr dirty="0"/>
              <a:t>4 – Haute-Corse </a:t>
            </a:r>
            <a:r>
              <a:rPr sz="2200" dirty="0"/>
              <a:t>(64%)</a:t>
            </a:r>
          </a:p>
          <a:p>
            <a:pPr>
              <a:defRPr sz="2800">
                <a:solidFill>
                  <a:srgbClr val="8D533E"/>
                </a:solidFill>
                <a:latin typeface="Barlow"/>
                <a:ea typeface="Barlow"/>
                <a:cs typeface="Barlow"/>
                <a:sym typeface="Barlow"/>
              </a:defRPr>
            </a:pPr>
            <a:r>
              <a:rPr dirty="0"/>
              <a:t>5 – Alpes-de-Haute-Provence </a:t>
            </a:r>
            <a:r>
              <a:rPr sz="2200" dirty="0"/>
              <a:t>(62%)</a:t>
            </a:r>
          </a:p>
          <a:p>
            <a:pPr>
              <a:defRPr sz="2800">
                <a:solidFill>
                  <a:srgbClr val="8D533E"/>
                </a:solidFill>
                <a:latin typeface="Barlow"/>
                <a:ea typeface="Barlow"/>
                <a:cs typeface="Barlow"/>
                <a:sym typeface="Barlow"/>
              </a:defRPr>
            </a:pPr>
            <a:r>
              <a:rPr dirty="0"/>
              <a:t>6 – </a:t>
            </a:r>
            <a:r>
              <a:rPr dirty="0" err="1"/>
              <a:t>Ardèche</a:t>
            </a:r>
            <a:r>
              <a:rPr dirty="0"/>
              <a:t> </a:t>
            </a:r>
            <a:r>
              <a:rPr sz="2200" dirty="0"/>
              <a:t>(62%)</a:t>
            </a:r>
          </a:p>
          <a:p>
            <a:pPr>
              <a:lnSpc>
                <a:spcPts val="2000"/>
              </a:lnSpc>
              <a:defRPr sz="2800">
                <a:solidFill>
                  <a:srgbClr val="8D533E"/>
                </a:solidFill>
                <a:latin typeface="Barlow"/>
                <a:ea typeface="Barlow"/>
                <a:cs typeface="Barlow"/>
                <a:sym typeface="Barlow"/>
              </a:defRPr>
            </a:pPr>
            <a:r>
              <a:rPr dirty="0"/>
              <a:t>...</a:t>
            </a:r>
          </a:p>
        </p:txBody>
      </p:sp>
      <p:sp>
        <p:nvSpPr>
          <p:cNvPr id="276" name="ZoneTexte 59"/>
          <p:cNvSpPr txBox="1"/>
          <p:nvPr/>
        </p:nvSpPr>
        <p:spPr>
          <a:xfrm>
            <a:off x="17275159" y="9232620"/>
            <a:ext cx="5921830" cy="2944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defRPr sz="2800">
                <a:solidFill>
                  <a:srgbClr val="8D533E"/>
                </a:solidFill>
                <a:latin typeface="Barlow"/>
                <a:ea typeface="Barlow"/>
                <a:cs typeface="Barlow"/>
                <a:sym typeface="Barlow"/>
              </a:defRPr>
            </a:pPr>
            <a:r>
              <a:rPr dirty="0"/>
              <a:t>1 – Corse </a:t>
            </a:r>
            <a:r>
              <a:rPr sz="2200" dirty="0"/>
              <a:t>(69%)</a:t>
            </a:r>
          </a:p>
          <a:p>
            <a:pPr>
              <a:defRPr sz="2800">
                <a:solidFill>
                  <a:srgbClr val="8D533E"/>
                </a:solidFill>
                <a:latin typeface="Barlow"/>
                <a:ea typeface="Barlow"/>
                <a:cs typeface="Barlow"/>
                <a:sym typeface="Barlow"/>
              </a:defRPr>
            </a:pPr>
            <a:r>
              <a:rPr dirty="0"/>
              <a:t>2 – Provence-Alpes-Côte d’Azur </a:t>
            </a:r>
            <a:r>
              <a:rPr sz="2200" dirty="0"/>
              <a:t>(52%)</a:t>
            </a:r>
          </a:p>
          <a:p>
            <a:pPr>
              <a:defRPr sz="2800">
                <a:solidFill>
                  <a:srgbClr val="8D533E"/>
                </a:solidFill>
                <a:latin typeface="Barlow"/>
                <a:ea typeface="Barlow"/>
                <a:cs typeface="Barlow"/>
                <a:sym typeface="Barlow"/>
              </a:defRPr>
            </a:pPr>
            <a:r>
              <a:rPr dirty="0"/>
              <a:t>3 – </a:t>
            </a:r>
            <a:r>
              <a:rPr dirty="0" err="1"/>
              <a:t>Occitanie</a:t>
            </a:r>
            <a:r>
              <a:rPr dirty="0"/>
              <a:t> </a:t>
            </a:r>
            <a:r>
              <a:rPr sz="2200" dirty="0"/>
              <a:t>(38%)</a:t>
            </a:r>
          </a:p>
          <a:p>
            <a:pPr>
              <a:defRPr sz="2800">
                <a:solidFill>
                  <a:srgbClr val="8D533E"/>
                </a:solidFill>
                <a:latin typeface="Barlow"/>
                <a:ea typeface="Barlow"/>
                <a:cs typeface="Barlow"/>
                <a:sym typeface="Barlow"/>
              </a:defRPr>
            </a:pPr>
            <a:r>
              <a:rPr dirty="0"/>
              <a:t>4 – Auvergne-Rhône-Alpes </a:t>
            </a:r>
            <a:r>
              <a:rPr sz="2200" dirty="0"/>
              <a:t>(37%)</a:t>
            </a:r>
          </a:p>
          <a:p>
            <a:pPr>
              <a:defRPr sz="2800">
                <a:solidFill>
                  <a:srgbClr val="8D533E"/>
                </a:solidFill>
                <a:latin typeface="Barlow"/>
                <a:ea typeface="Barlow"/>
                <a:cs typeface="Barlow"/>
                <a:sym typeface="Barlow"/>
              </a:defRPr>
            </a:pPr>
            <a:r>
              <a:rPr dirty="0"/>
              <a:t>5 – Bourgogne-Franche-Comté </a:t>
            </a:r>
            <a:r>
              <a:rPr sz="2200" dirty="0"/>
              <a:t>(37%)</a:t>
            </a:r>
          </a:p>
          <a:p>
            <a:pPr>
              <a:defRPr sz="2800">
                <a:solidFill>
                  <a:srgbClr val="8D533E"/>
                </a:solidFill>
                <a:latin typeface="Barlow"/>
                <a:ea typeface="Barlow"/>
                <a:cs typeface="Barlow"/>
                <a:sym typeface="Barlow"/>
              </a:defRPr>
            </a:pPr>
            <a:r>
              <a:rPr dirty="0"/>
              <a:t>6 – Nouvelle-Aquitaine </a:t>
            </a:r>
            <a:r>
              <a:rPr sz="2200" dirty="0"/>
              <a:t>(34%)</a:t>
            </a:r>
          </a:p>
          <a:p>
            <a:pPr>
              <a:lnSpc>
                <a:spcPts val="2000"/>
              </a:lnSpc>
              <a:defRPr sz="2800">
                <a:solidFill>
                  <a:srgbClr val="8D533E"/>
                </a:solidFill>
                <a:latin typeface="Barlow"/>
                <a:ea typeface="Barlow"/>
                <a:cs typeface="Barlow"/>
                <a:sym typeface="Barlow"/>
              </a:defRPr>
            </a:pPr>
            <a:r>
              <a:rPr dirty="0"/>
              <a:t>...</a:t>
            </a:r>
          </a:p>
        </p:txBody>
      </p:sp>
      <p:sp>
        <p:nvSpPr>
          <p:cNvPr id="277" name="ZoneTexte 60"/>
          <p:cNvSpPr txBox="1"/>
          <p:nvPr/>
        </p:nvSpPr>
        <p:spPr>
          <a:xfrm>
            <a:off x="14123953" y="12413794"/>
            <a:ext cx="8814596" cy="461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a:defRPr sz="2400">
                <a:solidFill>
                  <a:srgbClr val="A6A6A6"/>
                </a:solidFill>
                <a:latin typeface="Barlow"/>
                <a:ea typeface="Barlow"/>
                <a:cs typeface="Barlow"/>
                <a:sym typeface="Barlow"/>
              </a:defRPr>
            </a:lvl1pPr>
          </a:lstStyle>
          <a:p>
            <a:r>
              <a:t>(IGN national forest inventory – 2019-2023)</a:t>
            </a:r>
          </a:p>
        </p:txBody>
      </p:sp>
      <p:sp>
        <p:nvSpPr>
          <p:cNvPr id="278" name="ZoneTexte 62"/>
          <p:cNvSpPr txBox="1"/>
          <p:nvPr/>
        </p:nvSpPr>
        <p:spPr>
          <a:xfrm>
            <a:off x="6178851" y="11879715"/>
            <a:ext cx="3751945" cy="1386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solidFill>
                  <a:srgbClr val="8D533E"/>
                </a:solidFill>
              </a:defRPr>
            </a:lvl1pPr>
          </a:lstStyle>
          <a:p>
            <a:r>
              <a:t>of stands composed of 2 tree species or fewer</a:t>
            </a:r>
          </a:p>
        </p:txBody>
      </p:sp>
      <p:sp>
        <p:nvSpPr>
          <p:cNvPr id="279" name="ZoneTexte 64"/>
          <p:cNvSpPr txBox="1"/>
          <p:nvPr/>
        </p:nvSpPr>
        <p:spPr>
          <a:xfrm>
            <a:off x="16951729" y="5372449"/>
            <a:ext cx="3159044" cy="2347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400" tIns="50400" rIns="50400" bIns="50400">
            <a:spAutoFit/>
          </a:bodyPr>
          <a:lstStyle/>
          <a:p>
            <a:pPr>
              <a:lnSpc>
                <a:spcPts val="3600"/>
              </a:lnSpc>
              <a:defRPr b="1">
                <a:solidFill>
                  <a:srgbClr val="8D533E"/>
                </a:solidFill>
                <a:latin typeface="Barlow"/>
                <a:ea typeface="Barlow"/>
                <a:cs typeface="Barlow"/>
                <a:sym typeface="Barlow"/>
              </a:defRPr>
            </a:pPr>
            <a:r>
              <a:t>Less than 15%</a:t>
            </a:r>
          </a:p>
          <a:p>
            <a:pPr>
              <a:lnSpc>
                <a:spcPts val="3600"/>
              </a:lnSpc>
              <a:defRPr b="1">
                <a:solidFill>
                  <a:srgbClr val="8D533E"/>
                </a:solidFill>
                <a:latin typeface="Barlow"/>
                <a:ea typeface="Barlow"/>
                <a:cs typeface="Barlow"/>
                <a:sym typeface="Barlow"/>
              </a:defRPr>
            </a:pPr>
            <a:r>
              <a:t>Between 15 and 25%</a:t>
            </a:r>
          </a:p>
          <a:p>
            <a:pPr>
              <a:lnSpc>
                <a:spcPts val="3600"/>
              </a:lnSpc>
              <a:defRPr b="1">
                <a:solidFill>
                  <a:srgbClr val="8D533E"/>
                </a:solidFill>
                <a:latin typeface="Barlow"/>
                <a:ea typeface="Barlow"/>
                <a:cs typeface="Barlow"/>
                <a:sym typeface="Barlow"/>
              </a:defRPr>
            </a:pPr>
            <a:r>
              <a:t>Between 25 and 35%</a:t>
            </a:r>
          </a:p>
          <a:p>
            <a:pPr>
              <a:lnSpc>
                <a:spcPts val="3600"/>
              </a:lnSpc>
              <a:defRPr b="1">
                <a:solidFill>
                  <a:srgbClr val="8D533E"/>
                </a:solidFill>
                <a:latin typeface="Barlow"/>
                <a:ea typeface="Barlow"/>
                <a:cs typeface="Barlow"/>
                <a:sym typeface="Barlow"/>
              </a:defRPr>
            </a:pPr>
            <a:r>
              <a:t>Between 35 and 45%</a:t>
            </a:r>
          </a:p>
          <a:p>
            <a:pPr>
              <a:lnSpc>
                <a:spcPts val="3600"/>
              </a:lnSpc>
              <a:defRPr b="1">
                <a:solidFill>
                  <a:srgbClr val="8D533E"/>
                </a:solidFill>
                <a:latin typeface="Barlow"/>
                <a:ea typeface="Barlow"/>
                <a:cs typeface="Barlow"/>
                <a:sym typeface="Barlow"/>
              </a:defRPr>
            </a:pPr>
            <a:r>
              <a:t>Over 45%</a:t>
            </a:r>
          </a:p>
        </p:txBody>
      </p:sp>
      <p:pic>
        <p:nvPicPr>
          <p:cNvPr id="280" name="Image 66" descr="Image 66"/>
          <p:cNvPicPr>
            <a:picLocks noChangeAspect="1"/>
          </p:cNvPicPr>
          <p:nvPr/>
        </p:nvPicPr>
        <p:blipFill>
          <a:blip r:embed="rId9"/>
          <a:stretch>
            <a:fillRect/>
          </a:stretch>
        </p:blipFill>
        <p:spPr>
          <a:xfrm>
            <a:off x="16554676" y="5517915"/>
            <a:ext cx="316090" cy="2133601"/>
          </a:xfrm>
          <a:prstGeom prst="rect">
            <a:avLst/>
          </a:prstGeom>
          <a:ln w="12700">
            <a:miter lim="400000"/>
          </a:ln>
        </p:spPr>
      </p:pic>
      <p:pic>
        <p:nvPicPr>
          <p:cNvPr id="281" name="Image 72" descr="Image 72"/>
          <p:cNvPicPr>
            <a:picLocks noChangeAspect="1"/>
          </p:cNvPicPr>
          <p:nvPr/>
        </p:nvPicPr>
        <p:blipFill>
          <a:blip r:embed="rId10"/>
          <a:stretch>
            <a:fillRect/>
          </a:stretch>
        </p:blipFill>
        <p:spPr>
          <a:xfrm>
            <a:off x="16875568" y="9207314"/>
            <a:ext cx="330201" cy="403579"/>
          </a:xfrm>
          <a:prstGeom prst="rect">
            <a:avLst/>
          </a:prstGeom>
          <a:ln w="12700">
            <a:miter lim="400000"/>
          </a:ln>
        </p:spPr>
      </p:pic>
      <p:pic>
        <p:nvPicPr>
          <p:cNvPr id="282" name="Image 73" descr="Image 73"/>
          <p:cNvPicPr>
            <a:picLocks noChangeAspect="1"/>
          </p:cNvPicPr>
          <p:nvPr/>
        </p:nvPicPr>
        <p:blipFill>
          <a:blip r:embed="rId10"/>
          <a:stretch>
            <a:fillRect/>
          </a:stretch>
        </p:blipFill>
        <p:spPr>
          <a:xfrm>
            <a:off x="10729473" y="9207314"/>
            <a:ext cx="330201" cy="40357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ZoneTexte 1"/>
          <p:cNvSpPr txBox="1">
            <a:spLocks noGrp="1"/>
          </p:cNvSpPr>
          <p:nvPr>
            <p:ph type="sldNum" sz="quarter" idx="2"/>
          </p:nvPr>
        </p:nvSpPr>
        <p:spPr>
          <a:xfrm>
            <a:off x="23818819" y="101622"/>
            <a:ext cx="304069" cy="525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285" name="Titre 1"/>
          <p:cNvSpPr txBox="1">
            <a:spLocks noGrp="1"/>
          </p:cNvSpPr>
          <p:nvPr>
            <p:ph type="title"/>
          </p:nvPr>
        </p:nvSpPr>
        <p:spPr>
          <a:prstGeom prst="rect">
            <a:avLst/>
          </a:prstGeom>
        </p:spPr>
        <p:txBody>
          <a:bodyPr/>
          <a:lstStyle>
            <a:lvl1pPr defTabSz="1700783">
              <a:defRPr sz="5115"/>
            </a:lvl1pPr>
          </a:lstStyle>
          <a:p>
            <a:r>
              <a:t>France’s forest area is increasing year after year</a:t>
            </a:r>
          </a:p>
        </p:txBody>
      </p:sp>
      <p:grpSp>
        <p:nvGrpSpPr>
          <p:cNvPr id="288" name="ZoneTexte 5"/>
          <p:cNvGrpSpPr/>
          <p:nvPr/>
        </p:nvGrpSpPr>
        <p:grpSpPr>
          <a:xfrm>
            <a:off x="15782162" y="2297258"/>
            <a:ext cx="7526853" cy="8846992"/>
            <a:chOff x="0" y="0"/>
            <a:chExt cx="7526852" cy="8846990"/>
          </a:xfrm>
        </p:grpSpPr>
        <p:sp>
          <p:nvSpPr>
            <p:cNvPr id="286" name="Rectangle aux angles arrondis"/>
            <p:cNvSpPr/>
            <p:nvPr/>
          </p:nvSpPr>
          <p:spPr>
            <a:xfrm>
              <a:off x="0" y="0"/>
              <a:ext cx="7526853" cy="8846991"/>
            </a:xfrm>
            <a:prstGeom prst="roundRect">
              <a:avLst>
                <a:gd name="adj" fmla="val 8004"/>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287" name="The main reasons for this significant growth are primarily attributed to agricultural abandonment and the afforestation of farmland (e.g., Mediterranean regions), and to a lesser extent, climate change, which promotes tree growth and productivity (e.g., "/>
            <p:cNvSpPr txBox="1"/>
            <p:nvPr/>
          </p:nvSpPr>
          <p:spPr>
            <a:xfrm>
              <a:off x="208200" y="208200"/>
              <a:ext cx="7110452" cy="7281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288000" rIns="288000" bIns="288000" numCol="1" anchor="t">
              <a:spAutoFit/>
            </a:bodyPr>
            <a:lstStyle>
              <a:lvl1pPr>
                <a:defRPr sz="4000"/>
              </a:lvl1pPr>
            </a:lstStyle>
            <a:p>
              <a:r>
                <a:t>The main reasons for this significant growth are primarily attributed to agricultural abandonment and the afforestation of farmland (e.g., Mediterranean regions), and to a lesser extent, climate change, which promotes tree growth and productivity (e.g., French Bretagne)</a:t>
              </a:r>
            </a:p>
          </p:txBody>
        </p:sp>
      </p:grpSp>
      <p:sp>
        <p:nvSpPr>
          <p:cNvPr id="289" name="Connecteur droit avec flèche 8"/>
          <p:cNvSpPr/>
          <p:nvPr/>
        </p:nvSpPr>
        <p:spPr>
          <a:xfrm flipH="1">
            <a:off x="15348128" y="3048654"/>
            <a:ext cx="681790" cy="1"/>
          </a:xfrm>
          <a:prstGeom prst="line">
            <a:avLst/>
          </a:prstGeom>
          <a:ln w="127000">
            <a:solidFill>
              <a:srgbClr val="8D533E"/>
            </a:solidFill>
            <a:headEnd type="triangle"/>
          </a:ln>
        </p:spPr>
        <p:txBody>
          <a:bodyPr lIns="45719" rIns="45719"/>
          <a:lstStyle/>
          <a:p>
            <a:endParaRPr/>
          </a:p>
        </p:txBody>
      </p:sp>
      <p:sp>
        <p:nvSpPr>
          <p:cNvPr id="290" name="ZoneTexte 11"/>
          <p:cNvSpPr txBox="1"/>
          <p:nvPr/>
        </p:nvSpPr>
        <p:spPr>
          <a:xfrm>
            <a:off x="2117661" y="10855862"/>
            <a:ext cx="11688365" cy="10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3600" b="1">
                <a:solidFill>
                  <a:srgbClr val="8D533E"/>
                </a:solidFill>
                <a:latin typeface="Barlow"/>
                <a:ea typeface="Barlow"/>
                <a:cs typeface="Barlow"/>
                <a:sym typeface="Barlow"/>
              </a:defRPr>
            </a:pPr>
            <a:r>
              <a:rPr dirty="0"/>
              <a:t>Evolution of forest area in France</a:t>
            </a:r>
            <a:br>
              <a:rPr dirty="0"/>
            </a:br>
            <a:r>
              <a:rPr sz="2400" b="0" dirty="0">
                <a:solidFill>
                  <a:srgbClr val="A6A6A6"/>
                </a:solidFill>
              </a:rPr>
              <a:t>(</a:t>
            </a:r>
            <a:r>
              <a:rPr sz="2400" b="0" dirty="0" err="1">
                <a:solidFill>
                  <a:srgbClr val="A6A6A6"/>
                </a:solidFill>
              </a:rPr>
              <a:t>Inventaire</a:t>
            </a:r>
            <a:r>
              <a:rPr sz="2400" b="0" dirty="0">
                <a:solidFill>
                  <a:srgbClr val="A6A6A6"/>
                </a:solidFill>
              </a:rPr>
              <a:t> </a:t>
            </a:r>
            <a:r>
              <a:rPr sz="2400" b="0" dirty="0" err="1">
                <a:solidFill>
                  <a:srgbClr val="A6A6A6"/>
                </a:solidFill>
              </a:rPr>
              <a:t>forestier</a:t>
            </a:r>
            <a:r>
              <a:rPr sz="2400" b="0" dirty="0">
                <a:solidFill>
                  <a:srgbClr val="A6A6A6"/>
                </a:solidFill>
              </a:rPr>
              <a:t> national – IGN – 2019-2023)</a:t>
            </a:r>
          </a:p>
        </p:txBody>
      </p:sp>
      <p:pic>
        <p:nvPicPr>
          <p:cNvPr id="291" name="Image 16" descr="Image 16"/>
          <p:cNvPicPr>
            <a:picLocks noChangeAspect="1"/>
          </p:cNvPicPr>
          <p:nvPr/>
        </p:nvPicPr>
        <p:blipFill>
          <a:blip r:embed="rId2"/>
          <a:stretch>
            <a:fillRect/>
          </a:stretch>
        </p:blipFill>
        <p:spPr>
          <a:xfrm>
            <a:off x="1433926" y="4229489"/>
            <a:ext cx="12261110" cy="5556535"/>
          </a:xfrm>
          <a:prstGeom prst="rect">
            <a:avLst/>
          </a:prstGeom>
          <a:ln w="12700">
            <a:miter lim="400000"/>
          </a:ln>
        </p:spPr>
      </p:pic>
      <p:sp>
        <p:nvSpPr>
          <p:cNvPr id="292" name="ZoneTexte 18"/>
          <p:cNvSpPr txBox="1"/>
          <p:nvPr/>
        </p:nvSpPr>
        <p:spPr>
          <a:xfrm>
            <a:off x="416172" y="7112197"/>
            <a:ext cx="2994206" cy="16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2800" b="1">
                <a:solidFill>
                  <a:srgbClr val="8D533E"/>
                </a:solidFill>
              </a:defRPr>
            </a:pPr>
            <a:r>
              <a:rPr dirty="0"/>
              <a:t>between</a:t>
            </a:r>
            <a:br>
              <a:rPr dirty="0"/>
            </a:br>
            <a:r>
              <a:rPr sz="4800" dirty="0"/>
              <a:t>8</a:t>
            </a:r>
            <a:r>
              <a:rPr lang="en-AU" sz="4800" dirty="0"/>
              <a:t>.</a:t>
            </a:r>
            <a:r>
              <a:rPr sz="4800" dirty="0"/>
              <a:t>9</a:t>
            </a:r>
            <a:r>
              <a:rPr dirty="0"/>
              <a:t> and </a:t>
            </a:r>
            <a:r>
              <a:rPr sz="4800" dirty="0"/>
              <a:t>9</a:t>
            </a:r>
            <a:r>
              <a:rPr lang="en-AU" sz="4800" dirty="0"/>
              <a:t>.</a:t>
            </a:r>
            <a:r>
              <a:rPr sz="4800" dirty="0"/>
              <a:t>5</a:t>
            </a:r>
            <a:br>
              <a:rPr sz="4800" dirty="0"/>
            </a:br>
            <a:r>
              <a:rPr dirty="0"/>
              <a:t>million hectares</a:t>
            </a:r>
          </a:p>
        </p:txBody>
      </p:sp>
      <p:sp>
        <p:nvSpPr>
          <p:cNvPr id="293" name="ZoneTexte 20"/>
          <p:cNvSpPr txBox="1"/>
          <p:nvPr/>
        </p:nvSpPr>
        <p:spPr>
          <a:xfrm>
            <a:off x="4227879" y="6730214"/>
            <a:ext cx="2599402" cy="1264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4800" b="1">
                <a:solidFill>
                  <a:srgbClr val="8D533E"/>
                </a:solidFill>
              </a:defRPr>
            </a:pPr>
            <a:r>
              <a:rPr dirty="0"/>
              <a:t>9</a:t>
            </a:r>
            <a:r>
              <a:rPr lang="en-AU" dirty="0"/>
              <a:t>.</a:t>
            </a:r>
            <a:r>
              <a:rPr dirty="0"/>
              <a:t>9</a:t>
            </a:r>
            <a:br>
              <a:rPr dirty="0"/>
            </a:br>
            <a:r>
              <a:rPr sz="2800" dirty="0"/>
              <a:t>million hectares</a:t>
            </a:r>
          </a:p>
        </p:txBody>
      </p:sp>
      <p:sp>
        <p:nvSpPr>
          <p:cNvPr id="294" name="ZoneTexte 21"/>
          <p:cNvSpPr txBox="1"/>
          <p:nvPr/>
        </p:nvSpPr>
        <p:spPr>
          <a:xfrm>
            <a:off x="8699361" y="4345923"/>
            <a:ext cx="2599402" cy="1264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4800" b="1">
                <a:solidFill>
                  <a:srgbClr val="8D533E"/>
                </a:solidFill>
              </a:defRPr>
            </a:pPr>
            <a:r>
              <a:rPr dirty="0"/>
              <a:t>14</a:t>
            </a:r>
            <a:r>
              <a:rPr lang="en-AU" dirty="0"/>
              <a:t>.</a:t>
            </a:r>
            <a:r>
              <a:rPr dirty="0"/>
              <a:t>1</a:t>
            </a:r>
            <a:br>
              <a:rPr dirty="0"/>
            </a:br>
            <a:r>
              <a:rPr sz="2800" dirty="0"/>
              <a:t>million hectares</a:t>
            </a:r>
          </a:p>
        </p:txBody>
      </p:sp>
      <p:sp>
        <p:nvSpPr>
          <p:cNvPr id="295" name="ZoneTexte 22"/>
          <p:cNvSpPr txBox="1"/>
          <p:nvPr/>
        </p:nvSpPr>
        <p:spPr>
          <a:xfrm>
            <a:off x="10559260" y="3195964"/>
            <a:ext cx="2599402" cy="1264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4800" b="1">
                <a:solidFill>
                  <a:srgbClr val="8D533E"/>
                </a:solidFill>
              </a:defRPr>
            </a:pPr>
            <a:r>
              <a:rPr dirty="0"/>
              <a:t>16</a:t>
            </a:r>
            <a:r>
              <a:rPr lang="en-AU" dirty="0"/>
              <a:t>.</a:t>
            </a:r>
            <a:r>
              <a:rPr dirty="0"/>
              <a:t>2</a:t>
            </a:r>
            <a:br>
              <a:rPr dirty="0"/>
            </a:br>
            <a:r>
              <a:rPr sz="2800" dirty="0"/>
              <a:t>million hectares</a:t>
            </a:r>
          </a:p>
        </p:txBody>
      </p:sp>
      <p:sp>
        <p:nvSpPr>
          <p:cNvPr id="296" name="ZoneTexte 23"/>
          <p:cNvSpPr txBox="1"/>
          <p:nvPr/>
        </p:nvSpPr>
        <p:spPr>
          <a:xfrm>
            <a:off x="12506325" y="2433559"/>
            <a:ext cx="2599402" cy="1264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ctr">
              <a:defRPr sz="4800" b="1">
                <a:solidFill>
                  <a:srgbClr val="8D533E"/>
                </a:solidFill>
              </a:defRPr>
            </a:pPr>
            <a:r>
              <a:rPr dirty="0"/>
              <a:t>17</a:t>
            </a:r>
            <a:r>
              <a:rPr lang="en-AU" dirty="0"/>
              <a:t>.</a:t>
            </a:r>
            <a:r>
              <a:rPr dirty="0"/>
              <a:t>5</a:t>
            </a:r>
            <a:br>
              <a:rPr dirty="0"/>
            </a:br>
            <a:r>
              <a:rPr sz="2800" dirty="0"/>
              <a:t>million hectares</a:t>
            </a:r>
          </a:p>
        </p:txBody>
      </p:sp>
      <p:sp>
        <p:nvSpPr>
          <p:cNvPr id="297" name="ZoneTexte 28"/>
          <p:cNvSpPr txBox="1"/>
          <p:nvPr/>
        </p:nvSpPr>
        <p:spPr>
          <a:xfrm>
            <a:off x="1153343" y="9946377"/>
            <a:ext cx="897373" cy="52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sz="2800" b="1">
                <a:solidFill>
                  <a:srgbClr val="2B7758"/>
                </a:solidFill>
                <a:latin typeface="Barlow"/>
                <a:ea typeface="Barlow"/>
                <a:cs typeface="Barlow"/>
                <a:sym typeface="Barlow"/>
              </a:defRPr>
            </a:lvl1pPr>
          </a:lstStyle>
          <a:p>
            <a:r>
              <a:t>1830</a:t>
            </a:r>
          </a:p>
        </p:txBody>
      </p:sp>
      <p:sp>
        <p:nvSpPr>
          <p:cNvPr id="298" name="ZoneTexte 31"/>
          <p:cNvSpPr txBox="1"/>
          <p:nvPr/>
        </p:nvSpPr>
        <p:spPr>
          <a:xfrm>
            <a:off x="5332994" y="9340798"/>
            <a:ext cx="897372" cy="52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sz="2800" b="1">
                <a:solidFill>
                  <a:srgbClr val="2B7758"/>
                </a:solidFill>
                <a:latin typeface="Barlow"/>
                <a:ea typeface="Barlow"/>
                <a:cs typeface="Barlow"/>
                <a:sym typeface="Barlow"/>
              </a:defRPr>
            </a:lvl1pPr>
          </a:lstStyle>
          <a:p>
            <a:r>
              <a:t>1908</a:t>
            </a:r>
          </a:p>
        </p:txBody>
      </p:sp>
      <p:sp>
        <p:nvSpPr>
          <p:cNvPr id="299" name="ZoneTexte 32"/>
          <p:cNvSpPr txBox="1"/>
          <p:nvPr/>
        </p:nvSpPr>
        <p:spPr>
          <a:xfrm>
            <a:off x="10110574" y="6864395"/>
            <a:ext cx="897372" cy="52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sz="2800" b="1">
                <a:solidFill>
                  <a:srgbClr val="2B7758"/>
                </a:solidFill>
                <a:latin typeface="Barlow"/>
                <a:ea typeface="Barlow"/>
                <a:cs typeface="Barlow"/>
                <a:sym typeface="Barlow"/>
              </a:defRPr>
            </a:lvl1pPr>
          </a:lstStyle>
          <a:p>
            <a:r>
              <a:t>1985</a:t>
            </a:r>
          </a:p>
        </p:txBody>
      </p:sp>
      <p:sp>
        <p:nvSpPr>
          <p:cNvPr id="300" name="ZoneTexte 33"/>
          <p:cNvSpPr txBox="1"/>
          <p:nvPr/>
        </p:nvSpPr>
        <p:spPr>
          <a:xfrm>
            <a:off x="12273358" y="5661740"/>
            <a:ext cx="897372" cy="52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sz="2800" b="1">
                <a:solidFill>
                  <a:srgbClr val="2B7758"/>
                </a:solidFill>
                <a:latin typeface="Barlow"/>
                <a:ea typeface="Barlow"/>
                <a:cs typeface="Barlow"/>
                <a:sym typeface="Barlow"/>
              </a:defRPr>
            </a:lvl1pPr>
          </a:lstStyle>
          <a:p>
            <a:r>
              <a:t>2010</a:t>
            </a:r>
          </a:p>
        </p:txBody>
      </p:sp>
      <p:sp>
        <p:nvSpPr>
          <p:cNvPr id="301" name="ZoneTexte 34"/>
          <p:cNvSpPr txBox="1"/>
          <p:nvPr/>
        </p:nvSpPr>
        <p:spPr>
          <a:xfrm>
            <a:off x="13120462" y="4940494"/>
            <a:ext cx="897373" cy="52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sz="2800" b="1">
                <a:solidFill>
                  <a:srgbClr val="2B7758"/>
                </a:solidFill>
                <a:latin typeface="Barlow"/>
                <a:ea typeface="Barlow"/>
                <a:cs typeface="Barlow"/>
                <a:sym typeface="Barlow"/>
              </a:defRPr>
            </a:lvl1pPr>
          </a:lstStyle>
          <a:p>
            <a:r>
              <a:t>2023</a:t>
            </a:r>
          </a:p>
        </p:txBody>
      </p:sp>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Arial"/>
        <a:ea typeface="Arial"/>
        <a:cs typeface="Arial"/>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50800" dist="25400" dir="5400000" rotWithShape="0">
            <a:srgbClr val="000000">
              <a:alpha val="28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6799" tIns="46799" rIns="46799" bIns="4679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Arial"/>
        <a:ea typeface="Arial"/>
        <a:cs typeface="Arial"/>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50800" dist="25400" dir="5400000" rotWithShape="0">
            <a:srgbClr val="000000">
              <a:alpha val="28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6799" tIns="46799" rIns="46799" bIns="4679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120</TotalTime>
  <Words>5769</Words>
  <Application>Microsoft Office PowerPoint</Application>
  <PresentationFormat>Personnalisé</PresentationFormat>
  <Paragraphs>573</Paragraphs>
  <Slides>40</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40</vt:i4>
      </vt:variant>
    </vt:vector>
  </HeadingPairs>
  <TitlesOfParts>
    <vt:vector size="47" baseType="lpstr">
      <vt:lpstr>Arial</vt:lpstr>
      <vt:lpstr>Barlow</vt:lpstr>
      <vt:lpstr>Cambria Math</vt:lpstr>
      <vt:lpstr>Marianne</vt:lpstr>
      <vt:lpstr>Marianne ExtraBold</vt:lpstr>
      <vt:lpstr>Times New Roman</vt:lpstr>
      <vt:lpstr>Thème Office</vt:lpstr>
      <vt:lpstr>FORESTS</vt:lpstr>
      <vt:lpstr>SUMMARY</vt:lpstr>
      <vt:lpstr>GLOSSARY / FORESTS</vt:lpstr>
      <vt:lpstr>ECOSYSTEM OVERVIEW: DEFINITIONS AND KEY FIGURES</vt:lpstr>
      <vt:lpstr>FAO forest definitions</vt:lpstr>
      <vt:lpstr>Forests on a global scale</vt:lpstr>
      <vt:lpstr>Global forest area is decreasing year after year</vt:lpstr>
      <vt:lpstr>Forests in France</vt:lpstr>
      <vt:lpstr>France’s forest area is increasing year after year</vt:lpstr>
      <vt:lpstr>STOCKS AND FORMS OF ORGANIC CARBON</vt:lpstr>
      <vt:lpstr>Forest carbon assessment: different stocks </vt:lpstr>
      <vt:lpstr>Recent evolutions of C stocks in different forest biomes</vt:lpstr>
      <vt:lpstr>Forest organic carbon stocks</vt:lpstr>
      <vt:lpstr>Different forms of organic carbon in soils</vt:lpstr>
      <vt:lpstr>Vertical distribution of organic carbon in forests</vt:lpstr>
      <vt:lpstr>Organic carbon flows</vt:lpstr>
      <vt:lpstr>General carbon flow diagram in forests</vt:lpstr>
      <vt:lpstr>General carbon flow diagram in forests</vt:lpstr>
      <vt:lpstr>General carbon flow diagram in forests</vt:lpstr>
      <vt:lpstr>Mechanisms of organic matter stabilization in soils</vt:lpstr>
      <vt:lpstr>General summary diagram of forest carbon flows</vt:lpstr>
      <vt:lpstr>General summary diagram of forest carbon flows</vt:lpstr>
      <vt:lpstr>Different fluxes depending on biome</vt:lpstr>
      <vt:lpstr>Organic carbon dynamics in forests and global changeS</vt:lpstr>
      <vt:lpstr>Carbon dynamics vary across biomes</vt:lpstr>
      <vt:lpstr>Average carbon residence time in forests</vt:lpstr>
      <vt:lpstr>Carbon storage dynamics in mature forests</vt:lpstr>
      <vt:lpstr>Anthropogenic effects on forest ecosystems</vt:lpstr>
      <vt:lpstr>Effects of climate change on forest ecosystems</vt:lpstr>
      <vt:lpstr>LEVERS FOR CARBON STORAGE in forests</vt:lpstr>
      <vt:lpstr>Forests in the SNBC (National Low-Carbon Strategy)</vt:lpstr>
      <vt:lpstr>Storage-enhancing practices for forests?</vt:lpstr>
      <vt:lpstr>Forest soils can contribute to climate change mitigation through targeted management practices that enhance soil carbon stocks</vt:lpstr>
      <vt:lpstr>Plantations vs. natural regeneration of the same tree species</vt:lpstr>
      <vt:lpstr>Carbon storage in forest soils isn't just a biophysical matter!</vt:lpstr>
      <vt:lpstr>Conclusions</vt:lpstr>
      <vt:lpstr>Key points to remember</vt:lpstr>
      <vt:lpstr>Key points to remember</vt:lpstr>
      <vt:lpstr>SOURCES / FORESTS</vt:lpstr>
      <vt:lpstr>SOURCES / FORESTS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FORESTS</dc:title>
  <dc:creator>Perrine Franquet</dc:creator>
  <cp:lastModifiedBy>Perrine Franquet</cp:lastModifiedBy>
  <cp:revision>4</cp:revision>
  <dcterms:modified xsi:type="dcterms:W3CDTF">2025-07-23T10:38:15Z</dcterms:modified>
</cp:coreProperties>
</file>