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1"/>
  </p:sldMasterIdLst>
  <p:notesMasterIdLst>
    <p:notesMasterId r:id="rId36"/>
  </p:notesMasterIdLst>
  <p:sldIdLst>
    <p:sldId id="313" r:id="rId2"/>
    <p:sldId id="288" r:id="rId3"/>
    <p:sldId id="286" r:id="rId4"/>
    <p:sldId id="325" r:id="rId5"/>
    <p:sldId id="289" r:id="rId6"/>
    <p:sldId id="259" r:id="rId7"/>
    <p:sldId id="326" r:id="rId8"/>
    <p:sldId id="327" r:id="rId9"/>
    <p:sldId id="328" r:id="rId10"/>
    <p:sldId id="260" r:id="rId11"/>
    <p:sldId id="302" r:id="rId12"/>
    <p:sldId id="303" r:id="rId13"/>
    <p:sldId id="290" r:id="rId14"/>
    <p:sldId id="262" r:id="rId15"/>
    <p:sldId id="317" r:id="rId16"/>
    <p:sldId id="264" r:id="rId17"/>
    <p:sldId id="314" r:id="rId18"/>
    <p:sldId id="319" r:id="rId19"/>
    <p:sldId id="320" r:id="rId20"/>
    <p:sldId id="321" r:id="rId21"/>
    <p:sldId id="323" r:id="rId22"/>
    <p:sldId id="329" r:id="rId23"/>
    <p:sldId id="291" r:id="rId24"/>
    <p:sldId id="266" r:id="rId25"/>
    <p:sldId id="267" r:id="rId26"/>
    <p:sldId id="294" r:id="rId27"/>
    <p:sldId id="295" r:id="rId28"/>
    <p:sldId id="309" r:id="rId29"/>
    <p:sldId id="268" r:id="rId30"/>
    <p:sldId id="292" r:id="rId31"/>
    <p:sldId id="284" r:id="rId32"/>
    <p:sldId id="298" r:id="rId33"/>
    <p:sldId id="285" r:id="rId34"/>
    <p:sldId id="324" r:id="rId35"/>
  </p:sldIdLst>
  <p:sldSz cx="24384000" cy="13716000"/>
  <p:notesSz cx="7099300" cy="10234613"/>
  <p:embeddedFontLst>
    <p:embeddedFont>
      <p:font typeface="Barlow" panose="00000500000000000000" pitchFamily="2" charset="0"/>
      <p:regular r:id="rId37"/>
      <p:bold r:id="rId38"/>
      <p:italic r:id="rId39"/>
      <p:boldItalic r:id="rId40"/>
    </p:embeddedFont>
    <p:embeddedFont>
      <p:font typeface="Marianne" panose="02000000000000000000" pitchFamily="50" charset="0"/>
      <p:regular r:id="rId41"/>
      <p:bold r:id="rId42"/>
      <p:italic r:id="rId43"/>
      <p:boldItalic r:id="rId44"/>
    </p:embeddedFont>
    <p:embeddedFont>
      <p:font typeface="Marianne ExtraBold" panose="02000000000000000000" pitchFamily="50" charset="0"/>
      <p:bold r:id="rId45"/>
      <p:boldItalic r:id="rId46"/>
    </p:embeddedFont>
    <p:embeddedFont>
      <p:font typeface="Webdings" panose="05030102010509060703" pitchFamily="18" charset="2"/>
      <p:regular r:id="rId4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758"/>
    <a:srgbClr val="8D533E"/>
    <a:srgbClr val="287200"/>
    <a:srgbClr val="D043DB"/>
    <a:srgbClr val="1EB001"/>
    <a:srgbClr val="FF644E"/>
    <a:srgbClr val="0079BF"/>
    <a:srgbClr val="89CD66"/>
    <a:srgbClr val="D0A10A"/>
    <a:srgbClr val="559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01" autoAdjust="0"/>
    <p:restoredTop sz="90559" autoAdjust="0"/>
  </p:normalViewPr>
  <p:slideViewPr>
    <p:cSldViewPr snapToGrid="0">
      <p:cViewPr varScale="1">
        <p:scale>
          <a:sx n="57" d="100"/>
          <a:sy n="57" d="100"/>
        </p:scale>
        <p:origin x="420" y="33"/>
      </p:cViewPr>
      <p:guideLst>
        <p:guide orient="horz" pos="4320"/>
        <p:guide pos="76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397"/>
    </p:cViewPr>
  </p:sorterViewPr>
  <p:notesViewPr>
    <p:cSldViewPr snapToGrid="0">
      <p:cViewPr varScale="1">
        <p:scale>
          <a:sx n="77" d="100"/>
          <a:sy n="77" d="100"/>
        </p:scale>
        <p:origin x="2883"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4-4ABF-4CFA-921D-0011C0FC294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ABF-4CFA-921D-0011C0FC2943}"/>
              </c:ext>
            </c:extLst>
          </c:dPt>
          <c:dPt>
            <c:idx val="2"/>
            <c:invertIfNegative val="0"/>
            <c:bubble3D val="0"/>
            <c:spPr>
              <a:solidFill>
                <a:srgbClr val="8D533E"/>
              </a:solidFill>
              <a:ln>
                <a:noFill/>
              </a:ln>
              <a:effectLst/>
            </c:spPr>
            <c:extLst>
              <c:ext xmlns:c16="http://schemas.microsoft.com/office/drawing/2014/chart" uri="{C3380CC4-5D6E-409C-BE32-E72D297353CC}">
                <c16:uniqueId val="{00000005-4ABF-4CFA-921D-0011C0FC2943}"/>
              </c:ext>
            </c:extLst>
          </c:dPt>
          <c:dPt>
            <c:idx val="3"/>
            <c:invertIfNegative val="0"/>
            <c:bubble3D val="0"/>
            <c:spPr>
              <a:solidFill>
                <a:srgbClr val="8D533E"/>
              </a:solidFill>
              <a:ln>
                <a:noFill/>
              </a:ln>
              <a:effectLst/>
            </c:spPr>
            <c:extLst>
              <c:ext xmlns:c16="http://schemas.microsoft.com/office/drawing/2014/chart" uri="{C3380CC4-5D6E-409C-BE32-E72D297353CC}">
                <c16:uniqueId val="{00000006-4ABF-4CFA-921D-0011C0FC2943}"/>
              </c:ext>
            </c:extLst>
          </c:dPt>
          <c:dPt>
            <c:idx val="4"/>
            <c:invertIfNegative val="0"/>
            <c:bubble3D val="0"/>
            <c:spPr>
              <a:solidFill>
                <a:srgbClr val="8D533E"/>
              </a:solidFill>
              <a:ln>
                <a:noFill/>
              </a:ln>
              <a:effectLst/>
            </c:spPr>
            <c:extLst>
              <c:ext xmlns:c16="http://schemas.microsoft.com/office/drawing/2014/chart" uri="{C3380CC4-5D6E-409C-BE32-E72D297353CC}">
                <c16:uniqueId val="{00000007-4ABF-4CFA-921D-0011C0FC2943}"/>
              </c:ext>
            </c:extLst>
          </c:dPt>
          <c:dPt>
            <c:idx val="5"/>
            <c:invertIfNegative val="0"/>
            <c:bubble3D val="0"/>
            <c:spPr>
              <a:solidFill>
                <a:srgbClr val="8D533E"/>
              </a:solidFill>
              <a:ln>
                <a:noFill/>
              </a:ln>
              <a:effectLst/>
            </c:spPr>
            <c:extLst>
              <c:ext xmlns:c16="http://schemas.microsoft.com/office/drawing/2014/chart" uri="{C3380CC4-5D6E-409C-BE32-E72D297353CC}">
                <c16:uniqueId val="{00000008-4ABF-4CFA-921D-0011C0FC2943}"/>
              </c:ext>
            </c:extLst>
          </c:dPt>
          <c:dPt>
            <c:idx val="6"/>
            <c:invertIfNegative val="0"/>
            <c:bubble3D val="0"/>
            <c:spPr>
              <a:solidFill>
                <a:srgbClr val="8D533E"/>
              </a:solidFill>
              <a:ln>
                <a:noFill/>
              </a:ln>
              <a:effectLst/>
            </c:spPr>
            <c:extLst>
              <c:ext xmlns:c16="http://schemas.microsoft.com/office/drawing/2014/chart" uri="{C3380CC4-5D6E-409C-BE32-E72D297353CC}">
                <c16:uniqueId val="{00000009-4ABF-4CFA-921D-0011C0FC2943}"/>
              </c:ext>
            </c:extLst>
          </c:dPt>
          <c:cat>
            <c:strRef>
              <c:f>Feuil1!$A$2:$A$8</c:f>
              <c:strCache>
                <c:ptCount val="7"/>
                <c:pt idx="0">
                  <c:v>200-300</c:v>
                </c:pt>
                <c:pt idx="1">
                  <c:v>100-200</c:v>
                </c:pt>
                <c:pt idx="2">
                  <c:v>80-100</c:v>
                </c:pt>
                <c:pt idx="3">
                  <c:v>60-80</c:v>
                </c:pt>
                <c:pt idx="4">
                  <c:v>40-60</c:v>
                </c:pt>
                <c:pt idx="5">
                  <c:v>20-40</c:v>
                </c:pt>
                <c:pt idx="6">
                  <c:v>0-20</c:v>
                </c:pt>
              </c:strCache>
            </c:strRef>
          </c:cat>
          <c:val>
            <c:numRef>
              <c:f>Feuil1!$B$2:$B$8</c:f>
              <c:numCache>
                <c:formatCode>General</c:formatCode>
                <c:ptCount val="7"/>
                <c:pt idx="0">
                  <c:v>0.27350427350419998</c:v>
                </c:pt>
                <c:pt idx="1">
                  <c:v>0.35897435897430002</c:v>
                </c:pt>
                <c:pt idx="2">
                  <c:v>0.09</c:v>
                </c:pt>
                <c:pt idx="3">
                  <c:v>0.12</c:v>
                </c:pt>
                <c:pt idx="4">
                  <c:v>0.15</c:v>
                </c:pt>
                <c:pt idx="5">
                  <c:v>0.23</c:v>
                </c:pt>
                <c:pt idx="6">
                  <c:v>0.41</c:v>
                </c:pt>
              </c:numCache>
            </c:numRef>
          </c:val>
          <c:extLst>
            <c:ext xmlns:c16="http://schemas.microsoft.com/office/drawing/2014/chart" uri="{C3380CC4-5D6E-409C-BE32-E72D297353CC}">
              <c16:uniqueId val="{00000000-4ABF-4CFA-921D-0011C0FC2943}"/>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l"/>
        <c:title>
          <c:tx>
            <c:rich>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r>
                  <a:rPr lang="fr-FR" sz="2800" i="1" dirty="0">
                    <a:cs typeface="Arial" panose="020B0604020202020204" pitchFamily="34" charset="0"/>
                  </a:rPr>
                  <a:t>Profondeur</a:t>
                </a:r>
                <a:r>
                  <a:rPr lang="fr-FR" sz="2800" i="1" baseline="0" dirty="0">
                    <a:cs typeface="Arial" panose="020B0604020202020204" pitchFamily="34" charset="0"/>
                  </a:rPr>
                  <a:t> du sol (cm)</a:t>
                </a:r>
                <a:endParaRPr lang="fr-FR" sz="2800" i="1" dirty="0">
                  <a:cs typeface="Arial" panose="020B0604020202020204" pitchFamily="34" charset="0"/>
                </a:endParaRPr>
              </a:p>
            </c:rich>
          </c:tx>
          <c:layout>
            <c:manualLayout>
              <c:xMode val="edge"/>
              <c:yMode val="edge"/>
              <c:x val="3.1995944828913654E-3"/>
              <c:y val="0.13034655489674912"/>
            </c:manualLayout>
          </c:layout>
          <c:overlay val="0"/>
          <c:spPr>
            <a:noFill/>
            <a:ln>
              <a:noFill/>
            </a:ln>
            <a:effectLst/>
          </c:spPr>
          <c:txPr>
            <a:bodyPr rot="-540000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scaling>
        <c:delete val="0"/>
        <c:axPos val="b"/>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06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8AFA-4893-B734-8BB23FED36CD}"/>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8AFA-4893-B734-8BB23FED36CD}"/>
              </c:ext>
            </c:extLst>
          </c:dPt>
          <c:dPt>
            <c:idx val="2"/>
            <c:invertIfNegative val="0"/>
            <c:bubble3D val="0"/>
            <c:spPr>
              <a:solidFill>
                <a:srgbClr val="8D533E"/>
              </a:solidFill>
              <a:ln>
                <a:noFill/>
              </a:ln>
              <a:effectLst/>
            </c:spPr>
            <c:extLst>
              <c:ext xmlns:c16="http://schemas.microsoft.com/office/drawing/2014/chart" uri="{C3380CC4-5D6E-409C-BE32-E72D297353CC}">
                <c16:uniqueId val="{00000005-8AFA-4893-B734-8BB23FED36CD}"/>
              </c:ext>
            </c:extLst>
          </c:dPt>
          <c:dPt>
            <c:idx val="3"/>
            <c:invertIfNegative val="0"/>
            <c:bubble3D val="0"/>
            <c:spPr>
              <a:solidFill>
                <a:srgbClr val="8D533E"/>
              </a:solidFill>
              <a:ln>
                <a:noFill/>
              </a:ln>
              <a:effectLst/>
            </c:spPr>
            <c:extLst>
              <c:ext xmlns:c16="http://schemas.microsoft.com/office/drawing/2014/chart" uri="{C3380CC4-5D6E-409C-BE32-E72D297353CC}">
                <c16:uniqueId val="{00000007-8AFA-4893-B734-8BB23FED36CD}"/>
              </c:ext>
            </c:extLst>
          </c:dPt>
          <c:dPt>
            <c:idx val="4"/>
            <c:invertIfNegative val="0"/>
            <c:bubble3D val="0"/>
            <c:spPr>
              <a:solidFill>
                <a:srgbClr val="8D533E"/>
              </a:solidFill>
              <a:ln>
                <a:noFill/>
              </a:ln>
              <a:effectLst/>
            </c:spPr>
            <c:extLst>
              <c:ext xmlns:c16="http://schemas.microsoft.com/office/drawing/2014/chart" uri="{C3380CC4-5D6E-409C-BE32-E72D297353CC}">
                <c16:uniqueId val="{00000009-8AFA-4893-B734-8BB23FED36CD}"/>
              </c:ext>
            </c:extLst>
          </c:dPt>
          <c:dPt>
            <c:idx val="5"/>
            <c:invertIfNegative val="0"/>
            <c:bubble3D val="0"/>
            <c:spPr>
              <a:solidFill>
                <a:srgbClr val="8D533E"/>
              </a:solidFill>
              <a:ln>
                <a:noFill/>
              </a:ln>
              <a:effectLst/>
            </c:spPr>
            <c:extLst>
              <c:ext xmlns:c16="http://schemas.microsoft.com/office/drawing/2014/chart" uri="{C3380CC4-5D6E-409C-BE32-E72D297353CC}">
                <c16:uniqueId val="{0000000B-8AFA-4893-B734-8BB23FED36CD}"/>
              </c:ext>
            </c:extLst>
          </c:dPt>
          <c:dPt>
            <c:idx val="6"/>
            <c:invertIfNegative val="0"/>
            <c:bubble3D val="0"/>
            <c:spPr>
              <a:solidFill>
                <a:srgbClr val="8D533E"/>
              </a:solidFill>
              <a:ln>
                <a:noFill/>
              </a:ln>
              <a:effectLst/>
            </c:spPr>
            <c:extLst>
              <c:ext xmlns:c16="http://schemas.microsoft.com/office/drawing/2014/chart" uri="{C3380CC4-5D6E-409C-BE32-E72D297353CC}">
                <c16:uniqueId val="{0000000D-8AFA-4893-B734-8BB23FED36CD}"/>
              </c:ext>
            </c:extLst>
          </c:dPt>
          <c:cat>
            <c:strRef>
              <c:f>Feuil1!$A$2:$A$8</c:f>
              <c:strCache>
                <c:ptCount val="7"/>
                <c:pt idx="0">
                  <c:v>200-300</c:v>
                </c:pt>
                <c:pt idx="1">
                  <c:v>100-200</c:v>
                </c:pt>
                <c:pt idx="2">
                  <c:v>80-100</c:v>
                </c:pt>
                <c:pt idx="3">
                  <c:v>60-80</c:v>
                </c:pt>
                <c:pt idx="4">
                  <c:v>40-60</c:v>
                </c:pt>
                <c:pt idx="5">
                  <c:v>20-40</c:v>
                </c:pt>
                <c:pt idx="6">
                  <c:v>0-20</c:v>
                </c:pt>
              </c:strCache>
            </c:strRef>
          </c:cat>
          <c:val>
            <c:numRef>
              <c:f>Feuil1!$B$2:$B$8</c:f>
              <c:numCache>
                <c:formatCode>General</c:formatCode>
                <c:ptCount val="7"/>
                <c:pt idx="0">
                  <c:v>0.318181818181</c:v>
                </c:pt>
                <c:pt idx="1">
                  <c:v>0.41666666660000001</c:v>
                </c:pt>
                <c:pt idx="2">
                  <c:v>0.1</c:v>
                </c:pt>
                <c:pt idx="3">
                  <c:v>0.13</c:v>
                </c:pt>
                <c:pt idx="4">
                  <c:v>0.18</c:v>
                </c:pt>
                <c:pt idx="5">
                  <c:v>0.23</c:v>
                </c:pt>
                <c:pt idx="6">
                  <c:v>0.36</c:v>
                </c:pt>
              </c:numCache>
            </c:numRef>
          </c:val>
          <c:extLst>
            <c:ext xmlns:c16="http://schemas.microsoft.com/office/drawing/2014/chart" uri="{C3380CC4-5D6E-409C-BE32-E72D297353CC}">
              <c16:uniqueId val="{0000000E-8AFA-4893-B734-8BB23FED36CD}"/>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l"/>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scaling>
        <c:delete val="0"/>
        <c:axPos val="b"/>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819106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 terrestre</c:v>
                </c:pt>
              </c:strCache>
            </c:strRef>
          </c:tx>
          <c:spPr>
            <a:ln>
              <a:solidFill>
                <a:srgbClr val="8D533E"/>
              </a:solidFill>
            </a:ln>
          </c:spPr>
          <c:dPt>
            <c:idx val="0"/>
            <c:bubble3D val="0"/>
            <c:explosion val="18"/>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5F0-43DD-86C6-A1DDE5B65D0F}"/>
              </c:ext>
            </c:extLst>
          </c:dPt>
          <c:dPt>
            <c:idx val="1"/>
            <c:bubble3D val="0"/>
            <c:explosion val="5"/>
            <c:spPr>
              <a:solidFill>
                <a:srgbClr val="AF867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5F0-43DD-86C6-A1DDE5B65D0F}"/>
              </c:ext>
            </c:extLst>
          </c:dPt>
          <c:cat>
            <c:strRef>
              <c:f>Feuil1!$A$2:$A$3</c:f>
              <c:strCache>
                <c:ptCount val="2"/>
                <c:pt idx="0">
                  <c:v>prairies</c:v>
                </c:pt>
                <c:pt idx="1">
                  <c:v>autres</c:v>
                </c:pt>
              </c:strCache>
            </c:strRef>
          </c:cat>
          <c:val>
            <c:numRef>
              <c:f>Feuil1!$B$2:$B$3</c:f>
              <c:numCache>
                <c:formatCode>General</c:formatCode>
                <c:ptCount val="2"/>
                <c:pt idx="0">
                  <c:v>0.4</c:v>
                </c:pt>
                <c:pt idx="1">
                  <c:v>0.6</c:v>
                </c:pt>
              </c:numCache>
            </c:numRef>
          </c:val>
          <c:extLst>
            <c:ext xmlns:c16="http://schemas.microsoft.com/office/drawing/2014/chart" uri="{C3380CC4-5D6E-409C-BE32-E72D297353CC}">
              <c16:uniqueId val="{00000004-05F0-43DD-86C6-A1DDE5B65D0F}"/>
            </c:ext>
          </c:extLst>
        </c:ser>
        <c:dLbls>
          <c:showLegendKey val="0"/>
          <c:showVal val="0"/>
          <c:showCatName val="0"/>
          <c:showSerName val="0"/>
          <c:showPercent val="0"/>
          <c:showBubbleSize val="0"/>
          <c:showLeaderLines val="1"/>
        </c:dLbls>
        <c:firstSliceAng val="261"/>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 terrestre</c:v>
                </c:pt>
              </c:strCache>
            </c:strRef>
          </c:tx>
          <c:spPr>
            <a:ln>
              <a:solidFill>
                <a:srgbClr val="8D533E"/>
              </a:solidFill>
            </a:ln>
          </c:spPr>
          <c:dPt>
            <c:idx val="0"/>
            <c:bubble3D val="0"/>
            <c:explosion val="18"/>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A8E-4DFB-94F1-79AB907D1E9A}"/>
              </c:ext>
            </c:extLst>
          </c:dPt>
          <c:dPt>
            <c:idx val="1"/>
            <c:bubble3D val="0"/>
            <c:explosion val="5"/>
            <c:spPr>
              <a:solidFill>
                <a:srgbClr val="AF867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A8E-4DFB-94F1-79AB907D1E9A}"/>
              </c:ext>
            </c:extLst>
          </c:dPt>
          <c:cat>
            <c:strRef>
              <c:f>Feuil1!$A$2:$A$3</c:f>
              <c:strCache>
                <c:ptCount val="2"/>
                <c:pt idx="0">
                  <c:v>prairies</c:v>
                </c:pt>
                <c:pt idx="1">
                  <c:v>autres</c:v>
                </c:pt>
              </c:strCache>
            </c:strRef>
          </c:cat>
          <c:val>
            <c:numRef>
              <c:f>Feuil1!$B$2:$B$3</c:f>
              <c:numCache>
                <c:formatCode>General</c:formatCode>
                <c:ptCount val="2"/>
                <c:pt idx="0">
                  <c:v>0.2</c:v>
                </c:pt>
                <c:pt idx="1">
                  <c:v>0.8</c:v>
                </c:pt>
              </c:numCache>
            </c:numRef>
          </c:val>
          <c:extLst>
            <c:ext xmlns:c16="http://schemas.microsoft.com/office/drawing/2014/chart" uri="{C3380CC4-5D6E-409C-BE32-E72D297353CC}">
              <c16:uniqueId val="{00000004-0A8E-4DFB-94F1-79AB907D1E9A}"/>
            </c:ext>
          </c:extLst>
        </c:ser>
        <c:dLbls>
          <c:showLegendKey val="0"/>
          <c:showVal val="0"/>
          <c:showCatName val="0"/>
          <c:showSerName val="0"/>
          <c:showPercent val="0"/>
          <c:showBubbleSize val="0"/>
          <c:showLeaderLines val="1"/>
        </c:dLbls>
        <c:firstSliceAng val="261"/>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39700" y="768350"/>
            <a:ext cx="6819900" cy="3836988"/>
          </a:xfrm>
          <a:prstGeom prst="rect">
            <a:avLst/>
          </a:prstGeom>
        </p:spPr>
        <p:txBody>
          <a:bodyPr lIns="99048" tIns="49524" rIns="99048" bIns="49524"/>
          <a:lstStyle/>
          <a:p>
            <a:endParaRPr dirty="0"/>
          </a:p>
        </p:txBody>
      </p:sp>
      <p:sp>
        <p:nvSpPr>
          <p:cNvPr id="149" name="Shape 149"/>
          <p:cNvSpPr>
            <a:spLocks noGrp="1"/>
          </p:cNvSpPr>
          <p:nvPr>
            <p:ph type="body" sz="quarter" idx="1"/>
          </p:nvPr>
        </p:nvSpPr>
        <p:spPr>
          <a:xfrm>
            <a:off x="946574" y="4861441"/>
            <a:ext cx="5206153" cy="4605576"/>
          </a:xfrm>
          <a:prstGeom prst="rect">
            <a:avLst/>
          </a:prstGeom>
        </p:spPr>
        <p:txBody>
          <a:bodyPr lIns="99048" tIns="49524" rIns="99048" bIns="49524"/>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panose="020B0604020202020204" pitchFamily="34" charset="0"/>
        <a:ea typeface="+mj-ea"/>
        <a:cs typeface="Arial" panose="020B060402020202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01768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68680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025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4730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544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7198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4833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0163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9445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1554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ED521-BE50-316D-5B37-DD29814B74B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522957-9AAF-3D03-AB5B-CA6762B0119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D118C5-7078-028F-3EFA-E1A507241293}"/>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99024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hyperlink" Target="http://www.pepr-faircarbon.fr/" TargetMode="External"/><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re">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4" name="Rectangle : coins arrondis">
            <a:extLst>
              <a:ext uri="{FF2B5EF4-FFF2-40B4-BE49-F238E27FC236}">
                <a16:creationId xmlns:a16="http://schemas.microsoft.com/office/drawing/2014/main" id="{76F19E31-6B2A-BE27-B81E-AD06187265DF}"/>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pic>
        <p:nvPicPr>
          <p:cNvPr id="9" name="Logo France 2030">
            <a:extLst>
              <a:ext uri="{FF2B5EF4-FFF2-40B4-BE49-F238E27FC236}">
                <a16:creationId xmlns:a16="http://schemas.microsoft.com/office/drawing/2014/main" id="{9142F881-4010-6397-63FC-780AF0ED13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8" name="Espace réservé du texte 17">
            <a:extLst>
              <a:ext uri="{FF2B5EF4-FFF2-40B4-BE49-F238E27FC236}">
                <a16:creationId xmlns:a16="http://schemas.microsoft.com/office/drawing/2014/main" id="{176A51DD-8FDD-587F-F4FB-1D4899B9E9C7}"/>
              </a:ext>
            </a:extLst>
          </p:cNvPr>
          <p:cNvSpPr>
            <a:spLocks noGrp="1"/>
          </p:cNvSpPr>
          <p:nvPr>
            <p:ph type="body" sz="quarter" idx="22" hasCustomPrompt="1"/>
          </p:nvPr>
        </p:nvSpPr>
        <p:spPr>
          <a:xfrm>
            <a:off x="6350400" y="6206400"/>
            <a:ext cx="17500566" cy="863531"/>
          </a:xfrm>
        </p:spPr>
        <p:txBody>
          <a:bodyPr lIns="50400" tIns="50400" rIns="50400" bIns="50400">
            <a:spAutoFit/>
          </a:bodyPr>
          <a:lstStyle>
            <a:lvl1pPr marL="0" indent="0">
              <a:buNone/>
              <a:defRPr lang="fr-FR" sz="5500" b="1" kern="1200" cap="all" dirty="0" smtClean="0">
                <a:solidFill>
                  <a:schemeClr val="bg1"/>
                </a:solidFill>
                <a:effectLst>
                  <a:outerShdw blurRad="38100" dist="38100" dir="2700000" algn="tl">
                    <a:srgbClr val="000000">
                      <a:alpha val="43137"/>
                    </a:srgbClr>
                  </a:outerShdw>
                </a:effectLst>
                <a:latin typeface="+mj-lt"/>
                <a:ea typeface="+mj-ea"/>
                <a:cs typeface="Arial" panose="020B0604020202020204" pitchFamily="34" charset="0"/>
                <a:sym typeface="Helvetica Neue"/>
              </a:defRPr>
            </a:lvl1pPr>
          </a:lstStyle>
          <a:p>
            <a:pPr lvl="0"/>
            <a:r>
              <a:rPr lang="fr-FR" dirty="0"/>
              <a:t>SOUS-TITRE</a:t>
            </a:r>
          </a:p>
        </p:txBody>
      </p:sp>
      <p:sp>
        <p:nvSpPr>
          <p:cNvPr id="20" name="Espace réservé du texte 19">
            <a:extLst>
              <a:ext uri="{FF2B5EF4-FFF2-40B4-BE49-F238E27FC236}">
                <a16:creationId xmlns:a16="http://schemas.microsoft.com/office/drawing/2014/main" id="{167D5ED4-5F9C-5B45-30D4-9BC2B0D697DD}"/>
              </a:ext>
            </a:extLst>
          </p:cNvPr>
          <p:cNvSpPr>
            <a:spLocks noGrp="1"/>
          </p:cNvSpPr>
          <p:nvPr>
            <p:ph type="body" sz="quarter" idx="23" hasCustomPrompt="1"/>
          </p:nvPr>
        </p:nvSpPr>
        <p:spPr>
          <a:xfrm>
            <a:off x="6408000" y="7668000"/>
            <a:ext cx="12312650" cy="600382"/>
          </a:xfrm>
        </p:spPr>
        <p:txBody>
          <a:bodyPr lIns="50400" tIns="50400" rIns="50400" bIns="50400">
            <a:spAutoFit/>
          </a:bodyPr>
          <a:lstStyle>
            <a:lvl1pPr marL="0" indent="0">
              <a:buNone/>
              <a:defRPr lang="fr-FR" sz="3600" b="0" kern="1200" dirty="0" smtClean="0">
                <a:solidFill>
                  <a:schemeClr val="tx1"/>
                </a:solidFill>
                <a:effectLst>
                  <a:glow rad="139700">
                    <a:schemeClr val="bg1">
                      <a:alpha val="80000"/>
                    </a:schemeClr>
                  </a:glow>
                </a:effectLst>
                <a:latin typeface="+mn-lt"/>
                <a:ea typeface="+mn-ea"/>
                <a:cs typeface="Arial" panose="020B0604020202020204" pitchFamily="34" charset="0"/>
              </a:defRPr>
            </a:lvl1pPr>
          </a:lstStyle>
          <a:p>
            <a:pPr lvl="0"/>
            <a:r>
              <a:rPr lang="fr-FR" dirty="0"/>
              <a:t>Auteur</a:t>
            </a:r>
          </a:p>
        </p:txBody>
      </p:sp>
      <p:sp>
        <p:nvSpPr>
          <p:cNvPr id="3" name="Rectangle 2">
            <a:hlinkClick r:id="rId6"/>
            <a:extLst>
              <a:ext uri="{FF2B5EF4-FFF2-40B4-BE49-F238E27FC236}">
                <a16:creationId xmlns:a16="http://schemas.microsoft.com/office/drawing/2014/main" id="{7A2112EA-EAD7-EFC4-AE16-A239AFAA9403}"/>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Titre 3">
            <a:extLst>
              <a:ext uri="{FF2B5EF4-FFF2-40B4-BE49-F238E27FC236}">
                <a16:creationId xmlns:a16="http://schemas.microsoft.com/office/drawing/2014/main" id="{B2C3E3D7-7A59-F727-ABC7-E7F7DFAF48E1}"/>
              </a:ext>
            </a:extLst>
          </p:cNvPr>
          <p:cNvSpPr>
            <a:spLocks noGrp="1"/>
          </p:cNvSpPr>
          <p:nvPr>
            <p:ph type="title" hasCustomPrompt="1"/>
          </p:nvPr>
        </p:nvSpPr>
        <p:spPr>
          <a:xfrm>
            <a:off x="4932000" y="4032000"/>
            <a:ext cx="18911843" cy="2031325"/>
          </a:xfrm>
        </p:spPr>
        <p:txBody>
          <a:bodyPr>
            <a:spAutoFit/>
          </a:bodyPr>
          <a:lstStyle>
            <a:lvl1pPr>
              <a:defRPr lang="fr-FR" sz="14000" kern="100" cap="all" dirty="0">
                <a:ln w="38100" cap="rnd" cmpd="sng" algn="ctr">
                  <a:solidFill>
                    <a:srgbClr val="FFFFFF"/>
                  </a:solidFill>
                  <a:prstDash val="solid"/>
                  <a:bevel/>
                </a:ln>
                <a:solidFill>
                  <a:srgbClr val="2B7758"/>
                </a:solidFill>
                <a:effectLst>
                  <a:outerShdw blurRad="38100" dist="38100" dir="2700000" algn="tl">
                    <a:srgbClr val="000000">
                      <a:alpha val="43137"/>
                    </a:srgbClr>
                  </a:outerShdw>
                </a:effectLst>
                <a:latin typeface="Marianne ExtraBold" panose="02000000000000000000" pitchFamily="50" charset="0"/>
                <a:ea typeface="Marianne" panose="02000000000000000000" pitchFamily="50" charset="0"/>
                <a:cs typeface="Arial" panose="020B0604020202020204" pitchFamily="34" charset="0"/>
              </a:defRPr>
            </a:lvl1pPr>
          </a:lstStyle>
          <a:p>
            <a:r>
              <a:rPr lang="fr-FR" dirty="0"/>
              <a:t>TITRE</a:t>
            </a:r>
          </a:p>
        </p:txBody>
      </p:sp>
      <p:sp>
        <p:nvSpPr>
          <p:cNvPr id="12" name="Crédit photo">
            <a:extLst>
              <a:ext uri="{FF2B5EF4-FFF2-40B4-BE49-F238E27FC236}">
                <a16:creationId xmlns:a16="http://schemas.microsoft.com/office/drawing/2014/main" id="{0CFE5FF8-B670-8141-1D5E-F1C714C588A5}"/>
              </a:ext>
            </a:extLst>
          </p:cNvPr>
          <p:cNvSpPr txBox="1"/>
          <p:nvPr userDrawn="1"/>
        </p:nvSpPr>
        <p:spPr>
          <a:xfrm>
            <a:off x="21131407" y="13171594"/>
            <a:ext cx="3022366" cy="3488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solidFill>
                  <a:schemeClr val="bg1"/>
                </a:solidFill>
                <a:effectLst>
                  <a:glow rad="139700">
                    <a:schemeClr val="tx1">
                      <a:lumMod val="75000"/>
                      <a:lumOff val="25000"/>
                      <a:alpha val="60000"/>
                    </a:schemeClr>
                  </a:glow>
                </a:effectLst>
                <a:latin typeface="+mn-lt"/>
                <a:cs typeface="Arial" panose="020B0604020202020204" pitchFamily="34" charset="0"/>
              </a:rPr>
              <a:t>© INRAE / NICOLAS Bertrand</a:t>
            </a:r>
          </a:p>
        </p:txBody>
      </p:sp>
      <p:sp>
        <p:nvSpPr>
          <p:cNvPr id="14" name="Mois Année">
            <a:extLst>
              <a:ext uri="{FF2B5EF4-FFF2-40B4-BE49-F238E27FC236}">
                <a16:creationId xmlns:a16="http://schemas.microsoft.com/office/drawing/2014/main" id="{BB718F6F-40EA-BC99-28CF-F3F716B7D29E}"/>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chemeClr val="bg1"/>
                </a:solidFill>
                <a:effectLst>
                  <a:glow rad="139700">
                    <a:schemeClr val="tx1">
                      <a:lumMod val="75000"/>
                      <a:lumOff val="25000"/>
                      <a:alpha val="60000"/>
                    </a:schemeClr>
                  </a:glow>
                </a:effectLst>
                <a:uFillTx/>
                <a:latin typeface="+mj-lt"/>
                <a:cs typeface="Arial" panose="020B0604020202020204" pitchFamily="34" charset="0"/>
                <a:sym typeface="Helvetica"/>
              </a:rPr>
              <a:t>Avril 2026</a:t>
            </a:r>
          </a:p>
        </p:txBody>
      </p:sp>
    </p:spTree>
    <p:extLst>
      <p:ext uri="{BB962C8B-B14F-4D97-AF65-F5344CB8AC3E}">
        <p14:creationId xmlns:p14="http://schemas.microsoft.com/office/powerpoint/2010/main" val="4110000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34028E-E17B-FFC0-CA33-72AB684F4CF8}"/>
              </a:ext>
            </a:extLst>
          </p:cNvPr>
          <p:cNvSpPr/>
          <p:nvPr userDrawn="1"/>
        </p:nvSpPr>
        <p:spPr>
          <a:xfrm>
            <a:off x="0" y="0"/>
            <a:ext cx="24384000" cy="2227634"/>
          </a:xfrm>
          <a:prstGeom prst="rect">
            <a:avLst/>
          </a:prstGeom>
          <a:solidFill>
            <a:srgbClr val="2B775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Rectangle 6">
            <a:extLst>
              <a:ext uri="{FF2B5EF4-FFF2-40B4-BE49-F238E27FC236}">
                <a16:creationId xmlns:a16="http://schemas.microsoft.com/office/drawing/2014/main" id="{C82FD242-E4D3-F362-67DE-6DF7B9DEE3C3}"/>
              </a:ext>
            </a:extLst>
          </p:cNvPr>
          <p:cNvSpPr/>
          <p:nvPr userDrawn="1"/>
        </p:nvSpPr>
        <p:spPr>
          <a:xfrm>
            <a:off x="20851693" y="0"/>
            <a:ext cx="3532307" cy="2227634"/>
          </a:xfrm>
          <a:prstGeom prst="rect">
            <a:avLst/>
          </a:prstGeom>
          <a:solidFill>
            <a:schemeClr val="bg1">
              <a:alpha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909053"/>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solidFill>
                  <a:srgbClr val="2B7758"/>
                </a:solidFill>
                <a:latin typeface="Barlow" panose="00000500000000000000" pitchFamily="50" charset="0"/>
                <a:ea typeface="Arial"/>
                <a:cs typeface="Arial"/>
              </a:defRPr>
            </a:lvl1pPr>
          </a:lstStyle>
          <a:p>
            <a:r>
              <a:rPr lang="fr-FR" dirty="0"/>
              <a:t>TITRE DE LA DIAPOSITIVE</a:t>
            </a:r>
          </a:p>
        </p:txBody>
      </p:sp>
      <p:sp>
        <p:nvSpPr>
          <p:cNvPr id="47" name="Titre">
            <a:extLst>
              <a:ext uri="{FF2B5EF4-FFF2-40B4-BE49-F238E27FC236}">
                <a16:creationId xmlns:a16="http://schemas.microsoft.com/office/drawing/2014/main" id="{64153A3B-E75E-A3A6-FA32-0611166EC6E1}"/>
              </a:ext>
            </a:extLst>
          </p:cNvPr>
          <p:cNvSpPr>
            <a:spLocks noGrp="1"/>
          </p:cNvSpPr>
          <p:nvPr>
            <p:ph type="body" sz="quarter" idx="24" hasCustomPrompt="1"/>
          </p:nvPr>
        </p:nvSpPr>
        <p:spPr>
          <a:xfrm>
            <a:off x="1080000" y="316800"/>
            <a:ext cx="17933836" cy="1025114"/>
          </a:xfrm>
        </p:spPr>
        <p:txBody>
          <a:bodyPr wrap="square" lIns="50400" tIns="50400" rIns="50400" bIns="50400">
            <a:spAutoFit/>
          </a:bodyPr>
          <a:lstStyle>
            <a:lvl1pPr marL="0" indent="0">
              <a:lnSpc>
                <a:spcPct val="100000"/>
              </a:lnSpc>
              <a:buNone/>
              <a:defRPr lang="fr-FR" sz="6000" b="1" kern="1200" cap="all" dirty="0">
                <a:ln w="25400">
                  <a:solidFill>
                    <a:schemeClr val="bg1"/>
                  </a:solidFill>
                </a:ln>
                <a:noFill/>
                <a:latin typeface="Marianne ExtraBold" panose="02000000000000000000" pitchFamily="50" charset="0"/>
                <a:ea typeface="+mj-ea"/>
                <a:cs typeface="Arial" panose="020B0604020202020204" pitchFamily="34" charset="0"/>
                <a:sym typeface="Helvetica Neue"/>
              </a:defRPr>
            </a:lvl1pPr>
          </a:lstStyle>
          <a:p>
            <a:pPr lvl="0"/>
            <a:r>
              <a:rPr lang="fr-FR" dirty="0"/>
              <a:t>TITRE</a:t>
            </a:r>
          </a:p>
        </p:txBody>
      </p:sp>
      <p:sp>
        <p:nvSpPr>
          <p:cNvPr id="49" name="Sous-titre">
            <a:extLst>
              <a:ext uri="{FF2B5EF4-FFF2-40B4-BE49-F238E27FC236}">
                <a16:creationId xmlns:a16="http://schemas.microsoft.com/office/drawing/2014/main" id="{113DBC5C-672F-6182-B254-769EFE9C241F}"/>
              </a:ext>
            </a:extLst>
          </p:cNvPr>
          <p:cNvSpPr>
            <a:spLocks noGrp="1"/>
          </p:cNvSpPr>
          <p:nvPr>
            <p:ph type="body" sz="quarter" idx="25" hasCustomPrompt="1"/>
          </p:nvPr>
        </p:nvSpPr>
        <p:spPr>
          <a:xfrm>
            <a:off x="1080000" y="1224000"/>
            <a:ext cx="17933836" cy="717338"/>
          </a:xfrm>
        </p:spPr>
        <p:txBody>
          <a:bodyPr wrap="square" lIns="50400" tIns="50400" rIns="50400" bIns="50400">
            <a:spAutoFit/>
          </a:bodyPr>
          <a:lstStyle>
            <a:lvl1pPr marL="0" indent="0">
              <a:lnSpc>
                <a:spcPct val="100000"/>
              </a:lnSpc>
              <a:buNone/>
              <a:defRPr lang="fr-FR" sz="4000" b="1" kern="1200" cap="all" dirty="0">
                <a:solidFill>
                  <a:srgbClr val="DFEBE6"/>
                </a:solidFill>
                <a:latin typeface="+mj-lt"/>
                <a:ea typeface="+mj-ea"/>
                <a:cs typeface="Arial" panose="020B0604020202020204" pitchFamily="34" charset="0"/>
                <a:sym typeface="Helvetica Neue"/>
              </a:defRPr>
            </a:lvl1pPr>
          </a:lstStyle>
          <a:p>
            <a:pPr lvl="0"/>
            <a:r>
              <a:rPr lang="fr-FR" dirty="0"/>
              <a:t>SOUS-TITRE</a:t>
            </a:r>
          </a:p>
        </p:txBody>
      </p:sp>
      <p:sp>
        <p:nvSpPr>
          <p:cNvPr id="51" name="Titre 1">
            <a:extLst>
              <a:ext uri="{FF2B5EF4-FFF2-40B4-BE49-F238E27FC236}">
                <a16:creationId xmlns:a16="http://schemas.microsoft.com/office/drawing/2014/main" id="{8A0A077F-4682-AD51-A8E3-AAA3C9051033}"/>
              </a:ext>
            </a:extLst>
          </p:cNvPr>
          <p:cNvSpPr>
            <a:spLocks noGrp="1"/>
          </p:cNvSpPr>
          <p:nvPr>
            <p:ph type="body" sz="quarter" idx="26" hasCustomPrompt="1"/>
          </p:nvPr>
        </p:nvSpPr>
        <p:spPr>
          <a:xfrm>
            <a:off x="2700000" y="3600000"/>
            <a:ext cx="20769600"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1</a:t>
            </a:r>
          </a:p>
        </p:txBody>
      </p:sp>
      <p:sp>
        <p:nvSpPr>
          <p:cNvPr id="53" name="Titre 2">
            <a:extLst>
              <a:ext uri="{FF2B5EF4-FFF2-40B4-BE49-F238E27FC236}">
                <a16:creationId xmlns:a16="http://schemas.microsoft.com/office/drawing/2014/main" id="{32683EAA-DF69-46EA-278F-A519D9F40468}"/>
              </a:ext>
            </a:extLst>
          </p:cNvPr>
          <p:cNvSpPr>
            <a:spLocks noGrp="1"/>
          </p:cNvSpPr>
          <p:nvPr>
            <p:ph type="body" sz="quarter" idx="27" hasCustomPrompt="1"/>
          </p:nvPr>
        </p:nvSpPr>
        <p:spPr>
          <a:xfrm>
            <a:off x="2699999" y="5256000"/>
            <a:ext cx="20769599"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2</a:t>
            </a:r>
          </a:p>
        </p:txBody>
      </p:sp>
      <p:sp>
        <p:nvSpPr>
          <p:cNvPr id="55" name="Titre 3">
            <a:extLst>
              <a:ext uri="{FF2B5EF4-FFF2-40B4-BE49-F238E27FC236}">
                <a16:creationId xmlns:a16="http://schemas.microsoft.com/office/drawing/2014/main" id="{114993E5-7BA7-4F92-7156-D832C88736EE}"/>
              </a:ext>
            </a:extLst>
          </p:cNvPr>
          <p:cNvSpPr>
            <a:spLocks noGrp="1"/>
          </p:cNvSpPr>
          <p:nvPr>
            <p:ph type="body" sz="quarter" idx="28" hasCustomPrompt="1"/>
          </p:nvPr>
        </p:nvSpPr>
        <p:spPr>
          <a:xfrm>
            <a:off x="2700000" y="6912000"/>
            <a:ext cx="20769598"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3</a:t>
            </a:r>
          </a:p>
        </p:txBody>
      </p:sp>
      <p:sp>
        <p:nvSpPr>
          <p:cNvPr id="57" name="Titre 4">
            <a:extLst>
              <a:ext uri="{FF2B5EF4-FFF2-40B4-BE49-F238E27FC236}">
                <a16:creationId xmlns:a16="http://schemas.microsoft.com/office/drawing/2014/main" id="{D9B46FE8-5311-1992-7538-BB0C224FA168}"/>
              </a:ext>
            </a:extLst>
          </p:cNvPr>
          <p:cNvSpPr>
            <a:spLocks noGrp="1"/>
          </p:cNvSpPr>
          <p:nvPr>
            <p:ph type="body" sz="quarter" idx="29" hasCustomPrompt="1"/>
          </p:nvPr>
        </p:nvSpPr>
        <p:spPr>
          <a:xfrm>
            <a:off x="2699999" y="8568000"/>
            <a:ext cx="20769597"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4</a:t>
            </a:r>
          </a:p>
        </p:txBody>
      </p:sp>
      <p:sp>
        <p:nvSpPr>
          <p:cNvPr id="59" name="Titre 5">
            <a:extLst>
              <a:ext uri="{FF2B5EF4-FFF2-40B4-BE49-F238E27FC236}">
                <a16:creationId xmlns:a16="http://schemas.microsoft.com/office/drawing/2014/main" id="{4540BAAA-ACB7-B3A7-77E4-19EF52C5485A}"/>
              </a:ext>
            </a:extLst>
          </p:cNvPr>
          <p:cNvSpPr>
            <a:spLocks noGrp="1"/>
          </p:cNvSpPr>
          <p:nvPr>
            <p:ph type="body" sz="quarter" idx="30" hasCustomPrompt="1"/>
          </p:nvPr>
        </p:nvSpPr>
        <p:spPr>
          <a:xfrm>
            <a:off x="2700000" y="11880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6</a:t>
            </a:r>
          </a:p>
        </p:txBody>
      </p:sp>
      <p:sp>
        <p:nvSpPr>
          <p:cNvPr id="2" name="ZoneTexte 1">
            <a:extLst>
              <a:ext uri="{FF2B5EF4-FFF2-40B4-BE49-F238E27FC236}">
                <a16:creationId xmlns:a16="http://schemas.microsoft.com/office/drawing/2014/main" id="{70F8642F-D167-F9A8-1CB9-B962AF1BBDB3}"/>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4" name="Logo France 2030">
            <a:extLst>
              <a:ext uri="{FF2B5EF4-FFF2-40B4-BE49-F238E27FC236}">
                <a16:creationId xmlns:a16="http://schemas.microsoft.com/office/drawing/2014/main" id="{F67A6EC2-22FD-6170-D456-9C5F72A48E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8632" y="508618"/>
            <a:ext cx="2637908" cy="1210396"/>
          </a:xfrm>
          <a:prstGeom prst="rect">
            <a:avLst/>
          </a:prstGeom>
        </p:spPr>
      </p:pic>
      <p:sp>
        <p:nvSpPr>
          <p:cNvPr id="3" name="Titre 5">
            <a:extLst>
              <a:ext uri="{FF2B5EF4-FFF2-40B4-BE49-F238E27FC236}">
                <a16:creationId xmlns:a16="http://schemas.microsoft.com/office/drawing/2014/main" id="{68C8D347-9EA1-C669-F72F-B61D7571C33B}"/>
              </a:ext>
            </a:extLst>
          </p:cNvPr>
          <p:cNvSpPr>
            <a:spLocks noGrp="1"/>
          </p:cNvSpPr>
          <p:nvPr>
            <p:ph type="body" sz="quarter" idx="31" hasCustomPrompt="1"/>
          </p:nvPr>
        </p:nvSpPr>
        <p:spPr>
          <a:xfrm>
            <a:off x="2700000" y="10224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5</a:t>
            </a:r>
          </a:p>
        </p:txBody>
      </p:sp>
    </p:spTree>
    <p:extLst>
      <p:ext uri="{BB962C8B-B14F-4D97-AF65-F5344CB8AC3E}">
        <p14:creationId xmlns:p14="http://schemas.microsoft.com/office/powerpoint/2010/main" val="349508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ndea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1AA95-13F2-925A-43E6-A72036C481E7}"/>
              </a:ext>
            </a:extLst>
          </p:cNvPr>
          <p:cNvSpPr/>
          <p:nvPr userDrawn="1"/>
        </p:nvSpPr>
        <p:spPr>
          <a:xfrm>
            <a:off x="0" y="0"/>
            <a:ext cx="24384000" cy="1188026"/>
          </a:xfrm>
          <a:prstGeom prst="rect">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216000"/>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ln w="25400">
                  <a:noFill/>
                </a:ln>
                <a:solidFill>
                  <a:schemeClr val="bg1"/>
                </a:solidFill>
                <a:latin typeface="+mj-lt"/>
                <a:ea typeface="+mj-ea"/>
                <a:cs typeface="Arial" panose="020B0604020202020204" pitchFamily="34" charset="0"/>
                <a:sym typeface="Helvetica Neue"/>
              </a:defRPr>
            </a:lvl1pPr>
          </a:lstStyle>
          <a:p>
            <a:pPr marL="0" lvl="0" indent="0" algn="l" defTabSz="1828800" rtl="0" eaLnBrk="1" latinLnBrk="0" hangingPunct="1">
              <a:lnSpc>
                <a:spcPct val="100000"/>
              </a:lnSpc>
              <a:spcBef>
                <a:spcPts val="2000"/>
              </a:spcBef>
              <a:buFont typeface="Arial" panose="020B0604020202020204" pitchFamily="34" charset="0"/>
              <a:buNone/>
            </a:pPr>
            <a:r>
              <a:rPr lang="fr-FR" dirty="0"/>
              <a:t>TITRE DE LA DIAPOSITIVE</a:t>
            </a:r>
          </a:p>
        </p:txBody>
      </p:sp>
      <p:sp>
        <p:nvSpPr>
          <p:cNvPr id="9" name="Bouton d’action : accueil 8">
            <a:hlinkClick r:id="rId2" action="ppaction://hlinksldjump" highlightClick="1"/>
            <a:extLst>
              <a:ext uri="{FF2B5EF4-FFF2-40B4-BE49-F238E27FC236}">
                <a16:creationId xmlns:a16="http://schemas.microsoft.com/office/drawing/2014/main" id="{9ECABB6F-29A7-09D0-880C-897553723013}"/>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chemeClr val="bg1">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EFAC4E59-0BCD-1651-4A05-13E92D14345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latin typeface="+mj-lt"/>
                <a:cs typeface="Arial" panose="020B0604020202020204" pitchFamily="34" charset="0"/>
              </a:rPr>
              <a:pPr algn="ctr"/>
              <a:t>‹N°›</a:t>
            </a:fld>
            <a:endParaRPr lang="fr-FR" sz="2800" b="1" dirty="0">
              <a:solidFill>
                <a:schemeClr val="bg1"/>
              </a:solidFill>
              <a:latin typeface="+mj-lt"/>
              <a:cs typeface="Arial" panose="020B0604020202020204" pitchFamily="34" charset="0"/>
            </a:endParaRPr>
          </a:p>
        </p:txBody>
      </p:sp>
      <p:sp>
        <p:nvSpPr>
          <p:cNvPr id="4" name="ZoneTexte 3">
            <a:extLst>
              <a:ext uri="{FF2B5EF4-FFF2-40B4-BE49-F238E27FC236}">
                <a16:creationId xmlns:a16="http://schemas.microsoft.com/office/drawing/2014/main" id="{47CED59A-9DB7-ED76-C448-1541B355A2C6}"/>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169197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res cultivées_Titre">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Rectangle : coins arrondis">
            <a:extLst>
              <a:ext uri="{FF2B5EF4-FFF2-40B4-BE49-F238E27FC236}">
                <a16:creationId xmlns:a16="http://schemas.microsoft.com/office/drawing/2014/main" id="{C4B8AAA5-8145-33E2-BB35-E8BFF901C6CA}"/>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177" y="1181597"/>
            <a:ext cx="4807863" cy="7305455"/>
          </a:xfrm>
          <a:prstGeom prst="rect">
            <a:avLst/>
          </a:prstGeom>
        </p:spPr>
      </p:pic>
      <p:sp>
        <p:nvSpPr>
          <p:cNvPr id="11" name="Titre 10">
            <a:extLst>
              <a:ext uri="{FF2B5EF4-FFF2-40B4-BE49-F238E27FC236}">
                <a16:creationId xmlns:a16="http://schemas.microsoft.com/office/drawing/2014/main" id="{6266EAAD-0AA7-616B-66F0-43DA482872A6}"/>
              </a:ext>
            </a:extLst>
          </p:cNvPr>
          <p:cNvSpPr>
            <a:spLocks noGrp="1"/>
          </p:cNvSpPr>
          <p:nvPr>
            <p:ph type="title" hasCustomPrompt="1"/>
          </p:nvPr>
        </p:nvSpPr>
        <p:spPr>
          <a:xfrm>
            <a:off x="6081487" y="5989201"/>
            <a:ext cx="17622575" cy="1338614"/>
          </a:xfrm>
          <a:prstGeom prst="roundRect">
            <a:avLst/>
          </a:prstGeom>
          <a:solidFill>
            <a:srgbClr val="2B7758"/>
          </a:solidFill>
        </p:spPr>
        <p:txBody>
          <a:bodyPr wrap="square" lIns="288000" tIns="180000" rIns="288000" bIns="180000" anchor="t" anchorCtr="0">
            <a:spAutoFit/>
          </a:bodyPr>
          <a:lstStyle>
            <a:lvl1pPr marL="792000" indent="-792000">
              <a:lnSpc>
                <a:spcPct val="100000"/>
              </a:lnSpc>
              <a:buFont typeface="+mj-lt"/>
              <a:buAutoNum type="arabicPeriod"/>
              <a:defRPr lang="fr-FR" sz="5500" b="1" kern="1200" cap="all" dirty="0">
                <a:solidFill>
                  <a:schemeClr val="bg1"/>
                </a:solidFill>
                <a:latin typeface="+mj-lt"/>
                <a:ea typeface="+mj-ea"/>
                <a:cs typeface="Arial" panose="020B0604020202020204" pitchFamily="34" charset="0"/>
                <a:sym typeface="Helvetica Neue"/>
              </a:defRPr>
            </a:lvl1pPr>
          </a:lstStyle>
          <a:p>
            <a:r>
              <a:rPr lang="fr-FR" dirty="0"/>
              <a:t>TITRE</a:t>
            </a:r>
          </a:p>
        </p:txBody>
      </p:sp>
      <p:sp>
        <p:nvSpPr>
          <p:cNvPr id="3" name="Bouton d’action : accueil 2">
            <a:hlinkClick r:id="rId5" action="ppaction://hlinksldjump" highlightClick="1"/>
            <a:extLst>
              <a:ext uri="{FF2B5EF4-FFF2-40B4-BE49-F238E27FC236}">
                <a16:creationId xmlns:a16="http://schemas.microsoft.com/office/drawing/2014/main" id="{646B4E5E-86BD-B9D8-A2EB-02BCAE8903B5}"/>
              </a:ext>
            </a:extLst>
          </p:cNvPr>
          <p:cNvSpPr>
            <a:spLocks noChangeAspect="1"/>
          </p:cNvSpPr>
          <p:nvPr userDrawn="1"/>
        </p:nvSpPr>
        <p:spPr>
          <a:xfrm>
            <a:off x="23760000" y="612000"/>
            <a:ext cx="432000" cy="432000"/>
          </a:xfrm>
          <a:prstGeom prst="actionButtonHome">
            <a:avLst/>
          </a:prstGeom>
          <a:solidFill>
            <a:schemeClr val="bg1">
              <a:alpha val="80000"/>
            </a:schemeClr>
          </a:solidFill>
          <a:ln w="25400" cap="rnd">
            <a:solidFill>
              <a:srgbClr val="5592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03A3891D-2BF4-7AE7-EC97-3C25B618EAA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effectLst>
                  <a:glow rad="139700">
                    <a:schemeClr val="tx1">
                      <a:lumMod val="75000"/>
                      <a:lumOff val="25000"/>
                      <a:alpha val="60000"/>
                    </a:schemeClr>
                  </a:glow>
                </a:effectLst>
                <a:latin typeface="+mj-lt"/>
                <a:cs typeface="Arial" panose="020B0604020202020204" pitchFamily="34" charset="0"/>
              </a:rPr>
              <a:pPr algn="ctr"/>
              <a:t>‹N°›</a:t>
            </a:fld>
            <a:endParaRPr lang="fr-FR" sz="2800" b="1" dirty="0">
              <a:solidFill>
                <a:schemeClr val="bg1"/>
              </a:solidFill>
              <a:effectLst>
                <a:glow rad="139700">
                  <a:schemeClr val="tx1">
                    <a:lumMod val="75000"/>
                    <a:lumOff val="25000"/>
                    <a:alpha val="60000"/>
                  </a:schemeClr>
                </a:glow>
              </a:effectLst>
              <a:latin typeface="+mj-lt"/>
              <a:cs typeface="Arial" panose="020B0604020202020204" pitchFamily="34" charset="0"/>
            </a:endParaRPr>
          </a:p>
        </p:txBody>
      </p:sp>
      <p:pic>
        <p:nvPicPr>
          <p:cNvPr id="12" name="Logo France 2030">
            <a:extLst>
              <a:ext uri="{FF2B5EF4-FFF2-40B4-BE49-F238E27FC236}">
                <a16:creationId xmlns:a16="http://schemas.microsoft.com/office/drawing/2014/main" id="{15ACCF58-74DA-70CC-C669-CE7245652DA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0" name="Zones agricoles">
            <a:extLst>
              <a:ext uri="{FF2B5EF4-FFF2-40B4-BE49-F238E27FC236}">
                <a16:creationId xmlns:a16="http://schemas.microsoft.com/office/drawing/2014/main" id="{66CF87EB-DD90-B8A1-19F8-7FDA4FDA23F1}"/>
              </a:ext>
            </a:extLst>
          </p:cNvPr>
          <p:cNvSpPr txBox="1">
            <a:spLocks/>
          </p:cNvSpPr>
          <p:nvPr userDrawn="1"/>
        </p:nvSpPr>
        <p:spPr>
          <a:xfrm>
            <a:off x="4932000" y="4428000"/>
            <a:ext cx="18506150" cy="1340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chorCtr="0">
            <a:sp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30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fr-FR" sz="10000" kern="100" cap="all" dirty="0">
                <a:ln w="38100" cap="rnd" cmpd="sng" algn="ctr">
                  <a:solidFill>
                    <a:srgbClr val="FFFFFF"/>
                  </a:solidFill>
                  <a:prstDash val="solid"/>
                  <a:bevel/>
                </a:ln>
                <a:no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rPr>
              <a:t>PRAIRIES PERMANENTES</a:t>
            </a:r>
            <a:endParaRPr lang="fr-FR" sz="100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Crédit photo">
            <a:extLst>
              <a:ext uri="{FF2B5EF4-FFF2-40B4-BE49-F238E27FC236}">
                <a16:creationId xmlns:a16="http://schemas.microsoft.com/office/drawing/2014/main" id="{D6B7530D-F556-D048-A264-8364222ACFC8}"/>
              </a:ext>
            </a:extLst>
          </p:cNvPr>
          <p:cNvSpPr txBox="1"/>
          <p:nvPr userDrawn="1"/>
        </p:nvSpPr>
        <p:spPr>
          <a:xfrm>
            <a:off x="21131407" y="13171594"/>
            <a:ext cx="3022366" cy="3488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solidFill>
                  <a:schemeClr val="bg1"/>
                </a:solidFill>
                <a:effectLst>
                  <a:glow rad="139700">
                    <a:schemeClr val="tx1">
                      <a:lumMod val="75000"/>
                      <a:lumOff val="25000"/>
                      <a:alpha val="60000"/>
                    </a:schemeClr>
                  </a:glow>
                </a:effectLst>
                <a:latin typeface="+mn-lt"/>
                <a:cs typeface="Arial" panose="020B0604020202020204" pitchFamily="34" charset="0"/>
              </a:rPr>
              <a:t>© INRAE / NICOLAS Bertrand</a:t>
            </a:r>
          </a:p>
        </p:txBody>
      </p:sp>
      <p:sp>
        <p:nvSpPr>
          <p:cNvPr id="6" name="Mois Année">
            <a:extLst>
              <a:ext uri="{FF2B5EF4-FFF2-40B4-BE49-F238E27FC236}">
                <a16:creationId xmlns:a16="http://schemas.microsoft.com/office/drawing/2014/main" id="{B60F5BCA-36D8-2773-D9F5-5908C5F84332}"/>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chemeClr val="bg1"/>
                </a:solidFill>
                <a:effectLst>
                  <a:glow rad="139700">
                    <a:schemeClr val="tx1">
                      <a:lumMod val="75000"/>
                      <a:lumOff val="25000"/>
                      <a:alpha val="60000"/>
                    </a:schemeClr>
                  </a:glow>
                </a:effectLst>
                <a:uFillTx/>
                <a:latin typeface="+mj-lt"/>
                <a:cs typeface="Arial" panose="020B0604020202020204" pitchFamily="34" charset="0"/>
                <a:sym typeface="Helvetica"/>
              </a:rPr>
              <a:t>Avril 2025</a:t>
            </a:r>
          </a:p>
        </p:txBody>
      </p:sp>
    </p:spTree>
    <p:extLst>
      <p:ext uri="{BB962C8B-B14F-4D97-AF65-F5344CB8AC3E}">
        <p14:creationId xmlns:p14="http://schemas.microsoft.com/office/powerpoint/2010/main" val="23963118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1 lig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188026"/>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7627B439-80EE-D35B-5EB7-949F96495F78}"/>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15" name="Logo C">
            <a:extLst>
              <a:ext uri="{FF2B5EF4-FFF2-40B4-BE49-F238E27FC236}">
                <a16:creationId xmlns:a16="http://schemas.microsoft.com/office/drawing/2014/main" id="{E72FE77D-5642-D772-E513-B849A08011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E81FCD7F-C504-B4EE-76DF-DD933B2B1C31}"/>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196464603"/>
      </p:ext>
    </p:extLst>
  </p:cSld>
  <p:clrMapOvr>
    <a:masterClrMapping/>
  </p:clrMapOvr>
  <p:transition spd="med"/>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908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4" name="Titre de diapositive">
            <a:extLst>
              <a:ext uri="{FF2B5EF4-FFF2-40B4-BE49-F238E27FC236}">
                <a16:creationId xmlns:a16="http://schemas.microsoft.com/office/drawing/2014/main" id="{FEB6F8E1-96D6-FD5A-628A-31141825F08F}"/>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
        <p:nvSpPr>
          <p:cNvPr id="9" name="ZoneTexte 8">
            <a:extLst>
              <a:ext uri="{FF2B5EF4-FFF2-40B4-BE49-F238E27FC236}">
                <a16:creationId xmlns:a16="http://schemas.microsoft.com/office/drawing/2014/main" id="{46E9E0A6-3829-2552-30CD-DE57BE4AE37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22" name="Rectangle 12">
            <a:extLst>
              <a:ext uri="{FF2B5EF4-FFF2-40B4-BE49-F238E27FC236}">
                <a16:creationId xmlns:a16="http://schemas.microsoft.com/office/drawing/2014/main" id="{05488BBE-7D97-F804-9646-448C3B1C90CB}"/>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Logo C">
            <a:extLst>
              <a:ext uri="{FF2B5EF4-FFF2-40B4-BE49-F238E27FC236}">
                <a16:creationId xmlns:a16="http://schemas.microsoft.com/office/drawing/2014/main" id="{23FABCD5-2569-C2E8-51D8-3901913512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Tree>
    <p:extLst>
      <p:ext uri="{BB962C8B-B14F-4D97-AF65-F5344CB8AC3E}">
        <p14:creationId xmlns:p14="http://schemas.microsoft.com/office/powerpoint/2010/main" val="1079459947"/>
      </p:ext>
    </p:extLst>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3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2700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8BE694C1-6987-281E-C32A-7AED0AD6EE5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15" name="Rectangle 12">
            <a:extLst>
              <a:ext uri="{FF2B5EF4-FFF2-40B4-BE49-F238E27FC236}">
                <a16:creationId xmlns:a16="http://schemas.microsoft.com/office/drawing/2014/main" id="{E68E1771-FB1C-F950-092C-4DEF807DFCE0}"/>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14" name="Logo C">
            <a:extLst>
              <a:ext uri="{FF2B5EF4-FFF2-40B4-BE49-F238E27FC236}">
                <a16:creationId xmlns:a16="http://schemas.microsoft.com/office/drawing/2014/main" id="{6E5C66BF-C97F-289B-FF03-CF95162D47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9E851291-3422-8904-3523-9FFE14DA8498}"/>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272024618"/>
      </p:ext>
    </p:extLst>
  </p:cSld>
  <p:clrMapOvr>
    <a:masterClrMapping/>
  </p:clrMapOvr>
  <p:transition spd="med"/>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384B5A-D9D6-C8AD-64FB-136E75902E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a:extLst>
              <a:ext uri="{FF2B5EF4-FFF2-40B4-BE49-F238E27FC236}">
                <a16:creationId xmlns:a16="http://schemas.microsoft.com/office/drawing/2014/main" id="{51A15155-A78D-7D2B-F374-A5B267BDA14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6AE8209-B99D-EB9B-E577-421C6180502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cs typeface="Arial" panose="020B0604020202020204" pitchFamily="34" charset="0"/>
              </a:defRPr>
            </a:lvl1pPr>
          </a:lstStyle>
          <a:p>
            <a:fld id="{73B9117F-7E76-4E79-8975-F24CFFABD329}" type="datetimeFigureOut">
              <a:rPr lang="fr-FR" smtClean="0"/>
              <a:pPr/>
              <a:t>10/04/2026</a:t>
            </a:fld>
            <a:endParaRPr lang="fr-FR" dirty="0"/>
          </a:p>
        </p:txBody>
      </p:sp>
      <p:sp>
        <p:nvSpPr>
          <p:cNvPr id="5" name="Espace réservé du pied de page 4">
            <a:extLst>
              <a:ext uri="{FF2B5EF4-FFF2-40B4-BE49-F238E27FC236}">
                <a16:creationId xmlns:a16="http://schemas.microsoft.com/office/drawing/2014/main" id="{C6F2B258-CC1A-5B48-EE81-232B4244F478}"/>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cs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A2164D8D-89B1-1AD3-FCF4-E8256F8476F3}"/>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cs typeface="Arial" panose="020B0604020202020204" pitchFamily="34" charset="0"/>
              </a:defRPr>
            </a:lvl1pPr>
          </a:lstStyle>
          <a:p>
            <a:fld id="{3BEB9E4C-0233-4D64-A86D-7DFB09C50317}" type="slidenum">
              <a:rPr lang="fr-FR" smtClean="0"/>
              <a:pPr/>
              <a:t>‹N°›</a:t>
            </a:fld>
            <a:endParaRPr lang="fr-FR" dirty="0"/>
          </a:p>
        </p:txBody>
      </p:sp>
    </p:spTree>
    <p:extLst>
      <p:ext uri="{BB962C8B-B14F-4D97-AF65-F5344CB8AC3E}">
        <p14:creationId xmlns:p14="http://schemas.microsoft.com/office/powerpoint/2010/main" val="494078312"/>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8" r:id="rId3"/>
    <p:sldLayoutId id="2147483697" r:id="rId4"/>
    <p:sldLayoutId id="2147483693" r:id="rId5"/>
    <p:sldLayoutId id="2147483699" r:id="rId6"/>
    <p:sldLayoutId id="2147483700" r:id="rId7"/>
  </p:sldLayoutIdLst>
  <p:txStyles>
    <p:titleStyle>
      <a:lvl1pPr algn="l" defTabSz="1828800" rtl="0" eaLnBrk="1" latinLnBrk="0" hangingPunct="1">
        <a:lnSpc>
          <a:spcPct val="90000"/>
        </a:lnSpc>
        <a:spcBef>
          <a:spcPct val="0"/>
        </a:spcBef>
        <a:buNone/>
        <a:defRPr sz="14000" b="1" kern="1200">
          <a:solidFill>
            <a:schemeClr val="tx1"/>
          </a:solidFill>
          <a:latin typeface="+mj-lt"/>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emf"/><Relationship Id="rId1" Type="http://schemas.openxmlformats.org/officeDocument/2006/relationships/slideLayout" Target="../slideLayouts/slideLayout6.xml"/><Relationship Id="rId6" Type="http://schemas.openxmlformats.org/officeDocument/2006/relationships/image" Target="../media/image26.svg"/><Relationship Id="rId11" Type="http://schemas.openxmlformats.org/officeDocument/2006/relationships/image" Target="../media/image31.emf"/><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23.xml"/><Relationship Id="rId4" Type="http://schemas.openxmlformats.org/officeDocument/2006/relationships/slide" Target="slide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emf"/><Relationship Id="rId3" Type="http://schemas.openxmlformats.org/officeDocument/2006/relationships/image" Target="../media/image36.emf"/><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image" Target="../media/image35.emf"/><Relationship Id="rId1" Type="http://schemas.openxmlformats.org/officeDocument/2006/relationships/slideLayout" Target="../slideLayouts/slideLayout5.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2.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8" Type="http://schemas.openxmlformats.org/officeDocument/2006/relationships/hyperlink" Target="https://doi.org/10.4060/cc3981en" TargetMode="External"/><Relationship Id="rId13" Type="http://schemas.openxmlformats.org/officeDocument/2006/relationships/hyperlink" Target="https://archive.ipcc.ch/ipccreports/tar/wg1/index.php?idp=99" TargetMode="External"/><Relationship Id="rId3" Type="http://schemas.openxmlformats.org/officeDocument/2006/relationships/hyperlink" Target="https://openknowledge.fao.org/server/api/core/bitstreams/522c9fe3-0fe2-47ea-8aac-f85bb6507776/content" TargetMode="External"/><Relationship Id="rId7" Type="http://schemas.openxmlformats.org/officeDocument/2006/relationships/hyperlink" Target="https://www.wri.org/research/pilot-analysis-global-ecosystems-grassland-ecosystems" TargetMode="External"/><Relationship Id="rId12" Type="http://schemas.openxmlformats.org/officeDocument/2006/relationships/hyperlink" Target="https://doi.org/10.1346/CMS-WLS-16" TargetMode="External"/><Relationship Id="rId2" Type="http://schemas.openxmlformats.org/officeDocument/2006/relationships/hyperlink" Target="https://www.fao.org/fileadmin/templates/agphome/documents/PGR/SoW2/thematicstudy_forage.pdf" TargetMode="External"/><Relationship Id="rId16" Type="http://schemas.openxmlformats.org/officeDocument/2006/relationships/hyperlink" Target="https://doi.org/10.5194/essd-17-2605-2025" TargetMode="External"/><Relationship Id="rId1" Type="http://schemas.openxmlformats.org/officeDocument/2006/relationships/slideLayout" Target="../slideLayouts/slideLayout3.xml"/><Relationship Id="rId6" Type="http://schemas.openxmlformats.org/officeDocument/2006/relationships/hyperlink" Target="https://mapsforupsc.com/major-grasslands-of-the-world/" TargetMode="External"/><Relationship Id="rId11" Type="http://schemas.openxmlformats.org/officeDocument/2006/relationships/hyperlink" Target="https://doi.org/10.1890/1051-0761(2000)010%5b0423:TVDOSO%5d2.0.CO;2" TargetMode="External"/><Relationship Id="rId5" Type="http://schemas.openxmlformats.org/officeDocument/2006/relationships/hyperlink" Target="https://ourworldindata.org/grapher/area-meadows-and-pastures" TargetMode="External"/><Relationship Id="rId15" Type="http://schemas.openxmlformats.org/officeDocument/2006/relationships/hyperlink" Target="https://doi.org/10.1016/j.agee.2006.12.022" TargetMode="External"/><Relationship Id="rId10" Type="http://schemas.openxmlformats.org/officeDocument/2006/relationships/hyperlink" Target="https://doi.org/10.2788/89331" TargetMode="External"/><Relationship Id="rId4" Type="http://schemas.openxmlformats.org/officeDocument/2006/relationships/hyperlink" Target="https://www.fao.org/statistics/highlights-archive/highlights-detail/land-statistics-2001-2023.-global--regional-and-country-trends/en" TargetMode="External"/><Relationship Id="rId9" Type="http://schemas.openxmlformats.org/officeDocument/2006/relationships/hyperlink" Target="https://www.inrae.fr/sites/default/files/pdf/etude-4-pour-1000-resume-en-francais-pdf-1_0.pdf" TargetMode="External"/><Relationship Id="rId14" Type="http://schemas.openxmlformats.org/officeDocument/2006/relationships/hyperlink" Target="https://doi.org/10.1017/S1751731109990784"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fao.org/soils-portal/soil-management/soil-carbon-sequestration/en/" TargetMode="External"/><Relationship Id="rId3" Type="http://schemas.openxmlformats.org/officeDocument/2006/relationships/hyperlink" Target="https://doi.org/10.1038/s41467-023-39338-z" TargetMode="External"/><Relationship Id="rId7" Type="http://schemas.openxmlformats.org/officeDocument/2006/relationships/hyperlink" Target="https://doi.org/10.1111/j.1365-2486.1995.tb00002.x" TargetMode="External"/><Relationship Id="rId2" Type="http://schemas.openxmlformats.org/officeDocument/2006/relationships/hyperlink" Target="https://doi.org/10.1073/pnas.1815901115" TargetMode="External"/><Relationship Id="rId1" Type="http://schemas.openxmlformats.org/officeDocument/2006/relationships/slideLayout" Target="../slideLayouts/slideLayout3.xml"/><Relationship Id="rId6" Type="http://schemas.openxmlformats.org/officeDocument/2006/relationships/hyperlink" Target="https://www.ipcc.ch/report/ar6/wg3/downloads/report/IPCC_AR6_WGIII_Chapter07.pdf" TargetMode="External"/><Relationship Id="rId5" Type="http://schemas.openxmlformats.org/officeDocument/2006/relationships/hyperlink" Target="https://www.nature.org/content/dam/tnc/nature/en/documents/Valuing-Grasslands-Critical-Ecosystems-for-Nature-Climate-and-People-Discussion-Paper.pdf" TargetMode="External"/><Relationship Id="rId4" Type="http://schemas.openxmlformats.org/officeDocument/2006/relationships/hyperlink" Target="https://www.fao.org/4/i1399e/i1399e.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6000"/>
          </a:stretch>
        </a:blip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C735DC5-7AA7-ACA0-6428-B7F9CD5452F6}"/>
              </a:ext>
            </a:extLst>
          </p:cNvPr>
          <p:cNvSpPr>
            <a:spLocks noGrp="1"/>
          </p:cNvSpPr>
          <p:nvPr>
            <p:ph type="body" sz="quarter" idx="23"/>
          </p:nvPr>
        </p:nvSpPr>
        <p:spPr>
          <a:xfrm>
            <a:off x="6408000" y="7668000"/>
            <a:ext cx="12312650" cy="1355461"/>
          </a:xfrm>
        </p:spPr>
        <p:txBody>
          <a:bodyPr/>
          <a:lstStyle/>
          <a:p>
            <a:r>
              <a:rPr lang="fr-FR" dirty="0"/>
              <a:t>Anita </a:t>
            </a:r>
            <a:r>
              <a:rPr lang="fr-FR" cap="small" dirty="0"/>
              <a:t>Van</a:t>
            </a:r>
            <a:r>
              <a:rPr lang="fr-FR" dirty="0"/>
              <a:t> </a:t>
            </a:r>
            <a:r>
              <a:rPr lang="fr-FR" cap="small" dirty="0"/>
              <a:t>Quynh, </a:t>
            </a:r>
            <a:r>
              <a:rPr lang="fr-FR" dirty="0"/>
              <a:t>Pierre </a:t>
            </a:r>
            <a:r>
              <a:rPr lang="fr-FR" cap="small" dirty="0"/>
              <a:t>Barré &amp; </a:t>
            </a:r>
            <a:r>
              <a:rPr lang="fr-FR" dirty="0"/>
              <a:t>Nicolas </a:t>
            </a:r>
            <a:r>
              <a:rPr lang="fr-FR" cap="small" dirty="0"/>
              <a:t>Vuichard</a:t>
            </a:r>
          </a:p>
          <a:p>
            <a:endParaRPr lang="fr-FR" dirty="0"/>
          </a:p>
        </p:txBody>
      </p:sp>
      <p:sp>
        <p:nvSpPr>
          <p:cNvPr id="4" name="Titre 3">
            <a:extLst>
              <a:ext uri="{FF2B5EF4-FFF2-40B4-BE49-F238E27FC236}">
                <a16:creationId xmlns:a16="http://schemas.microsoft.com/office/drawing/2014/main" id="{80E11867-1AD2-4474-3464-03872EA7A6BD}"/>
              </a:ext>
            </a:extLst>
          </p:cNvPr>
          <p:cNvSpPr>
            <a:spLocks noGrp="1"/>
          </p:cNvSpPr>
          <p:nvPr>
            <p:ph type="title"/>
          </p:nvPr>
        </p:nvSpPr>
        <p:spPr>
          <a:xfrm>
            <a:off x="4932000" y="4116148"/>
            <a:ext cx="18911843" cy="3539430"/>
          </a:xfrm>
        </p:spPr>
        <p:txBody>
          <a:bodyPr/>
          <a:lstStyle/>
          <a:p>
            <a:pPr defTabSz="1254125">
              <a:lnSpc>
                <a:spcPct val="80000"/>
              </a:lnSpc>
            </a:pPr>
            <a:r>
              <a:rPr lang="fr-FR" dirty="0"/>
              <a:t>PRAIRIES</a:t>
            </a:r>
            <a:br>
              <a:rPr lang="fr-FR" dirty="0"/>
            </a:br>
            <a:r>
              <a:rPr lang="fr-FR" dirty="0"/>
              <a:t>	PERMANENTES</a:t>
            </a:r>
          </a:p>
        </p:txBody>
      </p:sp>
    </p:spTree>
    <p:extLst>
      <p:ext uri="{BB962C8B-B14F-4D97-AF65-F5344CB8AC3E}">
        <p14:creationId xmlns:p14="http://schemas.microsoft.com/office/powerpoint/2010/main" val="22095018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8DE3065-3C7C-145E-E6EC-2D415D83E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950" y="1908000"/>
            <a:ext cx="19989050" cy="8725563"/>
          </a:xfrm>
          <a:prstGeom prst="rect">
            <a:avLst/>
          </a:prstGeom>
        </p:spPr>
      </p:pic>
      <p:sp>
        <p:nvSpPr>
          <p:cNvPr id="47" name="Rectangle : coins arrondis 46">
            <a:extLst>
              <a:ext uri="{FF2B5EF4-FFF2-40B4-BE49-F238E27FC236}">
                <a16:creationId xmlns:a16="http://schemas.microsoft.com/office/drawing/2014/main" id="{A433A3AA-AFA4-480A-44AE-1FB8626CAE7A}"/>
              </a:ext>
            </a:extLst>
          </p:cNvPr>
          <p:cNvSpPr/>
          <p:nvPr/>
        </p:nvSpPr>
        <p:spPr>
          <a:xfrm>
            <a:off x="16725900" y="1979992"/>
            <a:ext cx="7116594" cy="9116634"/>
          </a:xfrm>
          <a:custGeom>
            <a:avLst/>
            <a:gdLst>
              <a:gd name="connsiteX0" fmla="*/ 0 w 7645941"/>
              <a:gd name="connsiteY0" fmla="*/ 560830 h 11002483"/>
              <a:gd name="connsiteX1" fmla="*/ 560830 w 7645941"/>
              <a:gd name="connsiteY1" fmla="*/ 0 h 11002483"/>
              <a:gd name="connsiteX2" fmla="*/ 7085111 w 7645941"/>
              <a:gd name="connsiteY2" fmla="*/ 0 h 11002483"/>
              <a:gd name="connsiteX3" fmla="*/ 7645941 w 7645941"/>
              <a:gd name="connsiteY3" fmla="*/ 560830 h 11002483"/>
              <a:gd name="connsiteX4" fmla="*/ 7645941 w 7645941"/>
              <a:gd name="connsiteY4" fmla="*/ 10441653 h 11002483"/>
              <a:gd name="connsiteX5" fmla="*/ 7085111 w 7645941"/>
              <a:gd name="connsiteY5" fmla="*/ 11002483 h 11002483"/>
              <a:gd name="connsiteX6" fmla="*/ 560830 w 7645941"/>
              <a:gd name="connsiteY6" fmla="*/ 11002483 h 11002483"/>
              <a:gd name="connsiteX7" fmla="*/ 0 w 7645941"/>
              <a:gd name="connsiteY7" fmla="*/ 10441653 h 11002483"/>
              <a:gd name="connsiteX8" fmla="*/ 0 w 7645941"/>
              <a:gd name="connsiteY8" fmla="*/ 560830 h 11002483"/>
              <a:gd name="connsiteX0" fmla="*/ 13578 w 7659519"/>
              <a:gd name="connsiteY0" fmla="*/ 560830 h 11002483"/>
              <a:gd name="connsiteX1" fmla="*/ 574408 w 7659519"/>
              <a:gd name="connsiteY1" fmla="*/ 0 h 11002483"/>
              <a:gd name="connsiteX2" fmla="*/ 7098689 w 7659519"/>
              <a:gd name="connsiteY2" fmla="*/ 0 h 11002483"/>
              <a:gd name="connsiteX3" fmla="*/ 7659519 w 7659519"/>
              <a:gd name="connsiteY3" fmla="*/ 560830 h 11002483"/>
              <a:gd name="connsiteX4" fmla="*/ 7659519 w 7659519"/>
              <a:gd name="connsiteY4" fmla="*/ 10441653 h 11002483"/>
              <a:gd name="connsiteX5" fmla="*/ 7098689 w 7659519"/>
              <a:gd name="connsiteY5" fmla="*/ 11002483 h 11002483"/>
              <a:gd name="connsiteX6" fmla="*/ 574408 w 7659519"/>
              <a:gd name="connsiteY6" fmla="*/ 11002483 h 11002483"/>
              <a:gd name="connsiteX7" fmla="*/ 13578 w 7659519"/>
              <a:gd name="connsiteY7" fmla="*/ 10441653 h 11002483"/>
              <a:gd name="connsiteX8" fmla="*/ 0 w 7659519"/>
              <a:gd name="connsiteY8" fmla="*/ 5259009 h 11002483"/>
              <a:gd name="connsiteX9" fmla="*/ 13578 w 7659519"/>
              <a:gd name="connsiteY9" fmla="*/ 560830 h 11002483"/>
              <a:gd name="connsiteX0" fmla="*/ 13578 w 7659519"/>
              <a:gd name="connsiteY0" fmla="*/ 560830 h 11002483"/>
              <a:gd name="connsiteX1" fmla="*/ 574408 w 7659519"/>
              <a:gd name="connsiteY1" fmla="*/ 0 h 11002483"/>
              <a:gd name="connsiteX2" fmla="*/ 7098689 w 7659519"/>
              <a:gd name="connsiteY2" fmla="*/ 0 h 11002483"/>
              <a:gd name="connsiteX3" fmla="*/ 7659519 w 7659519"/>
              <a:gd name="connsiteY3" fmla="*/ 560830 h 11002483"/>
              <a:gd name="connsiteX4" fmla="*/ 7659519 w 7659519"/>
              <a:gd name="connsiteY4" fmla="*/ 10441653 h 11002483"/>
              <a:gd name="connsiteX5" fmla="*/ 7098689 w 7659519"/>
              <a:gd name="connsiteY5" fmla="*/ 11002483 h 11002483"/>
              <a:gd name="connsiteX6" fmla="*/ 574408 w 7659519"/>
              <a:gd name="connsiteY6" fmla="*/ 11002483 h 11002483"/>
              <a:gd name="connsiteX7" fmla="*/ 13578 w 7659519"/>
              <a:gd name="connsiteY7" fmla="*/ 10441653 h 11002483"/>
              <a:gd name="connsiteX8" fmla="*/ 0 w 7659519"/>
              <a:gd name="connsiteY8" fmla="*/ 8688009 h 11002483"/>
              <a:gd name="connsiteX9" fmla="*/ 0 w 7659519"/>
              <a:gd name="connsiteY9" fmla="*/ 5259009 h 11002483"/>
              <a:gd name="connsiteX10" fmla="*/ 13578 w 7659519"/>
              <a:gd name="connsiteY10" fmla="*/ 560830 h 11002483"/>
              <a:gd name="connsiteX0" fmla="*/ 0 w 7659519"/>
              <a:gd name="connsiteY0" fmla="*/ 5259009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 name="connsiteX10" fmla="*/ 91440 w 7659519"/>
              <a:gd name="connsiteY10" fmla="*/ 5350449 h 11002483"/>
              <a:gd name="connsiteX0" fmla="*/ 0 w 7659519"/>
              <a:gd name="connsiteY0" fmla="*/ 5259009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 name="connsiteX0" fmla="*/ 0 w 7659519"/>
              <a:gd name="connsiteY0" fmla="*/ 5655597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0 w 7659519"/>
              <a:gd name="connsiteY9" fmla="*/ 8688009 h 11002483"/>
              <a:gd name="connsiteX0" fmla="*/ 0 w 7659519"/>
              <a:gd name="connsiteY0" fmla="*/ 5655597 h 11002483"/>
              <a:gd name="connsiteX1" fmla="*/ 13578 w 7659519"/>
              <a:gd name="connsiteY1" fmla="*/ 560830 h 11002483"/>
              <a:gd name="connsiteX2" fmla="*/ 574408 w 7659519"/>
              <a:gd name="connsiteY2" fmla="*/ 0 h 11002483"/>
              <a:gd name="connsiteX3" fmla="*/ 7098689 w 7659519"/>
              <a:gd name="connsiteY3" fmla="*/ 0 h 11002483"/>
              <a:gd name="connsiteX4" fmla="*/ 7659519 w 7659519"/>
              <a:gd name="connsiteY4" fmla="*/ 560830 h 11002483"/>
              <a:gd name="connsiteX5" fmla="*/ 7659519 w 7659519"/>
              <a:gd name="connsiteY5" fmla="*/ 10441653 h 11002483"/>
              <a:gd name="connsiteX6" fmla="*/ 7098689 w 7659519"/>
              <a:gd name="connsiteY6" fmla="*/ 11002483 h 11002483"/>
              <a:gd name="connsiteX7" fmla="*/ 574408 w 7659519"/>
              <a:gd name="connsiteY7" fmla="*/ 11002483 h 11002483"/>
              <a:gd name="connsiteX8" fmla="*/ 13578 w 7659519"/>
              <a:gd name="connsiteY8" fmla="*/ 10441653 h 11002483"/>
              <a:gd name="connsiteX9" fmla="*/ 12814 w 7659519"/>
              <a:gd name="connsiteY9" fmla="*/ 9702472 h 1100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9519" h="11002483">
                <a:moveTo>
                  <a:pt x="0" y="5655597"/>
                </a:moveTo>
                <a:cubicBezTo>
                  <a:pt x="4526" y="4089537"/>
                  <a:pt x="9052" y="2126890"/>
                  <a:pt x="13578" y="560830"/>
                </a:cubicBezTo>
                <a:cubicBezTo>
                  <a:pt x="13578" y="251092"/>
                  <a:pt x="264670" y="0"/>
                  <a:pt x="574408" y="0"/>
                </a:cubicBezTo>
                <a:lnTo>
                  <a:pt x="7098689" y="0"/>
                </a:lnTo>
                <a:cubicBezTo>
                  <a:pt x="7408427" y="0"/>
                  <a:pt x="7659519" y="251092"/>
                  <a:pt x="7659519" y="560830"/>
                </a:cubicBezTo>
                <a:lnTo>
                  <a:pt x="7659519" y="10441653"/>
                </a:lnTo>
                <a:cubicBezTo>
                  <a:pt x="7659519" y="10751391"/>
                  <a:pt x="7408427" y="11002483"/>
                  <a:pt x="7098689" y="11002483"/>
                </a:cubicBezTo>
                <a:lnTo>
                  <a:pt x="574408" y="11002483"/>
                </a:lnTo>
                <a:cubicBezTo>
                  <a:pt x="264670" y="11002483"/>
                  <a:pt x="13578" y="10751391"/>
                  <a:pt x="13578" y="10441653"/>
                </a:cubicBezTo>
                <a:cubicBezTo>
                  <a:pt x="13323" y="10195259"/>
                  <a:pt x="13069" y="9948866"/>
                  <a:pt x="12814" y="9702472"/>
                </a:cubicBezTo>
              </a:path>
            </a:pathLst>
          </a:cu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Prairies et pâturages permanents à l’échelle mondiale</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2" name="ZoneTexte 31">
            <a:extLst>
              <a:ext uri="{FF2B5EF4-FFF2-40B4-BE49-F238E27FC236}">
                <a16:creationId xmlns:a16="http://schemas.microsoft.com/office/drawing/2014/main" id="{D7D39796-E658-27A1-19E2-134A407E2431}"/>
              </a:ext>
            </a:extLst>
          </p:cNvPr>
          <p:cNvSpPr txBox="1"/>
          <p:nvPr/>
        </p:nvSpPr>
        <p:spPr>
          <a:xfrm>
            <a:off x="374035" y="11085957"/>
            <a:ext cx="15488818" cy="1940749"/>
          </a:xfrm>
          <a:prstGeom prst="rect">
            <a:avLst/>
          </a:prstGeom>
          <a:noFill/>
        </p:spPr>
        <p:txBody>
          <a:bodyPr wrap="square" lIns="50400" tIns="50400" rIns="50400" bIns="50400" rtlCol="0">
            <a:spAutoFit/>
          </a:bodyPr>
          <a:lstStyle/>
          <a:p>
            <a:pPr algn="ctr"/>
            <a:r>
              <a:rPr lang="fr-FR" sz="4400" b="1" dirty="0">
                <a:solidFill>
                  <a:srgbClr val="8D533E"/>
                </a:solidFill>
                <a:latin typeface="+mj-lt"/>
                <a:cs typeface="Arial" panose="020B0604020202020204" pitchFamily="34" charset="0"/>
              </a:rPr>
              <a:t>Part des terres utilisées pour les prairies et </a:t>
            </a:r>
            <a:br>
              <a:rPr lang="fr-FR" sz="4400" b="1" dirty="0">
                <a:solidFill>
                  <a:srgbClr val="8D533E"/>
                </a:solidFill>
                <a:latin typeface="+mj-lt"/>
                <a:cs typeface="Arial" panose="020B0604020202020204" pitchFamily="34" charset="0"/>
              </a:rPr>
            </a:br>
            <a:r>
              <a:rPr lang="fr-FR" sz="4400" b="1" dirty="0">
                <a:solidFill>
                  <a:srgbClr val="8D533E"/>
                </a:solidFill>
                <a:latin typeface="+mj-lt"/>
                <a:cs typeface="Arial" panose="020B0604020202020204" pitchFamily="34" charset="0"/>
              </a:rPr>
              <a:t>pâturages permanents en 2023</a:t>
            </a:r>
            <a:endParaRPr lang="fr-FR" sz="2400" dirty="0">
              <a:solidFill>
                <a:schemeClr val="bg1">
                  <a:lumMod val="65000"/>
                </a:schemeClr>
              </a:solidFill>
              <a:latin typeface="+mj-lt"/>
              <a:cs typeface="Arial" panose="020B0604020202020204" pitchFamily="34" charset="0"/>
            </a:endParaRPr>
          </a:p>
          <a:p>
            <a:pPr algn="ctr">
              <a:lnSpc>
                <a:spcPts val="4400"/>
              </a:lnSpc>
            </a:pPr>
            <a:r>
              <a:rPr lang="fr-FR" sz="2400" dirty="0">
                <a:solidFill>
                  <a:schemeClr val="bg1">
                    <a:lumMod val="65000"/>
                  </a:schemeClr>
                </a:solidFill>
                <a:latin typeface="+mj-lt"/>
                <a:cs typeface="Arial" panose="020B0604020202020204" pitchFamily="34" charset="0"/>
              </a:rPr>
              <a:t>(FAO, 2025 - OurWorldinData.org/land-use)</a:t>
            </a:r>
          </a:p>
        </p:txBody>
      </p:sp>
      <p:sp>
        <p:nvSpPr>
          <p:cNvPr id="3" name="ZoneTexte 2">
            <a:extLst>
              <a:ext uri="{FF2B5EF4-FFF2-40B4-BE49-F238E27FC236}">
                <a16:creationId xmlns:a16="http://schemas.microsoft.com/office/drawing/2014/main" id="{FA2BA0B1-CB84-71B1-FFA8-670E23F5EBE4}"/>
              </a:ext>
            </a:extLst>
          </p:cNvPr>
          <p:cNvSpPr txBox="1"/>
          <p:nvPr/>
        </p:nvSpPr>
        <p:spPr>
          <a:xfrm>
            <a:off x="17087849" y="2231099"/>
            <a:ext cx="6567287" cy="8492992"/>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Surface mondiale en 2023</a:t>
            </a:r>
          </a:p>
          <a:p>
            <a:pPr>
              <a:lnSpc>
                <a:spcPts val="3400"/>
              </a:lnSpc>
              <a:spcAft>
                <a:spcPts val="600"/>
              </a:spcAft>
            </a:pPr>
            <a:r>
              <a:rPr lang="fr-FR" sz="3600" dirty="0">
                <a:solidFill>
                  <a:srgbClr val="8D533E"/>
                </a:solidFill>
                <a:latin typeface="+mj-lt"/>
                <a:cs typeface="Arial" panose="020B0604020202020204" pitchFamily="34" charset="0"/>
              </a:rPr>
              <a:t>(usage des terres)</a:t>
            </a:r>
          </a:p>
          <a:p>
            <a:pPr>
              <a:lnSpc>
                <a:spcPct val="130000"/>
              </a:lnSpc>
            </a:pPr>
            <a:r>
              <a:rPr lang="fr-FR" sz="4800" b="1" dirty="0">
                <a:cs typeface="Arial" panose="020B0604020202020204" pitchFamily="34" charset="0"/>
              </a:rPr>
              <a:t>4 800</a:t>
            </a:r>
            <a:r>
              <a:rPr lang="fr-FR" sz="3600" dirty="0">
                <a:cs typeface="Arial" panose="020B0604020202020204" pitchFamily="34" charset="0"/>
              </a:rPr>
              <a:t> millions d’ha</a:t>
            </a:r>
            <a:br>
              <a:rPr lang="fr-FR" sz="3600" dirty="0">
                <a:cs typeface="Arial" panose="020B0604020202020204" pitchFamily="34" charset="0"/>
              </a:rPr>
            </a:br>
            <a:r>
              <a:rPr lang="fr-FR" sz="3600" dirty="0">
                <a:cs typeface="Arial" panose="020B0604020202020204" pitchFamily="34" charset="0"/>
              </a:rPr>
              <a:t>de surface agricole totale </a:t>
            </a:r>
            <a:br>
              <a:rPr lang="fr-FR" sz="3600" dirty="0">
                <a:cs typeface="Arial" panose="020B0604020202020204" pitchFamily="34" charset="0"/>
              </a:rPr>
            </a:br>
            <a:r>
              <a:rPr lang="fr-FR" sz="2800" dirty="0">
                <a:cs typeface="Arial" panose="020B0604020202020204" pitchFamily="34" charset="0"/>
              </a:rPr>
              <a:t>(terres arables + cultures permanentes + prairies et pâturages permanents)</a:t>
            </a:r>
          </a:p>
          <a:p>
            <a:pPr marL="1438275">
              <a:lnSpc>
                <a:spcPct val="130000"/>
              </a:lnSpc>
            </a:pPr>
            <a:r>
              <a:rPr lang="fr-FR" sz="4800" b="1" dirty="0">
                <a:cs typeface="Arial" panose="020B0604020202020204" pitchFamily="34" charset="0"/>
              </a:rPr>
              <a:t>3 200</a:t>
            </a:r>
            <a:r>
              <a:rPr lang="fr-FR" sz="3600" dirty="0">
                <a:cs typeface="Arial" panose="020B0604020202020204" pitchFamily="34" charset="0"/>
              </a:rPr>
              <a:t> millions d’ha</a:t>
            </a:r>
            <a:br>
              <a:rPr lang="fr-FR" sz="3600" dirty="0">
                <a:cs typeface="Arial" panose="020B0604020202020204" pitchFamily="34" charset="0"/>
              </a:rPr>
            </a:br>
            <a:r>
              <a:rPr lang="fr-FR" sz="3600" dirty="0">
                <a:cs typeface="Arial" panose="020B0604020202020204" pitchFamily="34" charset="0"/>
              </a:rPr>
              <a:t>de prairies et pâturages permanents soit les 2/3 de la surface agricole</a:t>
            </a:r>
            <a:endParaRPr lang="fr-FR" sz="2800" dirty="0">
              <a:cs typeface="Arial" panose="020B0604020202020204" pitchFamily="34" charset="0"/>
            </a:endParaRPr>
          </a:p>
        </p:txBody>
      </p:sp>
      <p:sp>
        <p:nvSpPr>
          <p:cNvPr id="10" name="ZoneTexte 9">
            <a:extLst>
              <a:ext uri="{FF2B5EF4-FFF2-40B4-BE49-F238E27FC236}">
                <a16:creationId xmlns:a16="http://schemas.microsoft.com/office/drawing/2014/main" id="{7EF9E71F-482D-C8DE-7AED-87D9D8190F19}"/>
              </a:ext>
            </a:extLst>
          </p:cNvPr>
          <p:cNvSpPr txBox="1"/>
          <p:nvPr/>
        </p:nvSpPr>
        <p:spPr>
          <a:xfrm>
            <a:off x="7412919" y="9927703"/>
            <a:ext cx="9179036" cy="471116"/>
          </a:xfrm>
          <a:prstGeom prst="rect">
            <a:avLst/>
          </a:prstGeom>
          <a:noFill/>
        </p:spPr>
        <p:txBody>
          <a:bodyPr wrap="square" lIns="50400" tIns="50400" rIns="50400" bIns="50400">
            <a:spAutoFit/>
          </a:bodyPr>
          <a:lstStyle/>
          <a:p>
            <a:pPr defTabSz="1260000">
              <a:tabLst>
                <a:tab pos="895350" algn="ctr"/>
                <a:tab pos="1797050" algn="ctr"/>
                <a:tab pos="2603500" algn="ctr"/>
                <a:tab pos="3498850" algn="ctr"/>
                <a:tab pos="4305300" algn="ctr"/>
                <a:tab pos="5200650" algn="ctr"/>
                <a:tab pos="6102350" algn="ctr"/>
                <a:tab pos="6908800" algn="ctr"/>
                <a:tab pos="7804150" algn="ctr"/>
                <a:tab pos="8610600" algn="ctr"/>
              </a:tabLst>
            </a:pPr>
            <a:r>
              <a:rPr lang="fr-FR" sz="2400" dirty="0">
                <a:latin typeface="+mj-lt"/>
                <a:ea typeface="+mj-ea"/>
                <a:cs typeface="Arial" panose="020B0604020202020204" pitchFamily="34" charset="0"/>
              </a:rPr>
              <a:t>0	10	20	30	40	50	60	70	80	90	100</a:t>
            </a:r>
            <a:r>
              <a:rPr lang="fr-FR" sz="1200" dirty="0">
                <a:latin typeface="+mj-lt"/>
                <a:ea typeface="+mj-ea"/>
                <a:cs typeface="Arial" panose="020B0604020202020204" pitchFamily="34" charset="0"/>
              </a:rPr>
              <a:t> </a:t>
            </a:r>
            <a:r>
              <a:rPr lang="fr-FR" sz="2400" dirty="0">
                <a:latin typeface="+mj-lt"/>
                <a:ea typeface="+mj-ea"/>
                <a:cs typeface="Arial" panose="020B0604020202020204" pitchFamily="34" charset="0"/>
              </a:rPr>
              <a:t>%</a:t>
            </a:r>
            <a:endParaRPr lang="fr-FR" sz="2400" dirty="0">
              <a:cs typeface="Arial" panose="020B0604020202020204" pitchFamily="34" charset="0"/>
            </a:endParaRPr>
          </a:p>
        </p:txBody>
      </p:sp>
      <p:sp>
        <p:nvSpPr>
          <p:cNvPr id="11" name="ZoneTexte 10">
            <a:extLst>
              <a:ext uri="{FF2B5EF4-FFF2-40B4-BE49-F238E27FC236}">
                <a16:creationId xmlns:a16="http://schemas.microsoft.com/office/drawing/2014/main" id="{B653F059-F240-0F96-B8A9-0A94B8D27925}"/>
              </a:ext>
            </a:extLst>
          </p:cNvPr>
          <p:cNvSpPr txBox="1"/>
          <p:nvPr/>
        </p:nvSpPr>
        <p:spPr>
          <a:xfrm>
            <a:off x="5810952" y="9554638"/>
            <a:ext cx="1164393" cy="840448"/>
          </a:xfrm>
          <a:prstGeom prst="rect">
            <a:avLst/>
          </a:prstGeom>
          <a:noFill/>
        </p:spPr>
        <p:txBody>
          <a:bodyPr wrap="square" lIns="50400" tIns="50400" rIns="50400" bIns="50400">
            <a:spAutoFit/>
          </a:bodyPr>
          <a:lstStyle/>
          <a:p>
            <a:pPr algn="ctr"/>
            <a:r>
              <a:rPr lang="fr-FR" sz="2400" dirty="0">
                <a:latin typeface="+mj-lt"/>
                <a:ea typeface="+mj-ea"/>
                <a:cs typeface="Arial" panose="020B0604020202020204" pitchFamily="34" charset="0"/>
              </a:rPr>
              <a:t>Aucune</a:t>
            </a:r>
          </a:p>
          <a:p>
            <a:pPr algn="ctr"/>
            <a:r>
              <a:rPr lang="fr-FR" sz="2400" dirty="0">
                <a:latin typeface="+mj-lt"/>
                <a:ea typeface="+mj-ea"/>
                <a:cs typeface="Arial" panose="020B0604020202020204" pitchFamily="34" charset="0"/>
              </a:rPr>
              <a:t>donnée</a:t>
            </a:r>
            <a:endParaRPr lang="fr-FR" sz="2400" dirty="0">
              <a:cs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7DA057D5-9CCB-1723-13C2-080E5B76D0E0}"/>
              </a:ext>
            </a:extLst>
          </p:cNvPr>
          <p:cNvPicPr>
            <a:picLocks noChangeAspect="1"/>
          </p:cNvPicPr>
          <p:nvPr/>
        </p:nvPicPr>
        <p:blipFill>
          <a:blip r:embed="rId3">
            <a:extLst>
              <a:ext uri="{28A0092B-C50C-407E-A947-70E740481C1C}">
                <a14:useLocalDpi xmlns:a14="http://schemas.microsoft.com/office/drawing/2010/main" val="0"/>
              </a:ext>
            </a:extLst>
          </a:blip>
          <a:srcRect t="1952" b="14911"/>
          <a:stretch>
            <a:fillRect/>
          </a:stretch>
        </p:blipFill>
        <p:spPr>
          <a:xfrm>
            <a:off x="3154773" y="1620001"/>
            <a:ext cx="18481907" cy="7677150"/>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Répartition spatiale des prairies améliorées et non améliorées</a:t>
            </a:r>
          </a:p>
        </p:txBody>
      </p:sp>
      <p:sp>
        <p:nvSpPr>
          <p:cNvPr id="6" name="ZoneTexte 5">
            <a:extLst>
              <a:ext uri="{FF2B5EF4-FFF2-40B4-BE49-F238E27FC236}">
                <a16:creationId xmlns:a16="http://schemas.microsoft.com/office/drawing/2014/main" id="{B7825ED5-95F8-6460-4F8E-360B0F7D161F}"/>
              </a:ext>
            </a:extLst>
          </p:cNvPr>
          <p:cNvSpPr txBox="1"/>
          <p:nvPr/>
        </p:nvSpPr>
        <p:spPr>
          <a:xfrm>
            <a:off x="2002250" y="9795929"/>
            <a:ext cx="9932576" cy="3386671"/>
          </a:xfrm>
          <a:prstGeom prst="roundRect">
            <a:avLst>
              <a:gd name="adj" fmla="val 8722"/>
            </a:avLst>
          </a:prstGeom>
          <a:noFill/>
          <a:ln w="63500" cap="rnd">
            <a:solidFill>
              <a:srgbClr val="287200"/>
            </a:solidFill>
            <a:prstDash val="sysDot"/>
          </a:ln>
        </p:spPr>
        <p:txBody>
          <a:bodyPr wrap="square" lIns="144000" tIns="72000" rIns="72000" bIns="72000" rtlCol="0">
            <a:noAutofit/>
          </a:bodyPr>
          <a:lstStyle/>
          <a:p>
            <a:pPr algn="ctr">
              <a:buSzPct val="100000"/>
              <a:defRPr sz="3200">
                <a:solidFill>
                  <a:srgbClr val="000000"/>
                </a:solidFill>
              </a:defRPr>
            </a:pPr>
            <a:r>
              <a:rPr lang="fr-FR" sz="4800" b="1" dirty="0">
                <a:solidFill>
                  <a:srgbClr val="287200"/>
                </a:solidFill>
              </a:rPr>
              <a:t>Prairies améliorées </a:t>
            </a:r>
            <a:r>
              <a:rPr lang="fr-FR" sz="3600" dirty="0"/>
              <a:t>= systèmes gérés.</a:t>
            </a:r>
          </a:p>
          <a:p>
            <a:pPr algn="l">
              <a:spcBef>
                <a:spcPts val="1200"/>
              </a:spcBef>
              <a:buSzPct val="100000"/>
              <a:defRPr sz="3200">
                <a:solidFill>
                  <a:srgbClr val="000000"/>
                </a:solidFill>
              </a:defRPr>
            </a:pPr>
            <a:r>
              <a:rPr lang="fr-FR" sz="2800" i="1" dirty="0"/>
              <a:t>Prairies modifiées par l’ensemencement de graminées ou de légumineuses plus riches en nutriments, ainsi que par l’utilisation d’engrais, d’autres amendements et, parfois, de l’irrigation afin de soutenir un pâturage animal plus intensif. Elles présentent une productivité élevée.</a:t>
            </a:r>
          </a:p>
        </p:txBody>
      </p:sp>
      <p:sp>
        <p:nvSpPr>
          <p:cNvPr id="7" name="ZoneTexte 6">
            <a:extLst>
              <a:ext uri="{FF2B5EF4-FFF2-40B4-BE49-F238E27FC236}">
                <a16:creationId xmlns:a16="http://schemas.microsoft.com/office/drawing/2014/main" id="{5AD77843-4B8A-3236-D66C-E7DB47A31920}"/>
              </a:ext>
            </a:extLst>
          </p:cNvPr>
          <p:cNvSpPr txBox="1"/>
          <p:nvPr/>
        </p:nvSpPr>
        <p:spPr>
          <a:xfrm>
            <a:off x="12706350" y="10591679"/>
            <a:ext cx="9932576" cy="2590921"/>
          </a:xfrm>
          <a:prstGeom prst="roundRect">
            <a:avLst>
              <a:gd name="adj" fmla="val 9023"/>
            </a:avLst>
          </a:prstGeom>
          <a:noFill/>
          <a:ln w="63500" cap="rnd">
            <a:solidFill>
              <a:srgbClr val="89CD66"/>
            </a:solidFill>
            <a:prstDash val="sysDot"/>
          </a:ln>
        </p:spPr>
        <p:txBody>
          <a:bodyPr wrap="square" lIns="144000" tIns="72000" rIns="72000" bIns="72000" rtlCol="0">
            <a:noAutofit/>
          </a:bodyPr>
          <a:lstStyle/>
          <a:p>
            <a:pPr algn="ctr">
              <a:buSzPct val="100000"/>
              <a:defRPr sz="3200">
                <a:solidFill>
                  <a:srgbClr val="000000"/>
                </a:solidFill>
              </a:defRPr>
            </a:pPr>
            <a:r>
              <a:rPr lang="fr-FR" sz="4800" b="1" dirty="0">
                <a:solidFill>
                  <a:srgbClr val="89CD66"/>
                </a:solidFill>
              </a:rPr>
              <a:t>Prairies non améliorées</a:t>
            </a:r>
            <a:r>
              <a:rPr lang="fr-FR" sz="4800" b="1" dirty="0">
                <a:solidFill>
                  <a:schemeClr val="accent6"/>
                </a:solidFill>
              </a:rPr>
              <a:t> </a:t>
            </a:r>
            <a:r>
              <a:rPr lang="fr-FR" sz="3600" dirty="0"/>
              <a:t>= systèmes proches des milieux semi-naturels.</a:t>
            </a:r>
          </a:p>
          <a:p>
            <a:pPr algn="ctr">
              <a:spcBef>
                <a:spcPts val="1200"/>
              </a:spcBef>
              <a:buSzPct val="100000"/>
              <a:defRPr sz="3200">
                <a:solidFill>
                  <a:srgbClr val="000000"/>
                </a:solidFill>
              </a:defRPr>
            </a:pPr>
            <a:r>
              <a:rPr lang="fr-FR" sz="2800" i="1" dirty="0"/>
              <a:t>Habitats créés par une agriculture traditionnelle</a:t>
            </a:r>
            <a:br>
              <a:rPr lang="fr-FR" sz="2800" i="1" dirty="0"/>
            </a:br>
            <a:r>
              <a:rPr lang="fr-FR" sz="2800" i="1" dirty="0"/>
              <a:t>à faible intensité.</a:t>
            </a:r>
          </a:p>
        </p:txBody>
      </p:sp>
      <p:sp>
        <p:nvSpPr>
          <p:cNvPr id="9" name="ZoneTexte 8">
            <a:extLst>
              <a:ext uri="{FF2B5EF4-FFF2-40B4-BE49-F238E27FC236}">
                <a16:creationId xmlns:a16="http://schemas.microsoft.com/office/drawing/2014/main" id="{D147DC94-C801-B698-CB49-C0F3C14AAFFE}"/>
              </a:ext>
            </a:extLst>
          </p:cNvPr>
          <p:cNvSpPr txBox="1"/>
          <p:nvPr/>
        </p:nvSpPr>
        <p:spPr>
          <a:xfrm>
            <a:off x="14797730" y="9297151"/>
            <a:ext cx="6838950" cy="956288"/>
          </a:xfrm>
          <a:prstGeom prst="rect">
            <a:avLst/>
          </a:prstGeom>
          <a:noFill/>
        </p:spPr>
        <p:txBody>
          <a:bodyPr wrap="square" lIns="46800" tIns="46800" rIns="46800" bIns="46800" rtlCol="0">
            <a:spAutoFit/>
          </a:bodyPr>
          <a:lstStyle/>
          <a:p>
            <a:pPr algn="r"/>
            <a:r>
              <a:rPr lang="fr-FR" sz="1600" dirty="0">
                <a:solidFill>
                  <a:schemeClr val="bg1">
                    <a:lumMod val="65000"/>
                  </a:schemeClr>
                </a:solidFill>
                <a:latin typeface="+mj-lt"/>
                <a:cs typeface="Arial" panose="020B0604020202020204" pitchFamily="34" charset="0"/>
              </a:rPr>
              <a:t>Source : United Nations Geospatial. 2020. Carte du Monde. Nations Unies. Consulté le 22 août 2022 et modifié avec des données ESA, 2017. </a:t>
            </a:r>
            <a:br>
              <a:rPr lang="fr-FR" sz="2400" dirty="0">
                <a:solidFill>
                  <a:schemeClr val="bg1">
                    <a:lumMod val="65000"/>
                  </a:schemeClr>
                </a:solidFill>
                <a:latin typeface="+mj-lt"/>
                <a:cs typeface="Arial" panose="020B0604020202020204" pitchFamily="34" charset="0"/>
              </a:rPr>
            </a:b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Dondini</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endParaRPr lang="fr-FR" sz="2400" dirty="0">
              <a:solidFill>
                <a:schemeClr val="bg1">
                  <a:lumMod val="65000"/>
                </a:schemeClr>
              </a:solidFill>
              <a:cs typeface="Arial" panose="020B0604020202020204" pitchFamily="34" charset="0"/>
            </a:endParaRPr>
          </a:p>
        </p:txBody>
      </p:sp>
      <p:sp>
        <p:nvSpPr>
          <p:cNvPr id="12" name="ZoneTexte 11">
            <a:extLst>
              <a:ext uri="{FF2B5EF4-FFF2-40B4-BE49-F238E27FC236}">
                <a16:creationId xmlns:a16="http://schemas.microsoft.com/office/drawing/2014/main" id="{9D8ABA26-66FF-42D0-B603-1A138AFBBCA1}"/>
              </a:ext>
            </a:extLst>
          </p:cNvPr>
          <p:cNvSpPr txBox="1"/>
          <p:nvPr/>
        </p:nvSpPr>
        <p:spPr>
          <a:xfrm>
            <a:off x="4097690" y="8129654"/>
            <a:ext cx="2511750" cy="886871"/>
          </a:xfrm>
          <a:prstGeom prst="rect">
            <a:avLst/>
          </a:prstGeom>
          <a:noFill/>
        </p:spPr>
        <p:txBody>
          <a:bodyPr wrap="square" lIns="50400" tIns="50400" rIns="50400" bIns="50400">
            <a:spAutoFit/>
          </a:bodyPr>
          <a:lstStyle/>
          <a:p>
            <a:pPr>
              <a:lnSpc>
                <a:spcPts val="3100"/>
              </a:lnSpc>
            </a:pPr>
            <a:r>
              <a:rPr lang="fr-FR" sz="2400" dirty="0">
                <a:latin typeface="+mj-lt"/>
                <a:ea typeface="+mj-ea"/>
                <a:cs typeface="Arial" panose="020B0604020202020204" pitchFamily="34" charset="0"/>
              </a:rPr>
              <a:t>Améliorée</a:t>
            </a:r>
          </a:p>
          <a:p>
            <a:pPr>
              <a:lnSpc>
                <a:spcPts val="3100"/>
              </a:lnSpc>
            </a:pPr>
            <a:r>
              <a:rPr lang="fr-FR" sz="2400" dirty="0">
                <a:latin typeface="+mj-lt"/>
                <a:ea typeface="+mj-ea"/>
                <a:cs typeface="Arial" panose="020B0604020202020204" pitchFamily="34" charset="0"/>
              </a:rPr>
              <a:t>Non améliorée</a:t>
            </a:r>
            <a:endParaRPr lang="fr-FR" sz="2400" dirty="0">
              <a:cs typeface="Arial" panose="020B0604020202020204" pitchFamily="34" charset="0"/>
            </a:endParaRPr>
          </a:p>
        </p:txBody>
      </p:sp>
    </p:spTree>
    <p:extLst>
      <p:ext uri="{BB962C8B-B14F-4D97-AF65-F5344CB8AC3E}">
        <p14:creationId xmlns:p14="http://schemas.microsoft.com/office/powerpoint/2010/main" val="38467833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a:extLst>
              <a:ext uri="{FF2B5EF4-FFF2-40B4-BE49-F238E27FC236}">
                <a16:creationId xmlns:a16="http://schemas.microsoft.com/office/drawing/2014/main" id="{0FD49C2B-F4CA-E11E-83CC-794B5230B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456" y="1620000"/>
            <a:ext cx="17675735" cy="8411030"/>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Quelques prairies emblématiques dans le monde</a:t>
            </a:r>
          </a:p>
        </p:txBody>
      </p:sp>
      <p:sp>
        <p:nvSpPr>
          <p:cNvPr id="18" name="ZoneTexte 17">
            <a:extLst>
              <a:ext uri="{FF2B5EF4-FFF2-40B4-BE49-F238E27FC236}">
                <a16:creationId xmlns:a16="http://schemas.microsoft.com/office/drawing/2014/main" id="{6CA42C9F-C875-8748-BF85-CDFC6BD23E07}"/>
              </a:ext>
            </a:extLst>
          </p:cNvPr>
          <p:cNvSpPr txBox="1"/>
          <p:nvPr/>
        </p:nvSpPr>
        <p:spPr>
          <a:xfrm>
            <a:off x="15124815" y="10031030"/>
            <a:ext cx="6219376" cy="584775"/>
          </a:xfrm>
          <a:prstGeom prst="rect">
            <a:avLst/>
          </a:prstGeom>
          <a:noFill/>
        </p:spPr>
        <p:txBody>
          <a:bodyPr wrap="square">
            <a:spAutoFit/>
          </a:bodyPr>
          <a:lstStyle/>
          <a:p>
            <a:pPr algn="r"/>
            <a:r>
              <a:rPr lang="da-DK" sz="1600" dirty="0">
                <a:solidFill>
                  <a:schemeClr val="bg1">
                    <a:lumMod val="65000"/>
                  </a:schemeClr>
                </a:solidFill>
                <a:latin typeface="+mj-lt"/>
                <a:cs typeface="Arial" panose="020B0604020202020204" pitchFamily="34" charset="0"/>
              </a:rPr>
              <a:t>d'après MapsforUPSC</a:t>
            </a:r>
          </a:p>
          <a:p>
            <a:pPr algn="r"/>
            <a:r>
              <a:rPr lang="da-DK" sz="1600" dirty="0">
                <a:solidFill>
                  <a:schemeClr val="bg1">
                    <a:lumMod val="65000"/>
                  </a:schemeClr>
                </a:solidFill>
                <a:latin typeface="+mj-lt"/>
                <a:cs typeface="Arial" panose="020B0604020202020204" pitchFamily="34" charset="0"/>
              </a:rPr>
              <a:t>mapsforupsc.com</a:t>
            </a:r>
          </a:p>
        </p:txBody>
      </p:sp>
      <p:sp>
        <p:nvSpPr>
          <p:cNvPr id="5" name="ZoneTexte 4">
            <a:extLst>
              <a:ext uri="{FF2B5EF4-FFF2-40B4-BE49-F238E27FC236}">
                <a16:creationId xmlns:a16="http://schemas.microsoft.com/office/drawing/2014/main" id="{AF818C3D-209F-FC22-EB5E-638F0218ACB5}"/>
              </a:ext>
            </a:extLst>
          </p:cNvPr>
          <p:cNvSpPr txBox="1"/>
          <p:nvPr/>
        </p:nvSpPr>
        <p:spPr>
          <a:xfrm>
            <a:off x="10099674" y="6470168"/>
            <a:ext cx="1428751" cy="710067"/>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Savane</a:t>
            </a:r>
          </a:p>
          <a:p>
            <a:pPr algn="ctr"/>
            <a:r>
              <a:rPr lang="fr-FR" sz="2000" b="1" dirty="0">
                <a:solidFill>
                  <a:schemeClr val="bg1"/>
                </a:solidFill>
                <a:cs typeface="Arial" panose="020B0604020202020204" pitchFamily="34" charset="0"/>
              </a:rPr>
              <a:t>africaine</a:t>
            </a:r>
          </a:p>
        </p:txBody>
      </p:sp>
      <p:sp>
        <p:nvSpPr>
          <p:cNvPr id="7" name="ZoneTexte 6">
            <a:extLst>
              <a:ext uri="{FF2B5EF4-FFF2-40B4-BE49-F238E27FC236}">
                <a16:creationId xmlns:a16="http://schemas.microsoft.com/office/drawing/2014/main" id="{242A7C99-4DC2-28FE-53C9-CF211757F69B}"/>
              </a:ext>
            </a:extLst>
          </p:cNvPr>
          <p:cNvSpPr txBox="1"/>
          <p:nvPr/>
        </p:nvSpPr>
        <p:spPr>
          <a:xfrm>
            <a:off x="4648869" y="8889769"/>
            <a:ext cx="3653756" cy="864429"/>
          </a:xfrm>
          <a:prstGeom prst="rect">
            <a:avLst/>
          </a:prstGeom>
          <a:noFill/>
        </p:spPr>
        <p:txBody>
          <a:bodyPr wrap="square" lIns="50400" tIns="50400" rIns="50400" bIns="50400">
            <a:spAutoFit/>
          </a:bodyPr>
          <a:lstStyle/>
          <a:p>
            <a:pPr>
              <a:lnSpc>
                <a:spcPts val="3100"/>
              </a:lnSpc>
            </a:pPr>
            <a:r>
              <a:rPr lang="fr-FR" sz="2400" dirty="0">
                <a:latin typeface="+mj-lt"/>
                <a:ea typeface="+mj-ea"/>
                <a:cs typeface="Arial" panose="020B0604020202020204" pitchFamily="34" charset="0"/>
              </a:rPr>
              <a:t>Prairie tempérée</a:t>
            </a:r>
          </a:p>
          <a:p>
            <a:pPr>
              <a:lnSpc>
                <a:spcPts val="3100"/>
              </a:lnSpc>
            </a:pPr>
            <a:r>
              <a:rPr lang="fr-FR" sz="2400" dirty="0">
                <a:latin typeface="+mj-lt"/>
                <a:ea typeface="+mj-ea"/>
                <a:cs typeface="Arial" panose="020B0604020202020204" pitchFamily="34" charset="0"/>
              </a:rPr>
              <a:t>Prairie tropicale </a:t>
            </a:r>
            <a:r>
              <a:rPr lang="fr-FR" sz="2000" dirty="0">
                <a:latin typeface="+mj-lt"/>
                <a:ea typeface="+mj-ea"/>
                <a:cs typeface="Arial" panose="020B0604020202020204" pitchFamily="34" charset="0"/>
              </a:rPr>
              <a:t>(savane)</a:t>
            </a:r>
            <a:endParaRPr lang="fr-FR" sz="2000" dirty="0">
              <a:cs typeface="Arial" panose="020B0604020202020204" pitchFamily="34" charset="0"/>
            </a:endParaRPr>
          </a:p>
        </p:txBody>
      </p:sp>
      <p:sp>
        <p:nvSpPr>
          <p:cNvPr id="17" name="ZoneTexte 16">
            <a:extLst>
              <a:ext uri="{FF2B5EF4-FFF2-40B4-BE49-F238E27FC236}">
                <a16:creationId xmlns:a16="http://schemas.microsoft.com/office/drawing/2014/main" id="{F0596EB3-D864-57F5-C012-8AE478934308}"/>
              </a:ext>
            </a:extLst>
          </p:cNvPr>
          <p:cNvSpPr txBox="1"/>
          <p:nvPr/>
        </p:nvSpPr>
        <p:spPr>
          <a:xfrm>
            <a:off x="10467974" y="3441648"/>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Pustaz</a:t>
            </a:r>
          </a:p>
        </p:txBody>
      </p:sp>
      <p:sp>
        <p:nvSpPr>
          <p:cNvPr id="20" name="ZoneTexte 19">
            <a:extLst>
              <a:ext uri="{FF2B5EF4-FFF2-40B4-BE49-F238E27FC236}">
                <a16:creationId xmlns:a16="http://schemas.microsoft.com/office/drawing/2014/main" id="{57F52FC6-DA50-A033-6B5B-0490C9A60B2F}"/>
              </a:ext>
            </a:extLst>
          </p:cNvPr>
          <p:cNvSpPr txBox="1"/>
          <p:nvPr/>
        </p:nvSpPr>
        <p:spPr>
          <a:xfrm>
            <a:off x="14938372" y="2024363"/>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Steppes</a:t>
            </a:r>
          </a:p>
        </p:txBody>
      </p:sp>
      <p:sp>
        <p:nvSpPr>
          <p:cNvPr id="21" name="ZoneTexte 20">
            <a:extLst>
              <a:ext uri="{FF2B5EF4-FFF2-40B4-BE49-F238E27FC236}">
                <a16:creationId xmlns:a16="http://schemas.microsoft.com/office/drawing/2014/main" id="{103D2B2F-9849-F1CB-DBC7-9E440F85D643}"/>
              </a:ext>
            </a:extLst>
          </p:cNvPr>
          <p:cNvSpPr txBox="1"/>
          <p:nvPr/>
        </p:nvSpPr>
        <p:spPr>
          <a:xfrm>
            <a:off x="7381872" y="3924816"/>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Prairies</a:t>
            </a:r>
          </a:p>
        </p:txBody>
      </p:sp>
      <p:sp>
        <p:nvSpPr>
          <p:cNvPr id="22" name="ZoneTexte 21">
            <a:extLst>
              <a:ext uri="{FF2B5EF4-FFF2-40B4-BE49-F238E27FC236}">
                <a16:creationId xmlns:a16="http://schemas.microsoft.com/office/drawing/2014/main" id="{7213F12A-F0AB-2104-2CF3-87C9E2F85993}"/>
              </a:ext>
            </a:extLst>
          </p:cNvPr>
          <p:cNvSpPr txBox="1"/>
          <p:nvPr/>
        </p:nvSpPr>
        <p:spPr>
          <a:xfrm>
            <a:off x="7543799" y="4944105"/>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Llanos</a:t>
            </a:r>
          </a:p>
        </p:txBody>
      </p:sp>
      <p:sp>
        <p:nvSpPr>
          <p:cNvPr id="23" name="ZoneTexte 22">
            <a:extLst>
              <a:ext uri="{FF2B5EF4-FFF2-40B4-BE49-F238E27FC236}">
                <a16:creationId xmlns:a16="http://schemas.microsoft.com/office/drawing/2014/main" id="{49195CE1-D947-A4E3-C586-4DD3AB471A96}"/>
              </a:ext>
            </a:extLst>
          </p:cNvPr>
          <p:cNvSpPr txBox="1"/>
          <p:nvPr/>
        </p:nvSpPr>
        <p:spPr>
          <a:xfrm>
            <a:off x="5097796" y="6579116"/>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Campos</a:t>
            </a:r>
          </a:p>
        </p:txBody>
      </p:sp>
      <p:sp>
        <p:nvSpPr>
          <p:cNvPr id="24" name="ZoneTexte 23">
            <a:extLst>
              <a:ext uri="{FF2B5EF4-FFF2-40B4-BE49-F238E27FC236}">
                <a16:creationId xmlns:a16="http://schemas.microsoft.com/office/drawing/2014/main" id="{6D0ADC65-38FD-2D5E-6734-5D3B3BB41ADA}"/>
              </a:ext>
            </a:extLst>
          </p:cNvPr>
          <p:cNvSpPr txBox="1"/>
          <p:nvPr/>
        </p:nvSpPr>
        <p:spPr>
          <a:xfrm>
            <a:off x="5218446" y="7895524"/>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Pampas</a:t>
            </a:r>
          </a:p>
        </p:txBody>
      </p:sp>
      <p:sp>
        <p:nvSpPr>
          <p:cNvPr id="26" name="ZoneTexte 25">
            <a:extLst>
              <a:ext uri="{FF2B5EF4-FFF2-40B4-BE49-F238E27FC236}">
                <a16:creationId xmlns:a16="http://schemas.microsoft.com/office/drawing/2014/main" id="{AAA38505-A1F7-B2E0-77DD-C075892F23EF}"/>
              </a:ext>
            </a:extLst>
          </p:cNvPr>
          <p:cNvSpPr txBox="1"/>
          <p:nvPr/>
        </p:nvSpPr>
        <p:spPr>
          <a:xfrm>
            <a:off x="13911596" y="7582319"/>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Veld</a:t>
            </a:r>
          </a:p>
        </p:txBody>
      </p:sp>
      <p:sp>
        <p:nvSpPr>
          <p:cNvPr id="27" name="ZoneTexte 26">
            <a:extLst>
              <a:ext uri="{FF2B5EF4-FFF2-40B4-BE49-F238E27FC236}">
                <a16:creationId xmlns:a16="http://schemas.microsoft.com/office/drawing/2014/main" id="{5D567189-38A5-1F6D-5D7E-E2EE302C6625}"/>
              </a:ext>
            </a:extLst>
          </p:cNvPr>
          <p:cNvSpPr txBox="1"/>
          <p:nvPr/>
        </p:nvSpPr>
        <p:spPr>
          <a:xfrm>
            <a:off x="15498133" y="6767561"/>
            <a:ext cx="1801479" cy="710067"/>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Savane</a:t>
            </a:r>
          </a:p>
          <a:p>
            <a:pPr algn="ctr"/>
            <a:r>
              <a:rPr lang="fr-FR" sz="2000" b="1" dirty="0">
                <a:solidFill>
                  <a:schemeClr val="bg1"/>
                </a:solidFill>
                <a:cs typeface="Arial" panose="020B0604020202020204" pitchFamily="34" charset="0"/>
              </a:rPr>
              <a:t>Australienne</a:t>
            </a:r>
          </a:p>
        </p:txBody>
      </p:sp>
      <p:sp>
        <p:nvSpPr>
          <p:cNvPr id="28" name="ZoneTexte 27">
            <a:extLst>
              <a:ext uri="{FF2B5EF4-FFF2-40B4-BE49-F238E27FC236}">
                <a16:creationId xmlns:a16="http://schemas.microsoft.com/office/drawing/2014/main" id="{96462734-18D1-FE7B-1940-96B60D786BD9}"/>
              </a:ext>
            </a:extLst>
          </p:cNvPr>
          <p:cNvSpPr txBox="1"/>
          <p:nvPr/>
        </p:nvSpPr>
        <p:spPr>
          <a:xfrm>
            <a:off x="16398872" y="7805382"/>
            <a:ext cx="1428751" cy="402291"/>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Downs</a:t>
            </a:r>
          </a:p>
        </p:txBody>
      </p:sp>
      <p:sp>
        <p:nvSpPr>
          <p:cNvPr id="29" name="ZoneTexte 28">
            <a:extLst>
              <a:ext uri="{FF2B5EF4-FFF2-40B4-BE49-F238E27FC236}">
                <a16:creationId xmlns:a16="http://schemas.microsoft.com/office/drawing/2014/main" id="{1EF54794-ABEB-11B6-921C-F7BE1DFFAD3B}"/>
              </a:ext>
            </a:extLst>
          </p:cNvPr>
          <p:cNvSpPr txBox="1"/>
          <p:nvPr/>
        </p:nvSpPr>
        <p:spPr>
          <a:xfrm>
            <a:off x="17574293" y="8643666"/>
            <a:ext cx="1710657" cy="710067"/>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Prairies de</a:t>
            </a:r>
          </a:p>
          <a:p>
            <a:pPr algn="ctr"/>
            <a:r>
              <a:rPr lang="fr-FR" sz="2000" b="1" dirty="0">
                <a:solidFill>
                  <a:schemeClr val="bg1"/>
                </a:solidFill>
                <a:cs typeface="Arial" panose="020B0604020202020204" pitchFamily="34" charset="0"/>
              </a:rPr>
              <a:t>Canterbury</a:t>
            </a:r>
          </a:p>
        </p:txBody>
      </p:sp>
      <p:sp>
        <p:nvSpPr>
          <p:cNvPr id="30" name="ZoneTexte 29">
            <a:extLst>
              <a:ext uri="{FF2B5EF4-FFF2-40B4-BE49-F238E27FC236}">
                <a16:creationId xmlns:a16="http://schemas.microsoft.com/office/drawing/2014/main" id="{1D874227-7FC4-6977-8265-6338D2A5FA9C}"/>
              </a:ext>
            </a:extLst>
          </p:cNvPr>
          <p:cNvSpPr txBox="1"/>
          <p:nvPr/>
        </p:nvSpPr>
        <p:spPr>
          <a:xfrm>
            <a:off x="19194796" y="3182999"/>
            <a:ext cx="1880854" cy="710067"/>
          </a:xfrm>
          <a:prstGeom prst="rect">
            <a:avLst/>
          </a:prstGeom>
          <a:noFill/>
        </p:spPr>
        <p:txBody>
          <a:bodyPr wrap="square" lIns="46800" tIns="46800" rIns="46800" bIns="46800" rtlCol="0">
            <a:spAutoFit/>
          </a:bodyPr>
          <a:lstStyle/>
          <a:p>
            <a:pPr algn="ctr"/>
            <a:r>
              <a:rPr lang="fr-FR" sz="2000" b="1" dirty="0">
                <a:solidFill>
                  <a:schemeClr val="bg1"/>
                </a:solidFill>
                <a:cs typeface="Arial" panose="020B0604020202020204" pitchFamily="34" charset="0"/>
              </a:rPr>
              <a:t>Prairie de</a:t>
            </a:r>
          </a:p>
          <a:p>
            <a:pPr algn="ctr"/>
            <a:r>
              <a:rPr lang="fr-FR" sz="2000" b="1" dirty="0">
                <a:solidFill>
                  <a:schemeClr val="bg1"/>
                </a:solidFill>
                <a:cs typeface="Arial" panose="020B0604020202020204" pitchFamily="34" charset="0"/>
              </a:rPr>
              <a:t>Mandchourie</a:t>
            </a:r>
          </a:p>
        </p:txBody>
      </p:sp>
      <p:sp>
        <p:nvSpPr>
          <p:cNvPr id="31" name="ZoneTexte 30">
            <a:extLst>
              <a:ext uri="{FF2B5EF4-FFF2-40B4-BE49-F238E27FC236}">
                <a16:creationId xmlns:a16="http://schemas.microsoft.com/office/drawing/2014/main" id="{78BE78AF-53A9-4F2D-995F-DD702F346457}"/>
              </a:ext>
            </a:extLst>
          </p:cNvPr>
          <p:cNvSpPr txBox="1"/>
          <p:nvPr/>
        </p:nvSpPr>
        <p:spPr>
          <a:xfrm>
            <a:off x="3698273" y="4789126"/>
            <a:ext cx="1929097" cy="309958"/>
          </a:xfrm>
          <a:prstGeom prst="rect">
            <a:avLst/>
          </a:prstGeom>
          <a:noFill/>
        </p:spPr>
        <p:txBody>
          <a:bodyPr wrap="square" lIns="46800" tIns="46800" rIns="46800" bIns="46800" rtlCol="0">
            <a:spAutoFit/>
          </a:bodyPr>
          <a:lstStyle/>
          <a:p>
            <a:r>
              <a:rPr lang="fr-FR" sz="1400" b="1" dirty="0">
                <a:solidFill>
                  <a:schemeClr val="bg1"/>
                </a:solidFill>
                <a:cs typeface="Arial" panose="020B0604020202020204" pitchFamily="34" charset="0"/>
              </a:rPr>
              <a:t>Tropique du Cancer</a:t>
            </a:r>
          </a:p>
        </p:txBody>
      </p:sp>
      <p:sp>
        <p:nvSpPr>
          <p:cNvPr id="32" name="ZoneTexte 31">
            <a:extLst>
              <a:ext uri="{FF2B5EF4-FFF2-40B4-BE49-F238E27FC236}">
                <a16:creationId xmlns:a16="http://schemas.microsoft.com/office/drawing/2014/main" id="{3A8F4A31-2D4B-F2DF-4897-F22685E74459}"/>
              </a:ext>
            </a:extLst>
          </p:cNvPr>
          <p:cNvSpPr txBox="1"/>
          <p:nvPr/>
        </p:nvSpPr>
        <p:spPr>
          <a:xfrm>
            <a:off x="3698273" y="6111882"/>
            <a:ext cx="1929097" cy="309958"/>
          </a:xfrm>
          <a:prstGeom prst="rect">
            <a:avLst/>
          </a:prstGeom>
          <a:noFill/>
        </p:spPr>
        <p:txBody>
          <a:bodyPr wrap="square" lIns="46800" tIns="46800" rIns="46800" bIns="46800" rtlCol="0">
            <a:spAutoFit/>
          </a:bodyPr>
          <a:lstStyle/>
          <a:p>
            <a:r>
              <a:rPr lang="fr-FR" sz="1400" b="1" dirty="0">
                <a:solidFill>
                  <a:schemeClr val="bg1"/>
                </a:solidFill>
                <a:cs typeface="Arial" panose="020B0604020202020204" pitchFamily="34" charset="0"/>
              </a:rPr>
              <a:t>Équateur</a:t>
            </a:r>
          </a:p>
        </p:txBody>
      </p:sp>
      <p:sp>
        <p:nvSpPr>
          <p:cNvPr id="33" name="ZoneTexte 32">
            <a:extLst>
              <a:ext uri="{FF2B5EF4-FFF2-40B4-BE49-F238E27FC236}">
                <a16:creationId xmlns:a16="http://schemas.microsoft.com/office/drawing/2014/main" id="{ACA6E689-52A6-3FC7-2D91-44153B13B8DB}"/>
              </a:ext>
            </a:extLst>
          </p:cNvPr>
          <p:cNvSpPr txBox="1"/>
          <p:nvPr/>
        </p:nvSpPr>
        <p:spPr>
          <a:xfrm>
            <a:off x="3698273" y="7427347"/>
            <a:ext cx="2263714" cy="309958"/>
          </a:xfrm>
          <a:prstGeom prst="rect">
            <a:avLst/>
          </a:prstGeom>
          <a:noFill/>
        </p:spPr>
        <p:txBody>
          <a:bodyPr wrap="square" lIns="46800" tIns="46800" rIns="46800" bIns="46800" rtlCol="0">
            <a:spAutoFit/>
          </a:bodyPr>
          <a:lstStyle/>
          <a:p>
            <a:r>
              <a:rPr lang="fr-FR" sz="1400" b="1" dirty="0">
                <a:solidFill>
                  <a:schemeClr val="bg1"/>
                </a:solidFill>
                <a:cs typeface="Arial" panose="020B0604020202020204" pitchFamily="34" charset="0"/>
              </a:rPr>
              <a:t>Tropique du Capricorne</a:t>
            </a:r>
          </a:p>
        </p:txBody>
      </p:sp>
      <p:sp>
        <p:nvSpPr>
          <p:cNvPr id="38" name="ZoneTexte 37">
            <a:extLst>
              <a:ext uri="{FF2B5EF4-FFF2-40B4-BE49-F238E27FC236}">
                <a16:creationId xmlns:a16="http://schemas.microsoft.com/office/drawing/2014/main" id="{927F2F8D-8961-A756-1D75-FA9CB51B8895}"/>
              </a:ext>
            </a:extLst>
          </p:cNvPr>
          <p:cNvSpPr txBox="1"/>
          <p:nvPr/>
        </p:nvSpPr>
        <p:spPr>
          <a:xfrm>
            <a:off x="13103348" y="12647104"/>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(World Resources Institute, 2000)</a:t>
            </a:r>
          </a:p>
        </p:txBody>
      </p:sp>
      <p:sp>
        <p:nvSpPr>
          <p:cNvPr id="39" name="ZoneTexte 38">
            <a:extLst>
              <a:ext uri="{FF2B5EF4-FFF2-40B4-BE49-F238E27FC236}">
                <a16:creationId xmlns:a16="http://schemas.microsoft.com/office/drawing/2014/main" id="{4E03F339-62EC-14BB-FD06-3A95C45922C6}"/>
              </a:ext>
            </a:extLst>
          </p:cNvPr>
          <p:cNvSpPr txBox="1"/>
          <p:nvPr/>
        </p:nvSpPr>
        <p:spPr>
          <a:xfrm>
            <a:off x="4086749" y="10650895"/>
            <a:ext cx="14039326" cy="199620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Les prairies occupent 5</a:t>
            </a:r>
            <a:r>
              <a:rPr lang="fr-FR" sz="4000" spc="-50" dirty="0">
                <a:cs typeface="Arial" panose="020B0604020202020204" pitchFamily="34" charset="0"/>
              </a:rPr>
              <a:t> </a:t>
            </a:r>
            <a:r>
              <a:rPr lang="fr-FR" sz="4000" dirty="0"/>
              <a:t>250</a:t>
            </a:r>
            <a:r>
              <a:rPr lang="fr-FR" sz="4000" spc="-50" dirty="0">
                <a:cs typeface="Arial" panose="020B0604020202020204" pitchFamily="34" charset="0"/>
              </a:rPr>
              <a:t> </a:t>
            </a:r>
            <a:r>
              <a:rPr lang="fr-FR" sz="4000" dirty="0"/>
              <a:t>Mha ie. </a:t>
            </a:r>
            <a:r>
              <a:rPr lang="fr-FR" sz="4000" b="1" dirty="0"/>
              <a:t>40</a:t>
            </a:r>
            <a:r>
              <a:rPr lang="fr-FR" sz="4000" spc="-50" dirty="0">
                <a:cs typeface="Arial" panose="020B0604020202020204" pitchFamily="34" charset="0"/>
              </a:rPr>
              <a:t> </a:t>
            </a:r>
            <a:r>
              <a:rPr lang="fr-FR" sz="4000" b="1" dirty="0"/>
              <a:t>% de la surface terrestre </a:t>
            </a:r>
            <a:r>
              <a:rPr lang="fr-FR" sz="4000" dirty="0"/>
              <a:t>(en excluant le Groenland et l’Antarctique).</a:t>
            </a:r>
          </a:p>
        </p:txBody>
      </p:sp>
      <p:cxnSp>
        <p:nvCxnSpPr>
          <p:cNvPr id="40" name="Connecteur droit avec flèche 39">
            <a:extLst>
              <a:ext uri="{FF2B5EF4-FFF2-40B4-BE49-F238E27FC236}">
                <a16:creationId xmlns:a16="http://schemas.microsoft.com/office/drawing/2014/main" id="{002641DC-6829-6FF1-6214-F726CB1F1143}"/>
              </a:ext>
            </a:extLst>
          </p:cNvPr>
          <p:cNvCxnSpPr>
            <a:cxnSpLocks/>
          </p:cNvCxnSpPr>
          <p:nvPr/>
        </p:nvCxnSpPr>
        <p:spPr>
          <a:xfrm flipH="1">
            <a:off x="3652715" y="1134392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5017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80D42-3451-6A63-9E08-7FBC7B43D3A4}"/>
              </a:ext>
            </a:extLst>
          </p:cNvPr>
          <p:cNvSpPr>
            <a:spLocks noGrp="1"/>
          </p:cNvSpPr>
          <p:nvPr>
            <p:ph type="title"/>
          </p:nvPr>
        </p:nvSpPr>
        <p:spPr>
          <a:xfrm>
            <a:off x="6081488" y="5989201"/>
            <a:ext cx="15744039" cy="1338614"/>
          </a:xfrm>
        </p:spPr>
        <p:txBody>
          <a:bodyPr wrap="square">
            <a:spAutoFit/>
          </a:bodyPr>
          <a:lstStyle/>
          <a:p>
            <a:pPr marR="0" lvl="0" algn="l" defTabSz="1828800" rtl="0" eaLnBrk="1" fontAlgn="auto" latinLnBrk="0" hangingPunct="1">
              <a:lnSpc>
                <a:spcPct val="100000"/>
              </a:lnSpc>
              <a:spcBef>
                <a:spcPct val="0"/>
              </a:spcBef>
              <a:spcAft>
                <a:spcPts val="0"/>
              </a:spcAft>
              <a:buClrTx/>
              <a:buSzTx/>
              <a:buFont typeface="+mj-lt"/>
              <a:buAutoNum type="arabicPeriod" startAt="2"/>
              <a:tabLst/>
              <a:defRPr/>
            </a:pPr>
            <a:r>
              <a:rPr lang="fr-FR" dirty="0">
                <a:effectLst/>
              </a:rPr>
              <a:t>Stocks et formes de carbone organique</a:t>
            </a:r>
          </a:p>
        </p:txBody>
      </p:sp>
    </p:spTree>
    <p:extLst>
      <p:ext uri="{BB962C8B-B14F-4D97-AF65-F5344CB8AC3E}">
        <p14:creationId xmlns:p14="http://schemas.microsoft.com/office/powerpoint/2010/main" val="35275512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CB37F-F927-D588-6450-19D3D582FECD}"/>
              </a:ext>
            </a:extLst>
          </p:cNvPr>
          <p:cNvSpPr>
            <a:spLocks noGrp="1"/>
          </p:cNvSpPr>
          <p:nvPr>
            <p:ph type="title"/>
          </p:nvPr>
        </p:nvSpPr>
        <p:spPr>
          <a:xfrm>
            <a:off x="1905000" y="205650"/>
            <a:ext cx="21202650" cy="1417529"/>
          </a:xfrm>
        </p:spPr>
        <p:txBody>
          <a:bodyPr/>
          <a:lstStyle/>
          <a:p>
            <a:r>
              <a:rPr lang="fr-FR" dirty="0"/>
              <a:t>Stocks de carbone organique dans les sols de prairies</a:t>
            </a:r>
            <a:br>
              <a:rPr lang="fr-FR" dirty="0"/>
            </a:br>
            <a:r>
              <a:rPr lang="fr-FR" sz="4000" b="0" dirty="0"/>
              <a:t>(définition d’usage des terres de la FAO)</a:t>
            </a:r>
          </a:p>
        </p:txBody>
      </p:sp>
      <p:graphicFrame>
        <p:nvGraphicFramePr>
          <p:cNvPr id="22" name="Tableau 21">
            <a:extLst>
              <a:ext uri="{FF2B5EF4-FFF2-40B4-BE49-F238E27FC236}">
                <a16:creationId xmlns:a16="http://schemas.microsoft.com/office/drawing/2014/main" id="{F3692A18-7F63-BFB4-FB6E-32038943AD0C}"/>
              </a:ext>
            </a:extLst>
          </p:cNvPr>
          <p:cNvGraphicFramePr>
            <a:graphicFrameLocks noGrp="1"/>
          </p:cNvGraphicFramePr>
          <p:nvPr>
            <p:extLst>
              <p:ext uri="{D42A27DB-BD31-4B8C-83A1-F6EECF244321}">
                <p14:modId xmlns:p14="http://schemas.microsoft.com/office/powerpoint/2010/main" val="3645270165"/>
              </p:ext>
            </p:extLst>
          </p:nvPr>
        </p:nvGraphicFramePr>
        <p:xfrm>
          <a:off x="1777626" y="2196000"/>
          <a:ext cx="21013200" cy="6804000"/>
        </p:xfrm>
        <a:graphic>
          <a:graphicData uri="http://schemas.openxmlformats.org/drawingml/2006/table">
            <a:tbl>
              <a:tblPr>
                <a:tableStyleId>{5940675A-B579-460E-94D1-54222C63F5DA}</a:tableStyleId>
              </a:tblPr>
              <a:tblGrid>
                <a:gridCol w="6361200">
                  <a:extLst>
                    <a:ext uri="{9D8B030D-6E8A-4147-A177-3AD203B41FA5}">
                      <a16:colId xmlns:a16="http://schemas.microsoft.com/office/drawing/2014/main" val="3431981617"/>
                    </a:ext>
                  </a:extLst>
                </a:gridCol>
                <a:gridCol w="8964000">
                  <a:extLst>
                    <a:ext uri="{9D8B030D-6E8A-4147-A177-3AD203B41FA5}">
                      <a16:colId xmlns:a16="http://schemas.microsoft.com/office/drawing/2014/main" val="3280567856"/>
                    </a:ext>
                  </a:extLst>
                </a:gridCol>
                <a:gridCol w="5688000">
                  <a:extLst>
                    <a:ext uri="{9D8B030D-6E8A-4147-A177-3AD203B41FA5}">
                      <a16:colId xmlns:a16="http://schemas.microsoft.com/office/drawing/2014/main" val="1136303364"/>
                    </a:ext>
                  </a:extLst>
                </a:gridCol>
              </a:tblGrid>
              <a:tr h="936000">
                <a:tc>
                  <a:txBody>
                    <a:bodyPr/>
                    <a:lstStyle/>
                    <a:p>
                      <a:pPr algn="l" fontAlgn="b"/>
                      <a:endParaRPr lang="fr-FR" sz="3600" b="0" i="0" u="none" strike="noStrike" dirty="0">
                        <a:solidFill>
                          <a:srgbClr val="000000"/>
                        </a:solidFill>
                        <a:effectLst/>
                        <a:latin typeface="Marianne" panose="02000000000000000000" pitchFamily="50" charset="0"/>
                        <a:cs typeface="Arial" panose="020B0604020202020204" pitchFamily="34" charset="0"/>
                      </a:endParaRPr>
                    </a:p>
                  </a:txBody>
                  <a:tcPr marL="15757" marR="15757" marT="15757" marB="0" anchor="b">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400" u="none" strike="noStrike" dirty="0">
                          <a:effectLst/>
                          <a:cs typeface="Arial" panose="020B0604020202020204" pitchFamily="34" charset="0"/>
                        </a:rPr>
                        <a:t>Dans le monde</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400" u="none" strike="noStrike" dirty="0">
                          <a:effectLst/>
                          <a:cs typeface="Arial" panose="020B0604020202020204" pitchFamily="34" charset="0"/>
                        </a:rPr>
                        <a:t>En France</a:t>
                      </a:r>
                      <a:endParaRPr lang="fr-FR" sz="44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440000">
                <a:tc>
                  <a:txBody>
                    <a:bodyPr/>
                    <a:lstStyle/>
                    <a:p>
                      <a:pPr algn="l" fontAlgn="b"/>
                      <a:r>
                        <a:rPr lang="fr-FR" sz="4000" b="1" u="none" strike="noStrike" dirty="0">
                          <a:effectLst/>
                          <a:cs typeface="Arial" panose="020B0604020202020204" pitchFamily="34" charset="0"/>
                        </a:rPr>
                        <a:t>Surface des prairies</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4000" b="1" u="none" strike="noStrike" dirty="0">
                          <a:effectLst/>
                          <a:cs typeface="Arial" panose="020B0604020202020204" pitchFamily="34" charset="0"/>
                        </a:rPr>
                        <a:t>3 200</a:t>
                      </a:r>
                      <a:r>
                        <a:rPr lang="fr-FR" sz="2000" b="1" u="none" strike="noStrike" kern="1200" dirty="0">
                          <a:solidFill>
                            <a:schemeClr val="tx1"/>
                          </a:solidFill>
                          <a:effectLst/>
                          <a:latin typeface="+mn-lt"/>
                          <a:ea typeface="+mn-ea"/>
                          <a:cs typeface="Arial" panose="020B0604020202020204" pitchFamily="34" charset="0"/>
                        </a:rPr>
                        <a:t> </a:t>
                      </a:r>
                      <a:r>
                        <a:rPr lang="fr-FR" sz="4000" b="1" u="none" strike="noStrike" dirty="0">
                          <a:effectLst/>
                          <a:cs typeface="Arial" panose="020B0604020202020204" pitchFamily="34" charset="0"/>
                        </a:rPr>
                        <a:t>-</a:t>
                      </a:r>
                      <a:r>
                        <a:rPr lang="fr-FR" sz="2000" b="1" u="none" strike="noStrike" kern="1200" dirty="0">
                          <a:solidFill>
                            <a:schemeClr val="tx1"/>
                          </a:solidFill>
                          <a:effectLst/>
                          <a:latin typeface="+mn-lt"/>
                          <a:ea typeface="+mn-ea"/>
                          <a:cs typeface="Arial" panose="020B0604020202020204" pitchFamily="34" charset="0"/>
                        </a:rPr>
                        <a:t> </a:t>
                      </a:r>
                      <a:r>
                        <a:rPr lang="fr-FR" sz="4000" b="1" u="none" strike="noStrike" dirty="0">
                          <a:effectLst/>
                          <a:cs typeface="Arial" panose="020B0604020202020204" pitchFamily="34" charset="0"/>
                        </a:rPr>
                        <a:t>3 500</a:t>
                      </a:r>
                      <a:r>
                        <a:rPr lang="fr-FR" sz="4000" b="0" u="none" strike="noStrike" dirty="0">
                          <a:effectLst/>
                          <a:cs typeface="Arial" panose="020B0604020202020204" pitchFamily="34" charset="0"/>
                        </a:rPr>
                        <a:t> M</a:t>
                      </a:r>
                      <a:r>
                        <a:rPr lang="fr-FR" sz="4000" u="none" strike="noStrike" baseline="0" dirty="0">
                          <a:effectLst/>
                        </a:rPr>
                        <a:t>ha</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9,3</a:t>
                      </a:r>
                      <a:r>
                        <a:rPr lang="fr-FR" sz="4000" b="0" u="none" strike="noStrike" dirty="0">
                          <a:effectLst/>
                          <a:cs typeface="Arial" panose="020B0604020202020204" pitchFamily="34" charset="0"/>
                        </a:rPr>
                        <a:t> M</a:t>
                      </a:r>
                      <a:r>
                        <a:rPr lang="fr-FR" sz="4000" u="none" strike="noStrike" baseline="0" dirty="0">
                          <a:effectLst/>
                        </a:rPr>
                        <a:t>ha</a:t>
                      </a:r>
                      <a:endParaRPr lang="fr-FR" sz="4000" u="none" strike="noStrike" baseline="30000" dirty="0">
                        <a:effectLst/>
                      </a:endParaRPr>
                    </a:p>
                    <a:p>
                      <a:pPr algn="ctr" fontAlgn="t"/>
                      <a:r>
                        <a:rPr lang="fr-FR" sz="2400" b="0" i="0" u="none" strike="noStrike" baseline="0" dirty="0">
                          <a:solidFill>
                            <a:srgbClr val="000000"/>
                          </a:solidFill>
                          <a:effectLst/>
                          <a:latin typeface="Marianne" panose="02000000000000000000" pitchFamily="50" charset="0"/>
                        </a:rPr>
                        <a:t>(18 % du territoire)</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extLst>
                  <a:ext uri="{0D108BD9-81ED-4DB2-BD59-A6C34878D82A}">
                    <a16:rowId xmlns:a16="http://schemas.microsoft.com/office/drawing/2014/main" val="1781512749"/>
                  </a:ext>
                </a:extLst>
              </a:tr>
              <a:tr h="2124000">
                <a:tc>
                  <a:txBody>
                    <a:bodyPr/>
                    <a:lstStyle/>
                    <a:p>
                      <a:pPr algn="l" fontAlgn="b"/>
                      <a:r>
                        <a:rPr lang="fr-FR" sz="4000" b="1" u="none" strike="noStrike" dirty="0">
                          <a:effectLst/>
                          <a:cs typeface="Arial" panose="020B0604020202020204" pitchFamily="34" charset="0"/>
                        </a:rPr>
                        <a:t>Stock de carbone du sol</a:t>
                      </a:r>
                      <a:br>
                        <a:rPr lang="fr-FR" sz="4000" b="1" u="none" strike="noStrike" dirty="0">
                          <a:effectLst/>
                          <a:cs typeface="Arial" panose="020B0604020202020204" pitchFamily="34" charset="0"/>
                        </a:rPr>
                      </a:br>
                      <a:r>
                        <a:rPr lang="fr-FR" sz="2800" b="0" u="none" strike="noStrike" dirty="0">
                          <a:effectLst/>
                          <a:cs typeface="Arial" panose="020B0604020202020204" pitchFamily="34" charset="0"/>
                        </a:rPr>
                        <a:t>par unité de surface</a:t>
                      </a:r>
                      <a:endParaRPr lang="fr-FR" sz="28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0" u="none" strike="noStrike" kern="1200" dirty="0">
                          <a:solidFill>
                            <a:schemeClr val="tx1"/>
                          </a:solidFill>
                          <a:effectLst/>
                          <a:latin typeface="+mn-lt"/>
                          <a:ea typeface="+mn-ea"/>
                          <a:cs typeface="Arial" panose="020B0604020202020204" pitchFamily="34" charset="0"/>
                        </a:rPr>
                        <a:t>En moyenne : </a:t>
                      </a:r>
                      <a:r>
                        <a:rPr lang="fr-FR" sz="4000" b="1" u="none" strike="noStrike" kern="1200" dirty="0">
                          <a:solidFill>
                            <a:schemeClr val="tx1"/>
                          </a:solidFill>
                          <a:effectLst/>
                          <a:latin typeface="+mn-lt"/>
                          <a:ea typeface="+mn-ea"/>
                          <a:cs typeface="Arial" panose="020B0604020202020204" pitchFamily="34" charset="0"/>
                        </a:rPr>
                        <a:t>50</a:t>
                      </a:r>
                      <a:r>
                        <a:rPr lang="fr-FR" sz="2000" b="1" u="none" strike="noStrike" kern="1200" dirty="0">
                          <a:solidFill>
                            <a:schemeClr val="tx1"/>
                          </a:solidFill>
                          <a:effectLst/>
                          <a:latin typeface="+mn-lt"/>
                          <a:ea typeface="+mn-ea"/>
                          <a:cs typeface="Arial" panose="020B0604020202020204" pitchFamily="34" charset="0"/>
                        </a:rPr>
                        <a:t> </a:t>
                      </a:r>
                      <a:r>
                        <a:rPr lang="fr-FR" sz="4000" b="1" u="none" strike="noStrike" kern="1200" dirty="0">
                          <a:solidFill>
                            <a:schemeClr val="tx1"/>
                          </a:solidFill>
                          <a:effectLst/>
                          <a:latin typeface="+mn-lt"/>
                          <a:ea typeface="+mn-ea"/>
                          <a:cs typeface="Arial" panose="020B0604020202020204" pitchFamily="34" charset="0"/>
                        </a:rPr>
                        <a:t>-</a:t>
                      </a:r>
                      <a:r>
                        <a:rPr lang="fr-FR" sz="2000" b="1" u="none" strike="noStrike" kern="1200" dirty="0">
                          <a:solidFill>
                            <a:schemeClr val="tx1"/>
                          </a:solidFill>
                          <a:effectLst/>
                          <a:latin typeface="+mn-lt"/>
                          <a:ea typeface="+mn-ea"/>
                          <a:cs typeface="Arial" panose="020B0604020202020204" pitchFamily="34" charset="0"/>
                        </a:rPr>
                        <a:t> </a:t>
                      </a:r>
                      <a:r>
                        <a:rPr lang="fr-FR" sz="4000" b="1" u="none" strike="noStrike" kern="1200" dirty="0">
                          <a:solidFill>
                            <a:schemeClr val="tx1"/>
                          </a:solidFill>
                          <a:effectLst/>
                          <a:latin typeface="+mn-lt"/>
                          <a:ea typeface="+mn-ea"/>
                          <a:cs typeface="Arial" panose="020B0604020202020204" pitchFamily="34" charset="0"/>
                        </a:rPr>
                        <a:t>53</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tC/ha</a:t>
                      </a:r>
                      <a:r>
                        <a:rPr lang="fr-FR" sz="4000" u="none" strike="noStrike" dirty="0">
                          <a:effectLst/>
                          <a:latin typeface="+mn-lt"/>
                        </a:rPr>
                        <a:t> </a:t>
                      </a:r>
                      <a:r>
                        <a:rPr lang="fr-FR" sz="4800" u="none" strike="noStrike" kern="1200" baseline="-20000" dirty="0">
                          <a:solidFill>
                            <a:schemeClr val="tx1"/>
                          </a:solidFill>
                          <a:effectLst/>
                          <a:latin typeface="+mn-lt"/>
                          <a:ea typeface="+mn-ea"/>
                          <a:cs typeface="Arial" panose="020B0604020202020204" pitchFamily="34" charset="0"/>
                        </a:rPr>
                        <a:t>(0</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30 cm)</a:t>
                      </a:r>
                    </a:p>
                    <a:p>
                      <a:pPr algn="ctr" fontAlgn="t"/>
                      <a:r>
                        <a:rPr lang="fr-FR" sz="4000" b="0" u="none" strike="noStrike" kern="1200" dirty="0">
                          <a:solidFill>
                            <a:schemeClr val="tx1"/>
                          </a:solidFill>
                          <a:effectLst/>
                          <a:latin typeface="+mn-lt"/>
                          <a:ea typeface="+mn-ea"/>
                          <a:cs typeface="Arial" panose="020B0604020202020204" pitchFamily="34" charset="0"/>
                        </a:rPr>
                        <a:t>Climat aride : 25 tC/ha</a:t>
                      </a:r>
                    </a:p>
                    <a:p>
                      <a:pPr marL="0" marR="0" lvl="0" indent="0" algn="ctr" defTabSz="1828800" rtl="0" eaLnBrk="1" fontAlgn="t" latinLnBrk="0" hangingPunct="1">
                        <a:lnSpc>
                          <a:spcPct val="100000"/>
                        </a:lnSpc>
                        <a:spcBef>
                          <a:spcPts val="0"/>
                        </a:spcBef>
                        <a:spcAft>
                          <a:spcPts val="0"/>
                        </a:spcAft>
                        <a:buClrTx/>
                        <a:buSzTx/>
                        <a:buFontTx/>
                        <a:buNone/>
                        <a:tabLst/>
                        <a:defRPr/>
                      </a:pPr>
                      <a:r>
                        <a:rPr lang="fr-FR" sz="4000" b="0" u="none" strike="noStrike" kern="1200" dirty="0">
                          <a:solidFill>
                            <a:schemeClr val="tx1"/>
                          </a:solidFill>
                          <a:effectLst/>
                          <a:latin typeface="+mn-lt"/>
                          <a:ea typeface="+mn-ea"/>
                          <a:cs typeface="Arial" panose="020B0604020202020204" pitchFamily="34" charset="0"/>
                        </a:rPr>
                        <a:t>Climat froid : 160 tC/ha</a:t>
                      </a:r>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85</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tC/ha</a:t>
                      </a:r>
                      <a:r>
                        <a:rPr lang="fr-FR" sz="4000" u="none" strike="noStrike" dirty="0">
                          <a:effectLst/>
                          <a:latin typeface="+mn-lt"/>
                        </a:rPr>
                        <a:t> </a:t>
                      </a:r>
                      <a:r>
                        <a:rPr lang="fr-FR" sz="4800" u="none" strike="noStrike" kern="1200" baseline="-20000" dirty="0">
                          <a:solidFill>
                            <a:schemeClr val="tx1"/>
                          </a:solidFill>
                          <a:effectLst/>
                          <a:latin typeface="+mn-lt"/>
                          <a:ea typeface="+mn-ea"/>
                          <a:cs typeface="Arial" panose="020B0604020202020204" pitchFamily="34" charset="0"/>
                        </a:rPr>
                        <a:t>(0</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440000">
                <a:tc>
                  <a:txBody>
                    <a:bodyPr/>
                    <a:lstStyle/>
                    <a:p>
                      <a:pPr algn="l" fontAlgn="b"/>
                      <a:r>
                        <a:rPr lang="fr-FR" sz="4000" b="1" u="none" strike="noStrike" dirty="0">
                          <a:effectLst/>
                          <a:cs typeface="Arial" panose="020B0604020202020204" pitchFamily="34" charset="0"/>
                        </a:rPr>
                        <a:t>Stock total de carbone</a:t>
                      </a:r>
                      <a:br>
                        <a:rPr lang="fr-FR" sz="4000" b="1" u="none" strike="noStrike" dirty="0">
                          <a:effectLst/>
                          <a:cs typeface="Arial" panose="020B0604020202020204" pitchFamily="34" charset="0"/>
                        </a:rPr>
                      </a:br>
                      <a:r>
                        <a:rPr lang="fr-FR" sz="4000" b="1" u="none" strike="noStrike" dirty="0">
                          <a:effectLst/>
                          <a:cs typeface="Arial" panose="020B0604020202020204" pitchFamily="34" charset="0"/>
                        </a:rPr>
                        <a:t>dans le sol</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343</a:t>
                      </a:r>
                      <a:r>
                        <a:rPr lang="fr-FR" sz="4000" u="none" strike="noStrike" dirty="0">
                          <a:effectLst/>
                          <a:latin typeface="+mn-lt"/>
                        </a:rPr>
                        <a:t> Gt C </a:t>
                      </a:r>
                      <a:r>
                        <a:rPr lang="fr-FR" sz="4800" u="none" strike="noStrike" kern="1200" baseline="-20000" dirty="0">
                          <a:solidFill>
                            <a:schemeClr val="tx1"/>
                          </a:solidFill>
                          <a:effectLst/>
                          <a:latin typeface="+mn-lt"/>
                          <a:ea typeface="+mn-ea"/>
                          <a:cs typeface="Arial" panose="020B0604020202020204" pitchFamily="34" charset="0"/>
                        </a:rPr>
                        <a:t>(0</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1 m)</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dirty="0">
                          <a:effectLst/>
                          <a:latin typeface="+mn-lt"/>
                        </a:rPr>
                        <a:t>790</a:t>
                      </a:r>
                      <a:r>
                        <a:rPr lang="fr-FR" sz="4000" u="none" strike="noStrike" dirty="0">
                          <a:effectLst/>
                          <a:latin typeface="+mn-lt"/>
                        </a:rPr>
                        <a:t> Mt C </a:t>
                      </a:r>
                      <a:r>
                        <a:rPr lang="fr-FR" sz="4800" u="none" strike="noStrike" kern="1200" baseline="-20000" dirty="0">
                          <a:solidFill>
                            <a:schemeClr val="tx1"/>
                          </a:solidFill>
                          <a:effectLst/>
                          <a:latin typeface="+mn-lt"/>
                          <a:ea typeface="+mn-ea"/>
                          <a:cs typeface="Arial" panose="020B0604020202020204" pitchFamily="34" charset="0"/>
                        </a:rPr>
                        <a:t>(0</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a:t>
                      </a:r>
                      <a:r>
                        <a:rPr lang="fr-FR" sz="2400" u="none" strike="noStrike" kern="1200" baseline="-20000" dirty="0">
                          <a:solidFill>
                            <a:schemeClr val="tx1"/>
                          </a:solidFill>
                          <a:effectLst/>
                          <a:latin typeface="+mn-lt"/>
                          <a:ea typeface="+mn-ea"/>
                          <a:cs typeface="Arial" panose="020B0604020202020204" pitchFamily="34" charset="0"/>
                        </a:rPr>
                        <a:t> </a:t>
                      </a:r>
                      <a:r>
                        <a:rPr lang="fr-FR" sz="4800" u="none" strike="noStrike" kern="1200" baseline="-20000" dirty="0">
                          <a:solidFill>
                            <a:schemeClr val="tx1"/>
                          </a:solidFill>
                          <a:effectLst/>
                          <a:latin typeface="+mn-lt"/>
                          <a:ea typeface="+mn-ea"/>
                          <a:cs typeface="Arial" panose="020B0604020202020204" pitchFamily="34" charset="0"/>
                        </a:rPr>
                        <a:t>30 cm)</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864000">
                <a:tc>
                  <a:txBody>
                    <a:bodyPr/>
                    <a:lstStyle/>
                    <a:p>
                      <a:pPr algn="r" fontAlgn="b"/>
                      <a:r>
                        <a:rPr lang="fr-FR" sz="2400" b="1" u="none" strike="noStrike" dirty="0">
                          <a:effectLst/>
                          <a:latin typeface="+mn-lt"/>
                          <a:cs typeface="Arial" panose="020B0604020202020204" pitchFamily="34" charset="0"/>
                        </a:rPr>
                        <a:t>Source des données</a:t>
                      </a:r>
                      <a:endParaRPr lang="fr-FR" sz="2400" b="1" i="0" u="none" strike="noStrike" dirty="0">
                        <a:solidFill>
                          <a:srgbClr val="000000"/>
                        </a:solidFill>
                        <a:effectLst/>
                        <a:latin typeface="+mn-lt"/>
                      </a:endParaRPr>
                    </a:p>
                  </a:txBody>
                  <a:tcPr marL="15757" marR="15757" marT="15757"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2400" u="none" strike="noStrike" cap="none" baseline="0" dirty="0">
                          <a:effectLst/>
                          <a:latin typeface="+mn-lt"/>
                          <a:cs typeface="Arial" panose="020B0604020202020204" pitchFamily="34" charset="0"/>
                        </a:rPr>
                        <a:t>D</a:t>
                      </a:r>
                      <a:r>
                        <a:rPr lang="fr-FR" sz="2800" u="none" strike="noStrike" cap="none" baseline="-23000" dirty="0">
                          <a:effectLst/>
                          <a:latin typeface="+mn-lt"/>
                          <a:cs typeface="Arial" panose="020B0604020202020204" pitchFamily="34" charset="0"/>
                        </a:rPr>
                        <a:t>ONDINI</a:t>
                      </a:r>
                      <a:r>
                        <a:rPr lang="fr-FR" sz="2400" u="none" strike="noStrike" cap="none" baseline="0" dirty="0">
                          <a:effectLst/>
                          <a:latin typeface="+mn-lt"/>
                          <a:cs typeface="Arial" panose="020B0604020202020204" pitchFamily="34" charset="0"/>
                        </a:rPr>
                        <a:t> </a:t>
                      </a:r>
                      <a:r>
                        <a:rPr lang="fr-FR" sz="2400" i="1" u="none" strike="noStrike" dirty="0">
                          <a:effectLst/>
                          <a:latin typeface="+mn-lt"/>
                          <a:cs typeface="Arial" panose="020B0604020202020204" pitchFamily="34" charset="0"/>
                        </a:rPr>
                        <a:t>et al.</a:t>
                      </a:r>
                      <a:r>
                        <a:rPr lang="fr-FR" sz="2400" u="none" strike="noStrike" dirty="0">
                          <a:effectLst/>
                          <a:latin typeface="+mn-lt"/>
                          <a:cs typeface="Arial" panose="020B0604020202020204" pitchFamily="34" charset="0"/>
                        </a:rPr>
                        <a:t>, 2023</a:t>
                      </a:r>
                      <a:endParaRPr lang="fr-FR" sz="2400" b="0" i="0" u="none" strike="noStrike" dirty="0">
                        <a:solidFill>
                          <a:srgbClr val="000000"/>
                        </a:solidFill>
                        <a:effectLst/>
                        <a:latin typeface="+mn-lt"/>
                      </a:endParaRPr>
                    </a:p>
                  </a:txBody>
                  <a:tcPr marL="15757" marR="15757" marT="15757"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fr-FR" sz="2400" u="none" strike="noStrike" dirty="0">
                          <a:effectLst/>
                          <a:latin typeface="+mn-lt"/>
                          <a:cs typeface="Arial" panose="020B0604020202020204" pitchFamily="34" charset="0"/>
                        </a:rPr>
                        <a:t>RMQS – GIS Sol 2020 ; Agreste, 2011</a:t>
                      </a:r>
                      <a:endParaRPr lang="fr-FR" sz="2400" b="0" i="0" u="none" strike="noStrike" dirty="0">
                        <a:solidFill>
                          <a:srgbClr val="000000"/>
                        </a:solidFill>
                        <a:effectLst/>
                        <a:latin typeface="+mn-lt"/>
                      </a:endParaRPr>
                    </a:p>
                  </a:txBody>
                  <a:tcPr marL="15757" marR="15757" marT="15757"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7404353"/>
                  </a:ext>
                </a:extLst>
              </a:tr>
            </a:tbl>
          </a:graphicData>
        </a:graphic>
      </p:graphicFrame>
      <p:sp>
        <p:nvSpPr>
          <p:cNvPr id="9" name="ZoneTexte 8">
            <a:extLst>
              <a:ext uri="{FF2B5EF4-FFF2-40B4-BE49-F238E27FC236}">
                <a16:creationId xmlns:a16="http://schemas.microsoft.com/office/drawing/2014/main" id="{588EB213-8717-7772-2F22-2FF77BA92D8A}"/>
              </a:ext>
            </a:extLst>
          </p:cNvPr>
          <p:cNvSpPr txBox="1"/>
          <p:nvPr/>
        </p:nvSpPr>
        <p:spPr>
          <a:xfrm>
            <a:off x="1310901" y="9357916"/>
            <a:ext cx="7823574" cy="3367479"/>
          </a:xfrm>
          <a:prstGeom prst="roundRect">
            <a:avLst>
              <a:gd name="adj" fmla="val 13534"/>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Les stocks de carbone organique dans les prairies diffèrent selon la région climatique et le type de sol.</a:t>
            </a:r>
          </a:p>
        </p:txBody>
      </p:sp>
      <p:cxnSp>
        <p:nvCxnSpPr>
          <p:cNvPr id="10" name="Connecteur droit avec flèche 9">
            <a:extLst>
              <a:ext uri="{FF2B5EF4-FFF2-40B4-BE49-F238E27FC236}">
                <a16:creationId xmlns:a16="http://schemas.microsoft.com/office/drawing/2014/main" id="{CE47993A-AE0E-B186-471A-20A7EF5B739D}"/>
              </a:ext>
            </a:extLst>
          </p:cNvPr>
          <p:cNvCxnSpPr>
            <a:cxnSpLocks/>
          </p:cNvCxnSpPr>
          <p:nvPr/>
        </p:nvCxnSpPr>
        <p:spPr>
          <a:xfrm flipH="1">
            <a:off x="876867" y="1008985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4912D8D-AA29-254C-6DB7-5166E9D4186D}"/>
              </a:ext>
            </a:extLst>
          </p:cNvPr>
          <p:cNvSpPr txBox="1"/>
          <p:nvPr/>
        </p:nvSpPr>
        <p:spPr>
          <a:xfrm>
            <a:off x="10092951" y="9357917"/>
            <a:ext cx="13252824" cy="3367478"/>
          </a:xfrm>
          <a:prstGeom prst="roundRect">
            <a:avLst>
              <a:gd name="adj" fmla="val 12670"/>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carbone est stocké majoritairement dans le sol, mais la biomasse stocke également du carbone : </a:t>
            </a:r>
            <a:br>
              <a:rPr lang="fr-FR" sz="4000" dirty="0">
                <a:cs typeface="Arial" panose="020B0604020202020204" pitchFamily="34" charset="0"/>
              </a:rPr>
            </a:br>
            <a:r>
              <a:rPr lang="fr-FR" sz="4000" dirty="0">
                <a:cs typeface="Arial" panose="020B0604020202020204" pitchFamily="34" charset="0"/>
              </a:rPr>
              <a:t>À l’échelle mondiale, </a:t>
            </a:r>
            <a:r>
              <a:rPr lang="fr-FR" sz="4000" b="1" dirty="0">
                <a:cs typeface="Arial" panose="020B0604020202020204" pitchFamily="34" charset="0"/>
              </a:rPr>
              <a:t>343</a:t>
            </a:r>
            <a:r>
              <a:rPr lang="fr-FR" sz="4000" spc="-50" dirty="0">
                <a:cs typeface="Arial" panose="020B0604020202020204" pitchFamily="34" charset="0"/>
              </a:rPr>
              <a:t> </a:t>
            </a:r>
            <a:r>
              <a:rPr lang="fr-FR" sz="4000" b="1" dirty="0">
                <a:cs typeface="Arial" panose="020B0604020202020204" pitchFamily="34" charset="0"/>
              </a:rPr>
              <a:t>GtC </a:t>
            </a:r>
            <a:r>
              <a:rPr lang="fr-FR" sz="4000" dirty="0">
                <a:cs typeface="Arial" panose="020B0604020202020204" pitchFamily="34" charset="0"/>
              </a:rPr>
              <a:t>dans les </a:t>
            </a:r>
            <a:r>
              <a:rPr lang="fr-FR" sz="4000" b="1" dirty="0">
                <a:cs typeface="Arial" panose="020B0604020202020204" pitchFamily="34" charset="0"/>
              </a:rPr>
              <a:t>sols</a:t>
            </a:r>
            <a:r>
              <a:rPr lang="fr-FR" sz="4000" dirty="0">
                <a:cs typeface="Arial" panose="020B0604020202020204" pitchFamily="34" charset="0"/>
              </a:rPr>
              <a:t> de prairies (0</a:t>
            </a:r>
            <a:r>
              <a:rPr lang="fr-FR" sz="2000" dirty="0">
                <a:cs typeface="Arial" panose="020B0604020202020204" pitchFamily="34" charset="0"/>
              </a:rPr>
              <a:t> </a:t>
            </a:r>
            <a:r>
              <a:rPr lang="fr-FR" sz="4000" dirty="0">
                <a:cs typeface="Arial" panose="020B0604020202020204" pitchFamily="34" charset="0"/>
              </a:rPr>
              <a:t>-</a:t>
            </a:r>
            <a:r>
              <a:rPr lang="fr-FR" sz="2000" dirty="0">
                <a:cs typeface="Arial" panose="020B0604020202020204" pitchFamily="34" charset="0"/>
              </a:rPr>
              <a:t> </a:t>
            </a:r>
            <a:r>
              <a:rPr lang="fr-FR" sz="4000" dirty="0">
                <a:cs typeface="Arial" panose="020B0604020202020204" pitchFamily="34" charset="0"/>
              </a:rPr>
              <a:t>1</a:t>
            </a:r>
            <a:r>
              <a:rPr lang="fr-FR" sz="4000" spc="-50" dirty="0">
                <a:cs typeface="Arial" panose="020B0604020202020204" pitchFamily="34" charset="0"/>
              </a:rPr>
              <a:t> </a:t>
            </a:r>
            <a:r>
              <a:rPr lang="fr-FR" sz="4000" dirty="0">
                <a:cs typeface="Arial" panose="020B0604020202020204" pitchFamily="34" charset="0"/>
              </a:rPr>
              <a:t>m) et </a:t>
            </a:r>
            <a:r>
              <a:rPr lang="fr-FR" sz="4000" b="1" dirty="0">
                <a:cs typeface="Arial" panose="020B0604020202020204" pitchFamily="34" charset="0"/>
              </a:rPr>
              <a:t>120</a:t>
            </a:r>
            <a:r>
              <a:rPr lang="fr-FR" sz="4000" spc="-50" dirty="0">
                <a:cs typeface="Arial" panose="020B0604020202020204" pitchFamily="34" charset="0"/>
              </a:rPr>
              <a:t> </a:t>
            </a:r>
            <a:r>
              <a:rPr lang="fr-FR" sz="4000" b="1" dirty="0">
                <a:cs typeface="Arial" panose="020B0604020202020204" pitchFamily="34" charset="0"/>
              </a:rPr>
              <a:t>GtC </a:t>
            </a:r>
            <a:r>
              <a:rPr lang="fr-FR" sz="4000" dirty="0">
                <a:cs typeface="Arial" panose="020B0604020202020204" pitchFamily="34" charset="0"/>
              </a:rPr>
              <a:t>dans la biomasse.</a:t>
            </a:r>
          </a:p>
        </p:txBody>
      </p:sp>
      <p:cxnSp>
        <p:nvCxnSpPr>
          <p:cNvPr id="4" name="Connecteur droit avec flèche 3">
            <a:extLst>
              <a:ext uri="{FF2B5EF4-FFF2-40B4-BE49-F238E27FC236}">
                <a16:creationId xmlns:a16="http://schemas.microsoft.com/office/drawing/2014/main" id="{43B92122-C51A-8764-2B73-E6B1630FA278}"/>
              </a:ext>
            </a:extLst>
          </p:cNvPr>
          <p:cNvCxnSpPr>
            <a:cxnSpLocks/>
          </p:cNvCxnSpPr>
          <p:nvPr/>
        </p:nvCxnSpPr>
        <p:spPr>
          <a:xfrm flipH="1">
            <a:off x="9658917" y="1008985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F9C13CC-A9E7-47BF-F447-C4A5072F52B4}"/>
              </a:ext>
            </a:extLst>
          </p:cNvPr>
          <p:cNvSpPr>
            <a:spLocks noGrp="1"/>
          </p:cNvSpPr>
          <p:nvPr>
            <p:ph type="title"/>
          </p:nvPr>
        </p:nvSpPr>
        <p:spPr/>
        <p:txBody>
          <a:bodyPr/>
          <a:lstStyle/>
          <a:p>
            <a:r>
              <a:rPr lang="fr-FR" dirty="0"/>
              <a:t>Différentes formes de carbone organique dans les sols</a:t>
            </a:r>
          </a:p>
        </p:txBody>
      </p:sp>
      <p:sp>
        <p:nvSpPr>
          <p:cNvPr id="57" name="ZoneTexte 20">
            <a:extLst>
              <a:ext uri="{FF2B5EF4-FFF2-40B4-BE49-F238E27FC236}">
                <a16:creationId xmlns:a16="http://schemas.microsoft.com/office/drawing/2014/main" id="{068CB874-47A1-C044-6CC3-19EB386A36A1}"/>
              </a:ext>
            </a:extLst>
          </p:cNvPr>
          <p:cNvSpPr txBox="1"/>
          <p:nvPr/>
        </p:nvSpPr>
        <p:spPr>
          <a:xfrm>
            <a:off x="11545154" y="11552976"/>
            <a:ext cx="718145"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a:solidFill>
                  <a:srgbClr val="000000"/>
                </a:solidFill>
              </a:defRPr>
            </a:pPr>
            <a:r>
              <a:rPr sz="8000" b="1" dirty="0">
                <a:solidFill>
                  <a:srgbClr val="8D533E"/>
                </a:solidFill>
                <a:cs typeface="Arial" panose="020B0604020202020204" pitchFamily="34" charset="0"/>
              </a:rPr>
              <a:t>+</a:t>
            </a:r>
          </a:p>
        </p:txBody>
      </p:sp>
      <p:sp>
        <p:nvSpPr>
          <p:cNvPr id="2" name="ZoneTexte 1">
            <a:extLst>
              <a:ext uri="{FF2B5EF4-FFF2-40B4-BE49-F238E27FC236}">
                <a16:creationId xmlns:a16="http://schemas.microsoft.com/office/drawing/2014/main" id="{D30689B0-7A15-922D-51BE-4E0BBA2BA7E3}"/>
              </a:ext>
            </a:extLst>
          </p:cNvPr>
          <p:cNvSpPr txBox="1"/>
          <p:nvPr/>
        </p:nvSpPr>
        <p:spPr>
          <a:xfrm>
            <a:off x="720000" y="2160000"/>
            <a:ext cx="6567077" cy="3450163"/>
          </a:xfrm>
          <a:prstGeom prst="roundRect">
            <a:avLst/>
          </a:prstGeom>
          <a:noFill/>
          <a:ln w="63500" cap="rnd">
            <a:solidFill>
              <a:srgbClr val="8D533E"/>
            </a:solidFill>
            <a:prstDash val="sysDot"/>
          </a:ln>
        </p:spPr>
        <p:txBody>
          <a:bodyPr wrap="square" lIns="288000" tIns="288000" rIns="720000" bIns="288000" numCol="1" spcCol="540000" rtlCol="0">
            <a:noAutofit/>
          </a:bodyPr>
          <a:lstStyle>
            <a:defPPr>
              <a:defRPr lang="fr-FR"/>
            </a:defPPr>
            <a:lvl1pPr>
              <a:defRPr sz="3600"/>
            </a:lvl1pPr>
          </a:lstStyle>
          <a:p>
            <a:r>
              <a:rPr lang="fr-FR" b="1" dirty="0">
                <a:cs typeface="Arial" panose="020B0604020202020204" pitchFamily="34" charset="0"/>
              </a:rPr>
              <a:t>Molécules organiques d'origine végétale ou microbienne </a:t>
            </a:r>
            <a:r>
              <a:rPr lang="fr-FR" dirty="0">
                <a:cs typeface="Arial" panose="020B0604020202020204" pitchFamily="34" charset="0"/>
              </a:rPr>
              <a:t>associées aux minéraux donnant la couleur sombre.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60 - 95 %</a:t>
            </a:r>
          </a:p>
        </p:txBody>
      </p:sp>
      <p:sp>
        <p:nvSpPr>
          <p:cNvPr id="4" name="ZoneTexte 3">
            <a:extLst>
              <a:ext uri="{FF2B5EF4-FFF2-40B4-BE49-F238E27FC236}">
                <a16:creationId xmlns:a16="http://schemas.microsoft.com/office/drawing/2014/main" id="{2B6EB4FC-62F7-0052-2C10-430B6E40C47C}"/>
              </a:ext>
            </a:extLst>
          </p:cNvPr>
          <p:cNvSpPr txBox="1"/>
          <p:nvPr/>
        </p:nvSpPr>
        <p:spPr>
          <a:xfrm>
            <a:off x="1292344" y="7480687"/>
            <a:ext cx="6158779" cy="1785600"/>
          </a:xfrm>
          <a:prstGeom prst="roundRect">
            <a:avLst/>
          </a:prstGeom>
          <a:noFill/>
          <a:ln w="63500" cap="rnd">
            <a:solidFill>
              <a:srgbClr val="8D533E"/>
            </a:solidFill>
            <a:prstDash val="sysDot"/>
          </a:ln>
        </p:spPr>
        <p:txBody>
          <a:bodyPr wrap="square" lIns="288000" tIns="288000" rIns="720000" bIns="288000" numCol="1" spcCol="540000" rtlCol="0">
            <a:noAutofit/>
          </a:bodyPr>
          <a:lstStyle/>
          <a:p>
            <a:pPr>
              <a:defRPr sz="3200">
                <a:solidFill>
                  <a:srgbClr val="000000"/>
                </a:solidFill>
              </a:defRPr>
            </a:pPr>
            <a:r>
              <a:rPr lang="fr-FR" sz="3600" dirty="0">
                <a:cs typeface="Arial" panose="020B0604020202020204" pitchFamily="34" charset="0"/>
              </a:rPr>
              <a:t>Matière organique vivante.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1 - 5 % </a:t>
            </a:r>
          </a:p>
        </p:txBody>
      </p:sp>
      <p:sp>
        <p:nvSpPr>
          <p:cNvPr id="5" name="ZoneTexte 4">
            <a:extLst>
              <a:ext uri="{FF2B5EF4-FFF2-40B4-BE49-F238E27FC236}">
                <a16:creationId xmlns:a16="http://schemas.microsoft.com/office/drawing/2014/main" id="{67B1772C-6984-EF5B-34D1-94231A7AFF5D}"/>
              </a:ext>
            </a:extLst>
          </p:cNvPr>
          <p:cNvSpPr txBox="1"/>
          <p:nvPr/>
        </p:nvSpPr>
        <p:spPr>
          <a:xfrm>
            <a:off x="8556717"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6" name="ZoneTexte 5">
            <a:extLst>
              <a:ext uri="{FF2B5EF4-FFF2-40B4-BE49-F238E27FC236}">
                <a16:creationId xmlns:a16="http://schemas.microsoft.com/office/drawing/2014/main" id="{D3183E05-99E5-7D84-0542-F7AAA0123295}"/>
              </a:ext>
            </a:extLst>
          </p:cNvPr>
          <p:cNvSpPr txBox="1"/>
          <p:nvPr/>
        </p:nvSpPr>
        <p:spPr>
          <a:xfrm>
            <a:off x="6117775" y="12677134"/>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Atlas européen de la biodiversité des sols (2013)</a:t>
            </a:r>
          </a:p>
        </p:txBody>
      </p:sp>
      <p:sp>
        <p:nvSpPr>
          <p:cNvPr id="7" name="ZoneTexte 6">
            <a:extLst>
              <a:ext uri="{FF2B5EF4-FFF2-40B4-BE49-F238E27FC236}">
                <a16:creationId xmlns:a16="http://schemas.microsoft.com/office/drawing/2014/main" id="{1C5AFB19-DE54-FB85-B73B-C95C7B6AEA7E}"/>
              </a:ext>
            </a:extLst>
          </p:cNvPr>
          <p:cNvSpPr txBox="1"/>
          <p:nvPr/>
        </p:nvSpPr>
        <p:spPr>
          <a:xfrm>
            <a:off x="13580573" y="6497418"/>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DURAND Hermine</a:t>
            </a:r>
          </a:p>
        </p:txBody>
      </p:sp>
      <p:sp>
        <p:nvSpPr>
          <p:cNvPr id="8" name="ZoneTexte 7">
            <a:extLst>
              <a:ext uri="{FF2B5EF4-FFF2-40B4-BE49-F238E27FC236}">
                <a16:creationId xmlns:a16="http://schemas.microsoft.com/office/drawing/2014/main" id="{A39E21EC-E0C5-37AB-B36D-384157F02E99}"/>
              </a:ext>
            </a:extLst>
          </p:cNvPr>
          <p:cNvSpPr txBox="1"/>
          <p:nvPr/>
        </p:nvSpPr>
        <p:spPr>
          <a:xfrm>
            <a:off x="12803033" y="107836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CHASSÉ Matthieu</a:t>
            </a:r>
          </a:p>
        </p:txBody>
      </p:sp>
      <p:sp>
        <p:nvSpPr>
          <p:cNvPr id="9" name="ZoneTexte 8">
            <a:extLst>
              <a:ext uri="{FF2B5EF4-FFF2-40B4-BE49-F238E27FC236}">
                <a16:creationId xmlns:a16="http://schemas.microsoft.com/office/drawing/2014/main" id="{09FC2FE6-EA17-D635-7A26-5B1A7E19604F}"/>
              </a:ext>
            </a:extLst>
          </p:cNvPr>
          <p:cNvSpPr txBox="1"/>
          <p:nvPr/>
        </p:nvSpPr>
        <p:spPr>
          <a:xfrm>
            <a:off x="12491676" y="11441763"/>
            <a:ext cx="4816800" cy="1869368"/>
          </a:xfrm>
          <a:prstGeom prst="roundRect">
            <a:avLst/>
          </a:prstGeom>
          <a:noFill/>
          <a:ln w="63500" cap="rnd">
            <a:solidFill>
              <a:srgbClr val="8D533E"/>
            </a:solidFill>
            <a:prstDash val="sysDot"/>
            <a:round/>
          </a:ln>
        </p:spPr>
        <p:txBody>
          <a:bodyPr wrap="square" lIns="288000" tIns="288000" rIns="288000" bIns="288000" numCol="1" spcCol="540000" rtlCol="0">
            <a:spAutoFit/>
          </a:bodyPr>
          <a:lstStyle/>
          <a:p>
            <a:pPr>
              <a:defRPr sz="3200">
                <a:solidFill>
                  <a:srgbClr val="000000"/>
                </a:solidFill>
              </a:defRPr>
            </a:pPr>
            <a:r>
              <a:rPr lang="fr-FR" sz="3600" dirty="0">
                <a:cs typeface="Arial" panose="020B0604020202020204" pitchFamily="34" charset="0"/>
              </a:rPr>
              <a:t>du carbone organique dissous. </a:t>
            </a:r>
          </a:p>
        </p:txBody>
      </p:sp>
      <p:sp>
        <p:nvSpPr>
          <p:cNvPr id="11" name="ZoneTexte 10">
            <a:extLst>
              <a:ext uri="{FF2B5EF4-FFF2-40B4-BE49-F238E27FC236}">
                <a16:creationId xmlns:a16="http://schemas.microsoft.com/office/drawing/2014/main" id="{A2C86B80-F136-75F6-A9FA-231AB819CD91}"/>
              </a:ext>
            </a:extLst>
          </p:cNvPr>
          <p:cNvSpPr txBox="1"/>
          <p:nvPr/>
        </p:nvSpPr>
        <p:spPr>
          <a:xfrm>
            <a:off x="17188259" y="2160000"/>
            <a:ext cx="6598502" cy="2884114"/>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b="1" dirty="0">
                <a:cs typeface="Arial" panose="020B0604020202020204" pitchFamily="34" charset="0"/>
              </a:rPr>
              <a:t>Débris végétaux </a:t>
            </a:r>
            <a:r>
              <a:rPr lang="fr-FR" sz="3600" dirty="0">
                <a:cs typeface="Arial" panose="020B0604020202020204" pitchFamily="34" charset="0"/>
              </a:rPr>
              <a:t>en décomposition (flottant dans l'eau du fait de leur densité).</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2" name="ZoneTexte 11">
            <a:extLst>
              <a:ext uri="{FF2B5EF4-FFF2-40B4-BE49-F238E27FC236}">
                <a16:creationId xmlns:a16="http://schemas.microsoft.com/office/drawing/2014/main" id="{791CF95B-F638-07C1-1AB5-D547541CDCD5}"/>
              </a:ext>
            </a:extLst>
          </p:cNvPr>
          <p:cNvSpPr txBox="1"/>
          <p:nvPr/>
        </p:nvSpPr>
        <p:spPr>
          <a:xfrm>
            <a:off x="16446848" y="7683133"/>
            <a:ext cx="6276965" cy="1769791"/>
          </a:xfrm>
          <a:prstGeom prst="roundRect">
            <a:avLst/>
          </a:prstGeom>
          <a:noFill/>
          <a:ln w="63500" cap="rnd">
            <a:solidFill>
              <a:srgbClr val="8D533E"/>
            </a:solidFill>
            <a:prstDash val="sysDot"/>
            <a:round/>
          </a:ln>
        </p:spPr>
        <p:txBody>
          <a:bodyPr wrap="square" lIns="1080000" tIns="288000" rIns="288000" bIns="288000" numCol="1" spcCol="540000" rtlCol="0">
            <a:noAutofit/>
          </a:bodyPr>
          <a:lstStyle/>
          <a:p>
            <a:pPr>
              <a:defRPr sz="3200">
                <a:solidFill>
                  <a:srgbClr val="000000"/>
                </a:solidFill>
              </a:defRPr>
            </a:pPr>
            <a:r>
              <a:rPr lang="fr-FR" sz="3600" dirty="0">
                <a:cs typeface="Arial" panose="020B0604020202020204" pitchFamily="34" charset="0"/>
              </a:rPr>
              <a:t>Matière organique pyrogénique.</a:t>
            </a:r>
          </a:p>
          <a:p>
            <a:pPr>
              <a:lnSpc>
                <a:spcPct val="180000"/>
              </a:lnSpc>
              <a:defRPr sz="3200" b="1">
                <a:solidFill>
                  <a:srgbClr val="000000"/>
                </a:solidFill>
              </a:defRPr>
            </a:pPr>
            <a:r>
              <a:rPr lang="fr-FR" sz="4800" b="1" dirty="0">
                <a:solidFill>
                  <a:srgbClr val="8D533E"/>
                </a:solidFill>
                <a:cs typeface="Arial" panose="020B0604020202020204" pitchFamily="34" charset="0"/>
              </a:rPr>
              <a:t>environ 5 - 30 %</a:t>
            </a:r>
          </a:p>
        </p:txBody>
      </p:sp>
      <p:sp>
        <p:nvSpPr>
          <p:cNvPr id="13" name="ZoneTexte 12">
            <a:extLst>
              <a:ext uri="{FF2B5EF4-FFF2-40B4-BE49-F238E27FC236}">
                <a16:creationId xmlns:a16="http://schemas.microsoft.com/office/drawing/2014/main" id="{FB37D1B0-DE1F-5E12-8727-8F8EDE55F090}"/>
              </a:ext>
            </a:extLst>
          </p:cNvPr>
          <p:cNvSpPr txBox="1"/>
          <p:nvPr/>
        </p:nvSpPr>
        <p:spPr>
          <a:xfrm>
            <a:off x="17633087" y="12239925"/>
            <a:ext cx="1964720" cy="833179"/>
          </a:xfrm>
          <a:prstGeom prst="rect">
            <a:avLst/>
          </a:prstGeom>
          <a:noFill/>
        </p:spPr>
        <p:txBody>
          <a:bodyPr wrap="square" lIns="46800" tIns="46800" rIns="46800" bIns="46800" rtlCol="0">
            <a:spAutoFit/>
          </a:bodyPr>
          <a:lstStyle/>
          <a:p>
            <a:pPr>
              <a:defRPr sz="3200" b="1">
                <a:solidFill>
                  <a:srgbClr val="000000"/>
                </a:solidFill>
              </a:defRPr>
            </a:pPr>
            <a:r>
              <a:rPr lang="fr-FR" sz="4800" b="1" dirty="0">
                <a:solidFill>
                  <a:srgbClr val="8D533E"/>
                </a:solidFill>
                <a:cs typeface="Arial" panose="020B0604020202020204" pitchFamily="34" charset="0"/>
              </a:rPr>
              <a:t>&lt; 1 %</a:t>
            </a:r>
          </a:p>
        </p:txBody>
      </p:sp>
      <p:pic>
        <p:nvPicPr>
          <p:cNvPr id="54" name="Image 14">
            <a:extLst>
              <a:ext uri="{FF2B5EF4-FFF2-40B4-BE49-F238E27FC236}">
                <a16:creationId xmlns:a16="http://schemas.microsoft.com/office/drawing/2014/main" id="{5348A9B6-DDF9-C211-C08F-575816630B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1851" y="9910800"/>
            <a:ext cx="3971470" cy="2760836"/>
          </a:xfrm>
          <a:prstGeom prst="rect">
            <a:avLst/>
          </a:prstGeom>
          <a:ln w="12700">
            <a:miter lim="400000"/>
          </a:ln>
        </p:spPr>
      </p:pic>
      <p:pic>
        <p:nvPicPr>
          <p:cNvPr id="48" name="Picture 4">
            <a:extLst>
              <a:ext uri="{FF2B5EF4-FFF2-40B4-BE49-F238E27FC236}">
                <a16:creationId xmlns:a16="http://schemas.microsoft.com/office/drawing/2014/main" id="{BD394E38-5105-A121-61C3-F88258495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851" y="1800000"/>
            <a:ext cx="6567076" cy="4698253"/>
          </a:xfrm>
          <a:prstGeom prst="rect">
            <a:avLst/>
          </a:prstGeom>
          <a:ln w="12700">
            <a:miter lim="400000"/>
          </a:ln>
        </p:spPr>
      </p:pic>
      <p:pic>
        <p:nvPicPr>
          <p:cNvPr id="52" name="Image 9">
            <a:extLst>
              <a:ext uri="{FF2B5EF4-FFF2-40B4-BE49-F238E27FC236}">
                <a16:creationId xmlns:a16="http://schemas.microsoft.com/office/drawing/2014/main" id="{7699DAA3-B1DE-8B22-84C8-C153FB8D6A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51851" y="6858001"/>
            <a:ext cx="3971470" cy="2873298"/>
          </a:xfrm>
          <a:prstGeom prst="rect">
            <a:avLst/>
          </a:prstGeom>
          <a:ln w="12700">
            <a:miter lim="400000"/>
          </a:ln>
        </p:spPr>
      </p:pic>
      <p:pic>
        <p:nvPicPr>
          <p:cNvPr id="50" name="Picture 6">
            <a:extLst>
              <a:ext uri="{FF2B5EF4-FFF2-40B4-BE49-F238E27FC236}">
                <a16:creationId xmlns:a16="http://schemas.microsoft.com/office/drawing/2014/main" id="{08056686-66E7-A3B4-5AE3-A154609FDD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381200" y="1800000"/>
            <a:ext cx="4656660" cy="4697418"/>
          </a:xfrm>
          <a:prstGeom prst="rect">
            <a:avLst/>
          </a:prstGeom>
          <a:ln w="12700">
            <a:miter lim="400000"/>
          </a:ln>
        </p:spPr>
      </p:pic>
      <p:pic>
        <p:nvPicPr>
          <p:cNvPr id="55" name="Picture 11">
            <a:extLst>
              <a:ext uri="{FF2B5EF4-FFF2-40B4-BE49-F238E27FC236}">
                <a16:creationId xmlns:a16="http://schemas.microsoft.com/office/drawing/2014/main" id="{5DC6D6CF-A5BB-0473-2ADA-F15D24E75FA3}"/>
              </a:ext>
            </a:extLst>
          </p:cNvPr>
          <p:cNvPicPr>
            <a:picLocks noChangeAspect="1"/>
          </p:cNvPicPr>
          <p:nvPr/>
        </p:nvPicPr>
        <p:blipFill>
          <a:blip r:embed="rId6" cstate="print">
            <a:extLst>
              <a:ext uri="{28A0092B-C50C-407E-A947-70E740481C1C}">
                <a14:useLocalDpi xmlns:a14="http://schemas.microsoft.com/office/drawing/2010/main" val="0"/>
              </a:ext>
            </a:extLst>
          </a:blip>
          <a:srcRect t="-104"/>
          <a:stretch/>
        </p:blipFill>
        <p:spPr>
          <a:xfrm>
            <a:off x="10782000" y="6858000"/>
            <a:ext cx="6478320" cy="39256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ext Box 3"/>
          <p:cNvSpPr txBox="1"/>
          <p:nvPr/>
        </p:nvSpPr>
        <p:spPr>
          <a:xfrm>
            <a:off x="2997451" y="853604"/>
            <a:ext cx="18389098" cy="769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4400" b="1">
                <a:solidFill>
                  <a:srgbClr val="535353"/>
                </a:solidFill>
                <a:latin typeface="Arial"/>
                <a:ea typeface="Arial"/>
                <a:cs typeface="Arial"/>
                <a:sym typeface="Arial"/>
              </a:defRPr>
            </a:pPr>
            <a:endParaRPr dirty="0"/>
          </a:p>
        </p:txBody>
      </p:sp>
      <p:sp>
        <p:nvSpPr>
          <p:cNvPr id="2" name="Titre 1">
            <a:extLst>
              <a:ext uri="{FF2B5EF4-FFF2-40B4-BE49-F238E27FC236}">
                <a16:creationId xmlns:a16="http://schemas.microsoft.com/office/drawing/2014/main" id="{AC270D34-69A0-C6B1-DC3C-BC4CC653F4DD}"/>
              </a:ext>
            </a:extLst>
          </p:cNvPr>
          <p:cNvSpPr>
            <a:spLocks noGrp="1"/>
          </p:cNvSpPr>
          <p:nvPr>
            <p:ph type="title"/>
          </p:nvPr>
        </p:nvSpPr>
        <p:spPr/>
        <p:txBody>
          <a:bodyPr/>
          <a:lstStyle/>
          <a:p>
            <a:r>
              <a:rPr lang="fr-FR" dirty="0"/>
              <a:t>Distribution verticale du carbone dans les sols de prairies</a:t>
            </a:r>
          </a:p>
        </p:txBody>
      </p:sp>
      <p:sp>
        <p:nvSpPr>
          <p:cNvPr id="3" name="ZoneTexte 2">
            <a:extLst>
              <a:ext uri="{FF2B5EF4-FFF2-40B4-BE49-F238E27FC236}">
                <a16:creationId xmlns:a16="http://schemas.microsoft.com/office/drawing/2014/main" id="{F60B070B-5FEE-A32F-1EE4-5454E7A863CB}"/>
              </a:ext>
            </a:extLst>
          </p:cNvPr>
          <p:cNvSpPr txBox="1"/>
          <p:nvPr/>
        </p:nvSpPr>
        <p:spPr>
          <a:xfrm>
            <a:off x="8157600" y="9926684"/>
            <a:ext cx="8343900" cy="2466124"/>
          </a:xfrm>
          <a:prstGeom prst="roundRect">
            <a:avLst>
              <a:gd name="adj" fmla="val 18984"/>
            </a:avLst>
          </a:prstGeom>
          <a:solidFill>
            <a:schemeClr val="bg1"/>
          </a:solidFill>
          <a:ln w="63500" cap="rnd">
            <a:solidFill>
              <a:srgbClr val="8D533E"/>
            </a:solidFill>
            <a:prstDash val="sysDot"/>
          </a:ln>
        </p:spPr>
        <p:txBody>
          <a:bodyPr wrap="square" lIns="288000" tIns="288000" rIns="288000" bIns="288000" numCol="1" spcCol="540000" rtlCol="0">
            <a:noAutofit/>
          </a:bodyPr>
          <a:lstStyle/>
          <a:p>
            <a:r>
              <a:rPr lang="fr-FR" sz="3600" b="1" dirty="0">
                <a:cs typeface="Arial" panose="020B0604020202020204" pitchFamily="34" charset="0"/>
              </a:rPr>
              <a:t>Davantage de carbone </a:t>
            </a:r>
            <a:br>
              <a:rPr lang="fr-FR" sz="3600" b="1" dirty="0">
                <a:cs typeface="Arial" panose="020B0604020202020204" pitchFamily="34" charset="0"/>
              </a:rPr>
            </a:br>
            <a:r>
              <a:rPr lang="fr-FR" sz="3600" b="1" dirty="0">
                <a:cs typeface="Arial" panose="020B0604020202020204" pitchFamily="34" charset="0"/>
              </a:rPr>
              <a:t>en surface mais il y en a également en profondeur !</a:t>
            </a:r>
          </a:p>
        </p:txBody>
      </p:sp>
      <p:sp>
        <p:nvSpPr>
          <p:cNvPr id="18" name="ZoneTexte 17">
            <a:extLst>
              <a:ext uri="{FF2B5EF4-FFF2-40B4-BE49-F238E27FC236}">
                <a16:creationId xmlns:a16="http://schemas.microsoft.com/office/drawing/2014/main" id="{889F7723-8021-0340-4F5E-B6AEDBFB30C2}"/>
              </a:ext>
            </a:extLst>
          </p:cNvPr>
          <p:cNvSpPr txBox="1"/>
          <p:nvPr/>
        </p:nvSpPr>
        <p:spPr>
          <a:xfrm>
            <a:off x="14835720" y="10267567"/>
            <a:ext cx="5449346" cy="2744543"/>
          </a:xfrm>
          <a:prstGeom prst="rect">
            <a:avLst/>
          </a:prstGeom>
          <a:solidFill>
            <a:srgbClr val="D5E4DE"/>
          </a:solidFill>
        </p:spPr>
        <p:txBody>
          <a:bodyPr wrap="square" lIns="216000" tIns="216000" rIns="216000" bIns="216000" rtlCol="0">
            <a:spAutoFit/>
          </a:bodyPr>
          <a:lstStyle/>
          <a:p>
            <a:r>
              <a:rPr lang="fr-FR" sz="3000" dirty="0">
                <a:cs typeface="Arial" panose="020B0604020202020204" pitchFamily="34" charset="0"/>
              </a:rPr>
              <a:t>Environ 25</a:t>
            </a:r>
            <a:r>
              <a:rPr lang="fr-FR" sz="3000" spc="-50" dirty="0">
                <a:cs typeface="Arial" panose="020B0604020202020204" pitchFamily="34" charset="0"/>
              </a:rPr>
              <a:t> </a:t>
            </a:r>
            <a:r>
              <a:rPr lang="fr-FR" sz="3000" dirty="0">
                <a:cs typeface="Arial" panose="020B0604020202020204" pitchFamily="34" charset="0"/>
              </a:rPr>
              <a:t>% du carbone organique se trouvent dans la couche 0</a:t>
            </a:r>
            <a:r>
              <a:rPr lang="fr-FR" sz="1500" spc="-50" dirty="0">
                <a:cs typeface="Arial" panose="020B0604020202020204" pitchFamily="34" charset="0"/>
              </a:rPr>
              <a:t> </a:t>
            </a:r>
            <a:r>
              <a:rPr lang="fr-FR" sz="3000" dirty="0">
                <a:cs typeface="Arial" panose="020B0604020202020204" pitchFamily="34" charset="0"/>
              </a:rPr>
              <a:t>-</a:t>
            </a:r>
            <a:r>
              <a:rPr lang="fr-FR" sz="1500" spc="-50" dirty="0">
                <a:cs typeface="Arial" panose="020B0604020202020204" pitchFamily="34" charset="0"/>
              </a:rPr>
              <a:t> </a:t>
            </a:r>
            <a:r>
              <a:rPr lang="fr-FR" sz="3000" dirty="0">
                <a:cs typeface="Arial" panose="020B0604020202020204" pitchFamily="34" charset="0"/>
              </a:rPr>
              <a:t>20</a:t>
            </a:r>
            <a:r>
              <a:rPr lang="fr-FR" sz="3000" spc="-50" dirty="0">
                <a:cs typeface="Arial" panose="020B0604020202020204" pitchFamily="34" charset="0"/>
              </a:rPr>
              <a:t> </a:t>
            </a:r>
            <a:r>
              <a:rPr lang="fr-FR" sz="3000" dirty="0">
                <a:cs typeface="Arial" panose="020B0604020202020204" pitchFamily="34" charset="0"/>
              </a:rPr>
              <a:t>cm, et environ 60</a:t>
            </a:r>
            <a:r>
              <a:rPr lang="fr-FR" sz="3000" spc="-50" dirty="0">
                <a:cs typeface="Arial" panose="020B0604020202020204" pitchFamily="34" charset="0"/>
              </a:rPr>
              <a:t> </a:t>
            </a:r>
            <a:r>
              <a:rPr lang="fr-FR" sz="3000" dirty="0">
                <a:cs typeface="Arial" panose="020B0604020202020204" pitchFamily="34" charset="0"/>
              </a:rPr>
              <a:t>% se trouvent dans la couche 0</a:t>
            </a:r>
            <a:r>
              <a:rPr lang="fr-FR" sz="1500" spc="-50" dirty="0">
                <a:cs typeface="Arial" panose="020B0604020202020204" pitchFamily="34" charset="0"/>
              </a:rPr>
              <a:t> </a:t>
            </a:r>
            <a:r>
              <a:rPr lang="fr-FR" sz="3000" dirty="0">
                <a:cs typeface="Arial" panose="020B0604020202020204" pitchFamily="34" charset="0"/>
              </a:rPr>
              <a:t>-</a:t>
            </a:r>
            <a:r>
              <a:rPr lang="fr-FR" sz="1500" spc="-50" dirty="0">
                <a:cs typeface="Arial" panose="020B0604020202020204" pitchFamily="34" charset="0"/>
              </a:rPr>
              <a:t> </a:t>
            </a:r>
            <a:r>
              <a:rPr lang="fr-FR" sz="3000" dirty="0">
                <a:cs typeface="Arial" panose="020B0604020202020204" pitchFamily="34" charset="0"/>
              </a:rPr>
              <a:t>100</a:t>
            </a:r>
            <a:r>
              <a:rPr lang="fr-FR" sz="3000" spc="-50" dirty="0">
                <a:cs typeface="Arial" panose="020B0604020202020204" pitchFamily="34" charset="0"/>
              </a:rPr>
              <a:t> </a:t>
            </a:r>
            <a:r>
              <a:rPr lang="fr-FR" sz="3000" dirty="0">
                <a:cs typeface="Arial" panose="020B0604020202020204" pitchFamily="34" charset="0"/>
              </a:rPr>
              <a:t>cm.</a:t>
            </a:r>
          </a:p>
        </p:txBody>
      </p:sp>
      <p:graphicFrame>
        <p:nvGraphicFramePr>
          <p:cNvPr id="21" name="Graphique 20">
            <a:extLst>
              <a:ext uri="{FF2B5EF4-FFF2-40B4-BE49-F238E27FC236}">
                <a16:creationId xmlns:a16="http://schemas.microsoft.com/office/drawing/2014/main" id="{DDF9D9E3-3EE3-A0EA-2288-438C05CCF988}"/>
              </a:ext>
            </a:extLst>
          </p:cNvPr>
          <p:cNvGraphicFramePr/>
          <p:nvPr>
            <p:extLst>
              <p:ext uri="{D42A27DB-BD31-4B8C-83A1-F6EECF244321}">
                <p14:modId xmlns:p14="http://schemas.microsoft.com/office/powerpoint/2010/main" val="259732893"/>
              </p:ext>
            </p:extLst>
          </p:nvPr>
        </p:nvGraphicFramePr>
        <p:xfrm>
          <a:off x="8193771" y="3206268"/>
          <a:ext cx="7938506" cy="4626000"/>
        </p:xfrm>
        <a:graphic>
          <a:graphicData uri="http://schemas.openxmlformats.org/drawingml/2006/chart">
            <c:chart xmlns:c="http://schemas.openxmlformats.org/drawingml/2006/chart" xmlns:r="http://schemas.openxmlformats.org/officeDocument/2006/relationships" r:id="rId2"/>
          </a:graphicData>
        </a:graphic>
      </p:graphicFrame>
      <p:sp>
        <p:nvSpPr>
          <p:cNvPr id="22" name="ZoneTexte 21">
            <a:extLst>
              <a:ext uri="{FF2B5EF4-FFF2-40B4-BE49-F238E27FC236}">
                <a16:creationId xmlns:a16="http://schemas.microsoft.com/office/drawing/2014/main" id="{55401929-B1EA-A184-E29F-F96553E4FB51}"/>
              </a:ext>
            </a:extLst>
          </p:cNvPr>
          <p:cNvSpPr txBox="1"/>
          <p:nvPr/>
        </p:nvSpPr>
        <p:spPr>
          <a:xfrm>
            <a:off x="8320475" y="2432393"/>
            <a:ext cx="15025300" cy="64851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Profil de distribution du carbone organique dans les prairies</a:t>
            </a:r>
          </a:p>
        </p:txBody>
      </p:sp>
      <p:sp>
        <p:nvSpPr>
          <p:cNvPr id="24" name="Rectangle : coins arrondis 23">
            <a:extLst>
              <a:ext uri="{FF2B5EF4-FFF2-40B4-BE49-F238E27FC236}">
                <a16:creationId xmlns:a16="http://schemas.microsoft.com/office/drawing/2014/main" id="{D598DAE2-16C6-65A8-BF05-BAB44212AB22}"/>
              </a:ext>
            </a:extLst>
          </p:cNvPr>
          <p:cNvSpPr/>
          <p:nvPr/>
        </p:nvSpPr>
        <p:spPr>
          <a:xfrm>
            <a:off x="8157983" y="2160000"/>
            <a:ext cx="15306406" cy="7301851"/>
          </a:xfrm>
          <a:prstGeom prst="roundRect">
            <a:avLst>
              <a:gd name="adj" fmla="val 7074"/>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5" name="ZoneTexte 24">
            <a:extLst>
              <a:ext uri="{FF2B5EF4-FFF2-40B4-BE49-F238E27FC236}">
                <a16:creationId xmlns:a16="http://schemas.microsoft.com/office/drawing/2014/main" id="{47296DC9-BCEB-2E50-3BD5-AD86B3407563}"/>
              </a:ext>
            </a:extLst>
          </p:cNvPr>
          <p:cNvSpPr txBox="1"/>
          <p:nvPr/>
        </p:nvSpPr>
        <p:spPr>
          <a:xfrm>
            <a:off x="8688397" y="8075953"/>
            <a:ext cx="14247599" cy="1025114"/>
          </a:xfrm>
          <a:prstGeom prst="rect">
            <a:avLst/>
          </a:prstGeom>
          <a:noFill/>
        </p:spPr>
        <p:txBody>
          <a:bodyPr wrap="square" lIns="50400" tIns="50400" rIns="50400" bIns="50400" rtlCol="0">
            <a:spAutoFit/>
          </a:bodyPr>
          <a:lstStyle/>
          <a:p>
            <a:r>
              <a:rPr lang="fr-FR" sz="3000" dirty="0">
                <a:solidFill>
                  <a:srgbClr val="000000"/>
                </a:solidFill>
                <a:cs typeface="Arial" panose="020B0604020202020204" pitchFamily="34" charset="0"/>
              </a:rPr>
              <a:t>En marron, stock relatif de carbone dans la couche 0-1 m ; </a:t>
            </a:r>
            <a:br>
              <a:rPr lang="fr-FR" sz="3000" dirty="0">
                <a:solidFill>
                  <a:srgbClr val="000000"/>
                </a:solidFill>
                <a:cs typeface="Arial" panose="020B0604020202020204" pitchFamily="34" charset="0"/>
              </a:rPr>
            </a:br>
            <a:r>
              <a:rPr lang="fr-FR" sz="3000" dirty="0">
                <a:solidFill>
                  <a:srgbClr val="000000"/>
                </a:solidFill>
                <a:cs typeface="Arial" panose="020B0604020202020204" pitchFamily="34" charset="0"/>
              </a:rPr>
              <a:t>en grisé stock relatif rapporté au stock mesuré entre 0 et 1 m.</a:t>
            </a:r>
          </a:p>
        </p:txBody>
      </p:sp>
      <p:sp>
        <p:nvSpPr>
          <p:cNvPr id="26" name="ZoneTexte 25">
            <a:extLst>
              <a:ext uri="{FF2B5EF4-FFF2-40B4-BE49-F238E27FC236}">
                <a16:creationId xmlns:a16="http://schemas.microsoft.com/office/drawing/2014/main" id="{4260ACBD-8EC0-C324-A0C7-F81A58884C01}"/>
              </a:ext>
            </a:extLst>
          </p:cNvPr>
          <p:cNvSpPr txBox="1"/>
          <p:nvPr/>
        </p:nvSpPr>
        <p:spPr>
          <a:xfrm>
            <a:off x="19259507" y="950846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Jobbagy &amp; Jackson</a:t>
            </a:r>
            <a:r>
              <a:rPr lang="fr-FR" sz="2400" dirty="0">
                <a:solidFill>
                  <a:schemeClr val="bg1">
                    <a:lumMod val="65000"/>
                  </a:schemeClr>
                </a:solidFill>
                <a:latin typeface="+mj-lt"/>
                <a:cs typeface="Arial" panose="020B0604020202020204" pitchFamily="34" charset="0"/>
              </a:rPr>
              <a:t>, 2000)</a:t>
            </a:r>
          </a:p>
        </p:txBody>
      </p:sp>
      <p:graphicFrame>
        <p:nvGraphicFramePr>
          <p:cNvPr id="4" name="Graphique 3">
            <a:extLst>
              <a:ext uri="{FF2B5EF4-FFF2-40B4-BE49-F238E27FC236}">
                <a16:creationId xmlns:a16="http://schemas.microsoft.com/office/drawing/2014/main" id="{1439AC01-9AA3-A18C-3130-DF90FF0D025B}"/>
              </a:ext>
            </a:extLst>
          </p:cNvPr>
          <p:cNvGraphicFramePr/>
          <p:nvPr>
            <p:extLst>
              <p:ext uri="{D42A27DB-BD31-4B8C-83A1-F6EECF244321}">
                <p14:modId xmlns:p14="http://schemas.microsoft.com/office/powerpoint/2010/main" val="3933659184"/>
              </p:ext>
            </p:extLst>
          </p:nvPr>
        </p:nvGraphicFramePr>
        <p:xfrm>
          <a:off x="16403559" y="3206268"/>
          <a:ext cx="6833606" cy="46260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 8">
            <a:extLst>
              <a:ext uri="{FF2B5EF4-FFF2-40B4-BE49-F238E27FC236}">
                <a16:creationId xmlns:a16="http://schemas.microsoft.com/office/drawing/2014/main" id="{DA7969DA-E0A6-F6B7-651F-750007B08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12" y="2160000"/>
            <a:ext cx="6547987" cy="10198783"/>
          </a:xfrm>
          <a:prstGeom prst="rect">
            <a:avLst/>
          </a:prstGeom>
        </p:spPr>
      </p:pic>
      <p:sp>
        <p:nvSpPr>
          <p:cNvPr id="27" name="ZoneTexte 26">
            <a:extLst>
              <a:ext uri="{FF2B5EF4-FFF2-40B4-BE49-F238E27FC236}">
                <a16:creationId xmlns:a16="http://schemas.microsoft.com/office/drawing/2014/main" id="{4C50C4C9-4B15-48A9-3F88-21B3A79B7F38}"/>
              </a:ext>
            </a:extLst>
          </p:cNvPr>
          <p:cNvSpPr txBox="1"/>
          <p:nvPr/>
        </p:nvSpPr>
        <p:spPr>
          <a:xfrm>
            <a:off x="3010312" y="12375042"/>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INRAE, étude 4p1000, 2020</a:t>
            </a:r>
          </a:p>
        </p:txBody>
      </p:sp>
      <p:sp>
        <p:nvSpPr>
          <p:cNvPr id="10" name="ZoneTexte 9">
            <a:extLst>
              <a:ext uri="{FF2B5EF4-FFF2-40B4-BE49-F238E27FC236}">
                <a16:creationId xmlns:a16="http://schemas.microsoft.com/office/drawing/2014/main" id="{E6E9B901-C12F-D865-3817-04FA7E2CEEDA}"/>
              </a:ext>
            </a:extLst>
          </p:cNvPr>
          <p:cNvSpPr txBox="1"/>
          <p:nvPr/>
        </p:nvSpPr>
        <p:spPr>
          <a:xfrm>
            <a:off x="919612" y="12358783"/>
            <a:ext cx="284276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Profil vertical d’un sol de prairie </a:t>
            </a:r>
          </a:p>
        </p:txBody>
      </p:sp>
      <p:sp>
        <p:nvSpPr>
          <p:cNvPr id="14" name="ZoneTexte 13">
            <a:extLst>
              <a:ext uri="{FF2B5EF4-FFF2-40B4-BE49-F238E27FC236}">
                <a16:creationId xmlns:a16="http://schemas.microsoft.com/office/drawing/2014/main" id="{53016D22-6664-BFBA-8547-55E27D94F030}"/>
              </a:ext>
            </a:extLst>
          </p:cNvPr>
          <p:cNvSpPr txBox="1"/>
          <p:nvPr/>
        </p:nvSpPr>
        <p:spPr>
          <a:xfrm>
            <a:off x="19859625" y="4703719"/>
            <a:ext cx="2876550" cy="517283"/>
          </a:xfrm>
          <a:prstGeom prst="rect">
            <a:avLst/>
          </a:prstGeom>
          <a:solidFill>
            <a:schemeClr val="bg1"/>
          </a:solid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 tropicale</a:t>
            </a:r>
          </a:p>
        </p:txBody>
      </p:sp>
      <p:sp>
        <p:nvSpPr>
          <p:cNvPr id="15" name="ZoneTexte 14">
            <a:extLst>
              <a:ext uri="{FF2B5EF4-FFF2-40B4-BE49-F238E27FC236}">
                <a16:creationId xmlns:a16="http://schemas.microsoft.com/office/drawing/2014/main" id="{34C0DEE0-9CB8-40A3-F235-FBFF5686660C}"/>
              </a:ext>
            </a:extLst>
          </p:cNvPr>
          <p:cNvSpPr txBox="1"/>
          <p:nvPr/>
        </p:nvSpPr>
        <p:spPr>
          <a:xfrm>
            <a:off x="12715562" y="4703719"/>
            <a:ext cx="2895914" cy="517283"/>
          </a:xfrm>
          <a:prstGeom prst="rect">
            <a:avLst/>
          </a:prstGeom>
          <a:solidFill>
            <a:schemeClr val="bg1"/>
          </a:solidFill>
        </p:spPr>
        <p:txBody>
          <a:bodyPr wrap="square" lIns="50400" tIns="50400" rIns="50400" bIns="50400" rtlCol="0">
            <a:spAutoFit/>
          </a:bodyPr>
          <a:lstStyle/>
          <a:p>
            <a:pPr algn="ctr"/>
            <a:r>
              <a:rPr lang="fr-FR" sz="2700" b="1" dirty="0">
                <a:solidFill>
                  <a:srgbClr val="2B7758"/>
                </a:solidFill>
                <a:latin typeface="+mj-lt"/>
                <a:ea typeface="+mj-ea"/>
                <a:cs typeface="Arial" panose="020B0604020202020204" pitchFamily="34" charset="0"/>
              </a:rPr>
              <a:t>Prairie tempérée</a:t>
            </a:r>
          </a:p>
        </p:txBody>
      </p:sp>
      <p:sp>
        <p:nvSpPr>
          <p:cNvPr id="16" name="ZoneTexte 15">
            <a:extLst>
              <a:ext uri="{FF2B5EF4-FFF2-40B4-BE49-F238E27FC236}">
                <a16:creationId xmlns:a16="http://schemas.microsoft.com/office/drawing/2014/main" id="{B933A1C6-4D3E-198E-20ED-7CD450A46E35}"/>
              </a:ext>
            </a:extLst>
          </p:cNvPr>
          <p:cNvSpPr txBox="1"/>
          <p:nvPr/>
        </p:nvSpPr>
        <p:spPr>
          <a:xfrm>
            <a:off x="13977298" y="5710961"/>
            <a:ext cx="270844" cy="1325620"/>
          </a:xfrm>
          <a:prstGeom prst="rect">
            <a:avLst/>
          </a:prstGeom>
          <a:noFill/>
        </p:spPr>
        <p:txBody>
          <a:bodyPr wrap="square" lIns="46800" tIns="46800" rIns="46800" bIns="46800" rtlCol="0">
            <a:spAutoFit/>
          </a:bodyPr>
          <a:lstStyle/>
          <a:p>
            <a:pPr algn="l"/>
            <a:r>
              <a:rPr lang="fr-FR" sz="8000" dirty="0"/>
              <a:t>}</a:t>
            </a:r>
          </a:p>
        </p:txBody>
      </p:sp>
      <p:sp>
        <p:nvSpPr>
          <p:cNvPr id="17" name="ZoneTexte 16">
            <a:extLst>
              <a:ext uri="{FF2B5EF4-FFF2-40B4-BE49-F238E27FC236}">
                <a16:creationId xmlns:a16="http://schemas.microsoft.com/office/drawing/2014/main" id="{FB80A3E8-1658-7891-60A4-A6B796CB17CF}"/>
              </a:ext>
            </a:extLst>
          </p:cNvPr>
          <p:cNvSpPr txBox="1"/>
          <p:nvPr/>
        </p:nvSpPr>
        <p:spPr>
          <a:xfrm>
            <a:off x="14503097" y="6210940"/>
            <a:ext cx="870857" cy="525401"/>
          </a:xfrm>
          <a:prstGeom prst="rect">
            <a:avLst/>
          </a:prstGeom>
          <a:noFill/>
        </p:spPr>
        <p:txBody>
          <a:bodyPr wrap="square" lIns="46800" tIns="46800" rIns="46800" bIns="46800" rtlCol="0">
            <a:spAutoFit/>
          </a:bodyPr>
          <a:lstStyle/>
          <a:p>
            <a:pPr algn="l"/>
            <a:r>
              <a:rPr lang="fr-FR" sz="2800" dirty="0"/>
              <a:t>0,63</a:t>
            </a:r>
          </a:p>
        </p:txBody>
      </p:sp>
      <p:sp>
        <p:nvSpPr>
          <p:cNvPr id="23" name="ZoneTexte 22">
            <a:extLst>
              <a:ext uri="{FF2B5EF4-FFF2-40B4-BE49-F238E27FC236}">
                <a16:creationId xmlns:a16="http://schemas.microsoft.com/office/drawing/2014/main" id="{04213F2D-6039-9C88-7FA4-54FB1848C051}"/>
              </a:ext>
            </a:extLst>
          </p:cNvPr>
          <p:cNvSpPr txBox="1"/>
          <p:nvPr/>
        </p:nvSpPr>
        <p:spPr>
          <a:xfrm>
            <a:off x="21510172" y="5710961"/>
            <a:ext cx="270844" cy="1325620"/>
          </a:xfrm>
          <a:prstGeom prst="rect">
            <a:avLst/>
          </a:prstGeom>
          <a:noFill/>
        </p:spPr>
        <p:txBody>
          <a:bodyPr wrap="square" lIns="46800" tIns="46800" rIns="46800" bIns="46800" rtlCol="0">
            <a:spAutoFit/>
          </a:bodyPr>
          <a:lstStyle/>
          <a:p>
            <a:pPr algn="l"/>
            <a:r>
              <a:rPr lang="fr-FR" sz="8000" dirty="0"/>
              <a:t>}</a:t>
            </a:r>
          </a:p>
        </p:txBody>
      </p:sp>
      <p:sp>
        <p:nvSpPr>
          <p:cNvPr id="28" name="ZoneTexte 27">
            <a:extLst>
              <a:ext uri="{FF2B5EF4-FFF2-40B4-BE49-F238E27FC236}">
                <a16:creationId xmlns:a16="http://schemas.microsoft.com/office/drawing/2014/main" id="{4FE95C30-C295-90E6-6D16-57D91AF1FD13}"/>
              </a:ext>
            </a:extLst>
          </p:cNvPr>
          <p:cNvSpPr txBox="1"/>
          <p:nvPr/>
        </p:nvSpPr>
        <p:spPr>
          <a:xfrm>
            <a:off x="22035971" y="6210940"/>
            <a:ext cx="870857" cy="525401"/>
          </a:xfrm>
          <a:prstGeom prst="rect">
            <a:avLst/>
          </a:prstGeom>
          <a:noFill/>
        </p:spPr>
        <p:txBody>
          <a:bodyPr wrap="square" lIns="46800" tIns="46800" rIns="46800" bIns="46800" rtlCol="0">
            <a:spAutoFit/>
          </a:bodyPr>
          <a:lstStyle/>
          <a:p>
            <a:pPr algn="l"/>
            <a:r>
              <a:rPr lang="fr-FR" sz="2800" dirty="0"/>
              <a:t>0,74</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793BDB1-2FFF-FD38-A3C5-092F676D3302}"/>
              </a:ext>
            </a:extLst>
          </p:cNvPr>
          <p:cNvSpPr>
            <a:spLocks noGrp="1"/>
          </p:cNvSpPr>
          <p:nvPr>
            <p:ph type="title"/>
          </p:nvPr>
        </p:nvSpPr>
        <p:spPr>
          <a:xfrm>
            <a:off x="6081487" y="5989201"/>
            <a:ext cx="13397138" cy="1339200"/>
          </a:xfrm>
        </p:spPr>
        <p:txBody>
          <a:bodyPr/>
          <a:lstStyle/>
          <a:p>
            <a:pPr>
              <a:buFont typeface="+mj-lt"/>
              <a:buAutoNum type="arabicPeriod" startAt="3"/>
            </a:pPr>
            <a:r>
              <a:rPr lang="fr-FR" dirty="0"/>
              <a:t>DYNAMIQUE DU CARBONE ORGANIQUE</a:t>
            </a:r>
          </a:p>
        </p:txBody>
      </p:sp>
    </p:spTree>
    <p:extLst>
      <p:ext uri="{BB962C8B-B14F-4D97-AF65-F5344CB8AC3E}">
        <p14:creationId xmlns:p14="http://schemas.microsoft.com/office/powerpoint/2010/main" val="19281252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e 135">
            <a:extLst>
              <a:ext uri="{FF2B5EF4-FFF2-40B4-BE49-F238E27FC236}">
                <a16:creationId xmlns:a16="http://schemas.microsoft.com/office/drawing/2014/main" id="{8F94E12E-EE31-BEFA-2FAE-1F0765D89D48}"/>
              </a:ext>
            </a:extLst>
          </p:cNvPr>
          <p:cNvGrpSpPr/>
          <p:nvPr/>
        </p:nvGrpSpPr>
        <p:grpSpPr>
          <a:xfrm>
            <a:off x="7151743" y="7115983"/>
            <a:ext cx="3780637" cy="640221"/>
            <a:chOff x="6580243" y="8287558"/>
            <a:chExt cx="3780637" cy="640221"/>
          </a:xfrm>
        </p:grpSpPr>
        <p:sp>
          <p:nvSpPr>
            <p:cNvPr id="50" name="Herbe">
              <a:extLst>
                <a:ext uri="{FF2B5EF4-FFF2-40B4-BE49-F238E27FC236}">
                  <a16:creationId xmlns:a16="http://schemas.microsoft.com/office/drawing/2014/main" id="{101C5551-BCDE-5D47-4111-FA2B6C89E88B}"/>
                </a:ext>
              </a:extLst>
            </p:cNvPr>
            <p:cNvSpPr/>
            <p:nvPr/>
          </p:nvSpPr>
          <p:spPr>
            <a:xfrm rot="302598">
              <a:off x="7027717" y="8561402"/>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1" name="Herbe">
              <a:extLst>
                <a:ext uri="{FF2B5EF4-FFF2-40B4-BE49-F238E27FC236}">
                  <a16:creationId xmlns:a16="http://schemas.microsoft.com/office/drawing/2014/main" id="{6B1EE913-DD5A-C416-32A3-38EF12C0B3D3}"/>
                </a:ext>
              </a:extLst>
            </p:cNvPr>
            <p:cNvSpPr/>
            <p:nvPr/>
          </p:nvSpPr>
          <p:spPr>
            <a:xfrm rot="20558107">
              <a:off x="7960113" y="8447205"/>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2" name="Herbe">
              <a:extLst>
                <a:ext uri="{FF2B5EF4-FFF2-40B4-BE49-F238E27FC236}">
                  <a16:creationId xmlns:a16="http://schemas.microsoft.com/office/drawing/2014/main" id="{16C9BDA4-4DB5-C47E-D580-09ABB03934C6}"/>
                </a:ext>
              </a:extLst>
            </p:cNvPr>
            <p:cNvSpPr/>
            <p:nvPr/>
          </p:nvSpPr>
          <p:spPr>
            <a:xfrm>
              <a:off x="6580243" y="8623849"/>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3" name="Herbe">
              <a:extLst>
                <a:ext uri="{FF2B5EF4-FFF2-40B4-BE49-F238E27FC236}">
                  <a16:creationId xmlns:a16="http://schemas.microsoft.com/office/drawing/2014/main" id="{595F5646-78FA-5E60-5F45-9D82F2AB0659}"/>
                </a:ext>
              </a:extLst>
            </p:cNvPr>
            <p:cNvSpPr/>
            <p:nvPr/>
          </p:nvSpPr>
          <p:spPr>
            <a:xfrm>
              <a:off x="7482564" y="8696733"/>
              <a:ext cx="531478" cy="231046"/>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4" name="Herbe">
              <a:extLst>
                <a:ext uri="{FF2B5EF4-FFF2-40B4-BE49-F238E27FC236}">
                  <a16:creationId xmlns:a16="http://schemas.microsoft.com/office/drawing/2014/main" id="{74FEF0CB-76BF-CA40-0396-42408BA46CDC}"/>
                </a:ext>
              </a:extLst>
            </p:cNvPr>
            <p:cNvSpPr/>
            <p:nvPr/>
          </p:nvSpPr>
          <p:spPr>
            <a:xfrm rot="20946808">
              <a:off x="7762659" y="8696732"/>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5" name="Herbe">
              <a:extLst>
                <a:ext uri="{FF2B5EF4-FFF2-40B4-BE49-F238E27FC236}">
                  <a16:creationId xmlns:a16="http://schemas.microsoft.com/office/drawing/2014/main" id="{DE7777B3-740E-D812-A0F1-09F1440E370B}"/>
                </a:ext>
              </a:extLst>
            </p:cNvPr>
            <p:cNvSpPr/>
            <p:nvPr/>
          </p:nvSpPr>
          <p:spPr>
            <a:xfrm rot="21131705">
              <a:off x="8419141" y="8363304"/>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6" name="Herbe">
              <a:extLst>
                <a:ext uri="{FF2B5EF4-FFF2-40B4-BE49-F238E27FC236}">
                  <a16:creationId xmlns:a16="http://schemas.microsoft.com/office/drawing/2014/main" id="{FB5CF6FA-3799-542D-1211-07D12394724D}"/>
                </a:ext>
              </a:extLst>
            </p:cNvPr>
            <p:cNvSpPr/>
            <p:nvPr/>
          </p:nvSpPr>
          <p:spPr>
            <a:xfrm>
              <a:off x="8884835" y="8340163"/>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57" name="Herbe">
              <a:extLst>
                <a:ext uri="{FF2B5EF4-FFF2-40B4-BE49-F238E27FC236}">
                  <a16:creationId xmlns:a16="http://schemas.microsoft.com/office/drawing/2014/main" id="{AEC22EF1-8FE5-1DB4-F3DE-977C30B49A7E}"/>
                </a:ext>
              </a:extLst>
            </p:cNvPr>
            <p:cNvSpPr/>
            <p:nvPr/>
          </p:nvSpPr>
          <p:spPr>
            <a:xfrm rot="21313636">
              <a:off x="9299666" y="8487977"/>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8" name="Herbe">
              <a:extLst>
                <a:ext uri="{FF2B5EF4-FFF2-40B4-BE49-F238E27FC236}">
                  <a16:creationId xmlns:a16="http://schemas.microsoft.com/office/drawing/2014/main" id="{048B3B8C-16A8-7AEB-D33F-AF480F171374}"/>
                </a:ext>
              </a:extLst>
            </p:cNvPr>
            <p:cNvSpPr/>
            <p:nvPr/>
          </p:nvSpPr>
          <p:spPr>
            <a:xfrm rot="21430657">
              <a:off x="9829402" y="8287558"/>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grpSp>
      <p:grpSp>
        <p:nvGrpSpPr>
          <p:cNvPr id="135" name="Groupe 134">
            <a:extLst>
              <a:ext uri="{FF2B5EF4-FFF2-40B4-BE49-F238E27FC236}">
                <a16:creationId xmlns:a16="http://schemas.microsoft.com/office/drawing/2014/main" id="{05098D41-EF4D-F490-D685-AC92F95B264F}"/>
              </a:ext>
            </a:extLst>
          </p:cNvPr>
          <p:cNvGrpSpPr/>
          <p:nvPr/>
        </p:nvGrpSpPr>
        <p:grpSpPr>
          <a:xfrm>
            <a:off x="12333216" y="7216598"/>
            <a:ext cx="2744989" cy="426884"/>
            <a:chOff x="11761716" y="8388173"/>
            <a:chExt cx="2744989" cy="426884"/>
          </a:xfrm>
        </p:grpSpPr>
        <p:sp>
          <p:nvSpPr>
            <p:cNvPr id="125" name="Herbe">
              <a:extLst>
                <a:ext uri="{FF2B5EF4-FFF2-40B4-BE49-F238E27FC236}">
                  <a16:creationId xmlns:a16="http://schemas.microsoft.com/office/drawing/2014/main" id="{78E7CCF1-0ABB-1C84-F1D4-9F5878DA8805}"/>
                </a:ext>
              </a:extLst>
            </p:cNvPr>
            <p:cNvSpPr/>
            <p:nvPr/>
          </p:nvSpPr>
          <p:spPr>
            <a:xfrm>
              <a:off x="12066415" y="8494799"/>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7" name="Herbe">
              <a:extLst>
                <a:ext uri="{FF2B5EF4-FFF2-40B4-BE49-F238E27FC236}">
                  <a16:creationId xmlns:a16="http://schemas.microsoft.com/office/drawing/2014/main" id="{F7AFB6F5-BDFA-3270-C4C4-F596F3F66C06}"/>
                </a:ext>
              </a:extLst>
            </p:cNvPr>
            <p:cNvSpPr/>
            <p:nvPr/>
          </p:nvSpPr>
          <p:spPr>
            <a:xfrm rot="21088737">
              <a:off x="13246536" y="8540871"/>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0" name="Herbe">
              <a:extLst>
                <a:ext uri="{FF2B5EF4-FFF2-40B4-BE49-F238E27FC236}">
                  <a16:creationId xmlns:a16="http://schemas.microsoft.com/office/drawing/2014/main" id="{C2825E3A-B130-5D74-48E4-C4D746CACD2F}"/>
                </a:ext>
              </a:extLst>
            </p:cNvPr>
            <p:cNvSpPr/>
            <p:nvPr/>
          </p:nvSpPr>
          <p:spPr>
            <a:xfrm>
              <a:off x="13641047" y="8388173"/>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1" name="Herbe">
              <a:extLst>
                <a:ext uri="{FF2B5EF4-FFF2-40B4-BE49-F238E27FC236}">
                  <a16:creationId xmlns:a16="http://schemas.microsoft.com/office/drawing/2014/main" id="{6D8CE987-F844-04BE-B42E-1E22E28025EB}"/>
                </a:ext>
              </a:extLst>
            </p:cNvPr>
            <p:cNvSpPr/>
            <p:nvPr/>
          </p:nvSpPr>
          <p:spPr>
            <a:xfrm>
              <a:off x="12801677" y="8461765"/>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2" name="Herbe">
              <a:extLst>
                <a:ext uri="{FF2B5EF4-FFF2-40B4-BE49-F238E27FC236}">
                  <a16:creationId xmlns:a16="http://schemas.microsoft.com/office/drawing/2014/main" id="{B8D194F4-D417-B2CD-E7D5-5042BCB755BF}"/>
                </a:ext>
              </a:extLst>
            </p:cNvPr>
            <p:cNvSpPr/>
            <p:nvPr/>
          </p:nvSpPr>
          <p:spPr>
            <a:xfrm rot="556050">
              <a:off x="12413858" y="8423723"/>
              <a:ext cx="531478" cy="353292"/>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3" name="Herbe">
              <a:extLst>
                <a:ext uri="{FF2B5EF4-FFF2-40B4-BE49-F238E27FC236}">
                  <a16:creationId xmlns:a16="http://schemas.microsoft.com/office/drawing/2014/main" id="{9E66B990-2609-5E5B-453B-C102E6847119}"/>
                </a:ext>
              </a:extLst>
            </p:cNvPr>
            <p:cNvSpPr/>
            <p:nvPr/>
          </p:nvSpPr>
          <p:spPr>
            <a:xfrm>
              <a:off x="13975227" y="8497558"/>
              <a:ext cx="531478" cy="231046"/>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4" name="Herbe">
              <a:extLst>
                <a:ext uri="{FF2B5EF4-FFF2-40B4-BE49-F238E27FC236}">
                  <a16:creationId xmlns:a16="http://schemas.microsoft.com/office/drawing/2014/main" id="{A88971E1-0C53-5C37-CF32-6F9C57D14937}"/>
                </a:ext>
              </a:extLst>
            </p:cNvPr>
            <p:cNvSpPr/>
            <p:nvPr/>
          </p:nvSpPr>
          <p:spPr>
            <a:xfrm>
              <a:off x="11761716" y="8486895"/>
              <a:ext cx="531478" cy="249624"/>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grpSp>
      <p:pic>
        <p:nvPicPr>
          <p:cNvPr id="3" name="Image 2">
            <a:extLst>
              <a:ext uri="{FF2B5EF4-FFF2-40B4-BE49-F238E27FC236}">
                <a16:creationId xmlns:a16="http://schemas.microsoft.com/office/drawing/2014/main" id="{94DA4A6D-47A4-6E41-B82D-5B7AA87924DD}"/>
              </a:ext>
            </a:extLst>
          </p:cNvPr>
          <p:cNvPicPr>
            <a:picLocks noChangeAspect="1"/>
          </p:cNvPicPr>
          <p:nvPr/>
        </p:nvPicPr>
        <p:blipFill>
          <a:blip r:embed="rId2">
            <a:lum bright="10000"/>
          </a:blip>
          <a:stretch>
            <a:fillRect/>
          </a:stretch>
        </p:blipFill>
        <p:spPr>
          <a:xfrm>
            <a:off x="7140881" y="7452275"/>
            <a:ext cx="7944286" cy="5130229"/>
          </a:xfrm>
          <a:prstGeom prst="rect">
            <a:avLst/>
          </a:prstGeom>
        </p:spPr>
      </p:pic>
      <p:sp>
        <p:nvSpPr>
          <p:cNvPr id="2" name="Titre 1">
            <a:extLst>
              <a:ext uri="{FF2B5EF4-FFF2-40B4-BE49-F238E27FC236}">
                <a16:creationId xmlns:a16="http://schemas.microsoft.com/office/drawing/2014/main" id="{4CBB7034-8C45-26B0-4D55-742C7128443C}"/>
              </a:ext>
            </a:extLst>
          </p:cNvPr>
          <p:cNvSpPr>
            <a:spLocks noGrp="1"/>
          </p:cNvSpPr>
          <p:nvPr>
            <p:ph type="title"/>
          </p:nvPr>
        </p:nvSpPr>
        <p:spPr>
          <a:xfrm>
            <a:off x="1905000" y="205650"/>
            <a:ext cx="21202650" cy="1429279"/>
          </a:xfrm>
        </p:spPr>
        <p:txBody>
          <a:bodyPr/>
          <a:lstStyle/>
          <a:p>
            <a:r>
              <a:rPr lang="fr-FR" spc="-20" dirty="0"/>
              <a:t>Dynamique du carbone dans une prairie gérée européenne tempérée </a:t>
            </a:r>
            <a:br>
              <a:rPr lang="fr-FR" dirty="0"/>
            </a:br>
            <a:r>
              <a:rPr lang="fr-FR" sz="4000" b="0" dirty="0"/>
              <a:t>(à l’échelle de la parcelle)</a:t>
            </a:r>
          </a:p>
        </p:txBody>
      </p:sp>
      <p:sp>
        <p:nvSpPr>
          <p:cNvPr id="6" name="ZoneTexte 5">
            <a:extLst>
              <a:ext uri="{FF2B5EF4-FFF2-40B4-BE49-F238E27FC236}">
                <a16:creationId xmlns:a16="http://schemas.microsoft.com/office/drawing/2014/main" id="{001B525F-1C6F-BFF7-E8A1-0E5CB9A4D314}"/>
              </a:ext>
            </a:extLst>
          </p:cNvPr>
          <p:cNvSpPr txBox="1"/>
          <p:nvPr/>
        </p:nvSpPr>
        <p:spPr>
          <a:xfrm>
            <a:off x="8869168" y="8284635"/>
            <a:ext cx="491350" cy="648512"/>
          </a:xfrm>
          <a:prstGeom prst="rect">
            <a:avLst/>
          </a:prstGeom>
          <a:noFill/>
        </p:spPr>
        <p:txBody>
          <a:bodyPr wrap="square" lIns="46800" tIns="46800" rIns="46800" bIns="46800" rtlCol="0">
            <a:spAutoFit/>
          </a:bodyPr>
          <a:lstStyle/>
          <a:p>
            <a:pPr algn="l"/>
            <a:r>
              <a:rPr lang="fr-FR" sz="3600" b="1" dirty="0">
                <a:solidFill>
                  <a:srgbClr val="0079BF"/>
                </a:solidFill>
                <a:effectLst>
                  <a:glow rad="228600">
                    <a:schemeClr val="bg1">
                      <a:alpha val="64000"/>
                    </a:schemeClr>
                  </a:glow>
                </a:effectLst>
                <a:cs typeface="Arial" panose="020B0604020202020204" pitchFamily="34" charset="0"/>
              </a:rPr>
              <a:t>1</a:t>
            </a:r>
            <a:endParaRPr lang="fr-FR" sz="3600" b="1" baseline="-25000" dirty="0">
              <a:solidFill>
                <a:srgbClr val="0079BF"/>
              </a:solidFill>
              <a:effectLst>
                <a:glow rad="228600">
                  <a:schemeClr val="bg1">
                    <a:alpha val="64000"/>
                  </a:schemeClr>
                </a:glow>
              </a:effectLst>
              <a:cs typeface="Arial" panose="020B0604020202020204" pitchFamily="34" charset="0"/>
            </a:endParaRPr>
          </a:p>
        </p:txBody>
      </p:sp>
      <p:sp>
        <p:nvSpPr>
          <p:cNvPr id="8" name="Ligne de connexion">
            <a:extLst>
              <a:ext uri="{FF2B5EF4-FFF2-40B4-BE49-F238E27FC236}">
                <a16:creationId xmlns:a16="http://schemas.microsoft.com/office/drawing/2014/main" id="{7FE770BC-7628-B3E5-B2E7-A737E97F384A}"/>
              </a:ext>
            </a:extLst>
          </p:cNvPr>
          <p:cNvSpPr/>
          <p:nvPr/>
        </p:nvSpPr>
        <p:spPr>
          <a:xfrm flipH="1">
            <a:off x="8189373" y="4743365"/>
            <a:ext cx="1048900" cy="2654676"/>
          </a:xfrm>
          <a:custGeom>
            <a:avLst/>
            <a:gdLst>
              <a:gd name="connsiteX0" fmla="*/ 22128 w 22128"/>
              <a:gd name="connsiteY0" fmla="*/ 21727 h 21727"/>
              <a:gd name="connsiteX1" fmla="*/ 6433 w 22128"/>
              <a:gd name="connsiteY1" fmla="*/ 0 h 21727"/>
              <a:gd name="connsiteX0" fmla="*/ 18405 w 18405"/>
              <a:gd name="connsiteY0" fmla="*/ 21727 h 21727"/>
              <a:gd name="connsiteX1" fmla="*/ 2710 w 18405"/>
              <a:gd name="connsiteY1" fmla="*/ 0 h 21727"/>
            </a:gdLst>
            <a:ahLst/>
            <a:cxnLst>
              <a:cxn ang="0">
                <a:pos x="connsiteX0" y="connsiteY0"/>
              </a:cxn>
              <a:cxn ang="0">
                <a:pos x="connsiteX1" y="connsiteY1"/>
              </a:cxn>
            </a:cxnLst>
            <a:rect l="l" t="t" r="r" b="b"/>
            <a:pathLst>
              <a:path w="18405" h="21727" extrusionOk="0">
                <a:moveTo>
                  <a:pt x="18405" y="21727"/>
                </a:moveTo>
                <a:cubicBezTo>
                  <a:pt x="-680" y="15811"/>
                  <a:pt x="-2941" y="9876"/>
                  <a:pt x="271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9" name="ZoneTexte 8">
            <a:extLst>
              <a:ext uri="{FF2B5EF4-FFF2-40B4-BE49-F238E27FC236}">
                <a16:creationId xmlns:a16="http://schemas.microsoft.com/office/drawing/2014/main" id="{709CD65B-2272-E655-E185-4F95EDCE924E}"/>
              </a:ext>
            </a:extLst>
          </p:cNvPr>
          <p:cNvSpPr txBox="1"/>
          <p:nvPr/>
        </p:nvSpPr>
        <p:spPr>
          <a:xfrm>
            <a:off x="545582" y="2813232"/>
            <a:ext cx="5728378" cy="4857205"/>
          </a:xfrm>
          <a:prstGeom prst="roundRect">
            <a:avLst>
              <a:gd name="adj" fmla="val 8898"/>
            </a:avLst>
          </a:prstGeom>
          <a:noFill/>
          <a:ln w="63500" cap="rnd">
            <a:solidFill>
              <a:srgbClr val="0079BF"/>
            </a:solidFill>
            <a:prstDash val="sysDot"/>
          </a:ln>
        </p:spPr>
        <p:txBody>
          <a:bodyPr wrap="square" lIns="144000" tIns="72000" rIns="72000" bIns="72000" rtlCol="0">
            <a:noAutofit/>
          </a:bodyPr>
          <a:lstStyle/>
          <a:p>
            <a:pPr algn="ctr">
              <a:spcAft>
                <a:spcPts val="1800"/>
              </a:spcAft>
            </a:pPr>
            <a:r>
              <a:rPr lang="fr-FR" sz="4800" b="1" dirty="0">
                <a:solidFill>
                  <a:srgbClr val="0079BF"/>
                </a:solidFill>
                <a:cs typeface="Arial" panose="020B0604020202020204" pitchFamily="34" charset="0"/>
              </a:rPr>
              <a:t>ENTRÉES DE C</a:t>
            </a:r>
          </a:p>
          <a:p>
            <a:pPr marL="534988" indent="-534988" algn="l">
              <a:buFont typeface="+mj-lt"/>
              <a:buAutoNum type="arabicPeriod"/>
            </a:pPr>
            <a:r>
              <a:rPr lang="fr-FR" sz="3600" b="1" dirty="0">
                <a:solidFill>
                  <a:srgbClr val="0079BF"/>
                </a:solidFill>
                <a:cs typeface="Arial" panose="020B0604020202020204" pitchFamily="34" charset="0"/>
              </a:rPr>
              <a:t>Photosynthèse </a:t>
            </a:r>
            <a:r>
              <a:rPr lang="fr-FR" sz="2800" dirty="0">
                <a:solidFill>
                  <a:srgbClr val="0079BF"/>
                </a:solidFill>
                <a:cs typeface="Arial" panose="020B0604020202020204" pitchFamily="34" charset="0"/>
              </a:rPr>
              <a:t>(Production Primaire Brute)</a:t>
            </a:r>
          </a:p>
          <a:p>
            <a:pPr marL="534988" indent="-534988">
              <a:buFont typeface="+mj-lt"/>
              <a:buAutoNum type="arabicPeriod"/>
            </a:pPr>
            <a:r>
              <a:rPr lang="fr-FR" sz="3600" b="1" dirty="0">
                <a:solidFill>
                  <a:srgbClr val="0079BF"/>
                </a:solidFill>
                <a:cs typeface="Arial" panose="020B0604020202020204" pitchFamily="34" charset="0"/>
              </a:rPr>
              <a:t>Imports </a:t>
            </a:r>
            <a:r>
              <a:rPr lang="fr-FR" sz="2800" dirty="0">
                <a:solidFill>
                  <a:srgbClr val="0079BF"/>
                </a:solidFill>
                <a:cs typeface="Arial" panose="020B0604020202020204" pitchFamily="34" charset="0"/>
              </a:rPr>
              <a:t>(engrais, fertilisation organique, compléments alimentaires pour le bétail) </a:t>
            </a:r>
            <a:r>
              <a:rPr lang="fr-FR" sz="3600" b="1" dirty="0">
                <a:solidFill>
                  <a:srgbClr val="0079BF"/>
                </a:solidFill>
                <a:cs typeface="Arial" panose="020B0604020202020204" pitchFamily="34" charset="0"/>
              </a:rPr>
              <a:t>(~0,17</a:t>
            </a:r>
            <a:r>
              <a:rPr lang="fr-FR" sz="3600" b="1" kern="0" dirty="0">
                <a:solidFill>
                  <a:srgbClr val="FF9300"/>
                </a:solidFill>
                <a:cs typeface="Arial" panose="020B0604020202020204" pitchFamily="34" charset="0"/>
                <a:sym typeface="Helvetica Neue"/>
              </a:rPr>
              <a:t> </a:t>
            </a:r>
            <a:r>
              <a:rPr lang="fr-FR" sz="3600" b="1" dirty="0">
                <a:solidFill>
                  <a:srgbClr val="0079BF"/>
                </a:solidFill>
                <a:cs typeface="Arial" panose="020B0604020202020204" pitchFamily="34" charset="0"/>
              </a:rPr>
              <a:t>tC/ha)</a:t>
            </a:r>
          </a:p>
        </p:txBody>
      </p:sp>
      <p:sp>
        <p:nvSpPr>
          <p:cNvPr id="11" name="ZoneTexte 10">
            <a:extLst>
              <a:ext uri="{FF2B5EF4-FFF2-40B4-BE49-F238E27FC236}">
                <a16:creationId xmlns:a16="http://schemas.microsoft.com/office/drawing/2014/main" id="{E9F6579D-11EE-ADFD-FF10-0F90BDEDD877}"/>
              </a:ext>
            </a:extLst>
          </p:cNvPr>
          <p:cNvSpPr txBox="1"/>
          <p:nvPr/>
        </p:nvSpPr>
        <p:spPr>
          <a:xfrm>
            <a:off x="8418253" y="3761265"/>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12" name="ZoneTexte 11">
            <a:extLst>
              <a:ext uri="{FF2B5EF4-FFF2-40B4-BE49-F238E27FC236}">
                <a16:creationId xmlns:a16="http://schemas.microsoft.com/office/drawing/2014/main" id="{34D56017-B0C8-0F54-887D-C99BFD189115}"/>
              </a:ext>
            </a:extLst>
          </p:cNvPr>
          <p:cNvSpPr txBox="1"/>
          <p:nvPr/>
        </p:nvSpPr>
        <p:spPr>
          <a:xfrm>
            <a:off x="7066551" y="5700585"/>
            <a:ext cx="491350"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2</a:t>
            </a:r>
            <a:endParaRPr lang="fr-FR" sz="3600" b="1" baseline="-25000" dirty="0">
              <a:solidFill>
                <a:srgbClr val="0079BF"/>
              </a:solidFill>
              <a:cs typeface="Arial" panose="020B0604020202020204" pitchFamily="34" charset="0"/>
            </a:endParaRPr>
          </a:p>
        </p:txBody>
      </p:sp>
      <p:sp>
        <p:nvSpPr>
          <p:cNvPr id="16" name="ZoneTexte 15">
            <a:extLst>
              <a:ext uri="{FF2B5EF4-FFF2-40B4-BE49-F238E27FC236}">
                <a16:creationId xmlns:a16="http://schemas.microsoft.com/office/drawing/2014/main" id="{E09C0824-50EC-529C-BA06-2C62D2C6D3F4}"/>
              </a:ext>
            </a:extLst>
          </p:cNvPr>
          <p:cNvSpPr txBox="1"/>
          <p:nvPr/>
        </p:nvSpPr>
        <p:spPr>
          <a:xfrm>
            <a:off x="488975" y="12756007"/>
            <a:ext cx="3676489" cy="463846"/>
          </a:xfrm>
          <a:prstGeom prst="rect">
            <a:avLst/>
          </a:prstGeom>
          <a:noFill/>
        </p:spPr>
        <p:txBody>
          <a:bodyPr wrap="square" lIns="46800" tIns="46800" rIns="46800" bIns="46800" rtlCol="0">
            <a:spAutoFit/>
          </a:bodyPr>
          <a:lstStyle/>
          <a:p>
            <a:r>
              <a:rPr lang="fr-FR" sz="2400" dirty="0">
                <a:solidFill>
                  <a:schemeClr val="bg1">
                    <a:lumMod val="65000"/>
                  </a:schemeClr>
                </a:solidFill>
                <a:latin typeface="+mj-lt"/>
                <a:cs typeface="Arial" panose="020B0604020202020204" pitchFamily="34" charset="0"/>
              </a:rPr>
              <a:t>d'après </a:t>
            </a:r>
            <a:r>
              <a:rPr lang="fr-FR" sz="2400" cap="small" dirty="0">
                <a:solidFill>
                  <a:schemeClr val="bg1">
                    <a:lumMod val="65000"/>
                  </a:schemeClr>
                </a:solidFill>
                <a:latin typeface="+mj-lt"/>
                <a:cs typeface="Arial" panose="020B0604020202020204" pitchFamily="34" charset="0"/>
              </a:rPr>
              <a:t>Soussana</a:t>
            </a:r>
            <a:r>
              <a:rPr lang="fr-FR" sz="2400" i="1" dirty="0">
                <a:solidFill>
                  <a:schemeClr val="bg1">
                    <a:lumMod val="65000"/>
                  </a:schemeClr>
                </a:solidFill>
                <a:latin typeface="+mj-lt"/>
                <a:cs typeface="Arial" panose="020B0604020202020204" pitchFamily="34" charset="0"/>
              </a:rPr>
              <a:t> et al.</a:t>
            </a:r>
            <a:r>
              <a:rPr lang="fr-FR" sz="2400" cap="small" dirty="0">
                <a:solidFill>
                  <a:schemeClr val="bg1">
                    <a:lumMod val="65000"/>
                  </a:schemeClr>
                </a:solidFill>
                <a:latin typeface="+mj-lt"/>
                <a:cs typeface="Arial" panose="020B0604020202020204" pitchFamily="34" charset="0"/>
              </a:rPr>
              <a:t>, 2010</a:t>
            </a:r>
            <a:endParaRPr lang="fr-FR" sz="2400" dirty="0">
              <a:solidFill>
                <a:schemeClr val="bg1">
                  <a:lumMod val="65000"/>
                </a:schemeClr>
              </a:solidFill>
              <a:latin typeface="+mj-lt"/>
              <a:cs typeface="Arial" panose="020B0604020202020204" pitchFamily="34" charset="0"/>
            </a:endParaRPr>
          </a:p>
        </p:txBody>
      </p:sp>
      <p:grpSp>
        <p:nvGrpSpPr>
          <p:cNvPr id="18" name="Groupe 17">
            <a:extLst>
              <a:ext uri="{FF2B5EF4-FFF2-40B4-BE49-F238E27FC236}">
                <a16:creationId xmlns:a16="http://schemas.microsoft.com/office/drawing/2014/main" id="{CBDD9F9E-BEEC-7391-C42A-E65D5EF86D7C}"/>
              </a:ext>
            </a:extLst>
          </p:cNvPr>
          <p:cNvGrpSpPr/>
          <p:nvPr/>
        </p:nvGrpSpPr>
        <p:grpSpPr>
          <a:xfrm>
            <a:off x="6594497" y="10008900"/>
            <a:ext cx="2872228" cy="2872228"/>
            <a:chOff x="9130149" y="8810625"/>
            <a:chExt cx="2387418" cy="2387418"/>
          </a:xfrm>
        </p:grpSpPr>
        <p:sp>
          <p:nvSpPr>
            <p:cNvPr id="19" name="Ellipse 18">
              <a:extLst>
                <a:ext uri="{FF2B5EF4-FFF2-40B4-BE49-F238E27FC236}">
                  <a16:creationId xmlns:a16="http://schemas.microsoft.com/office/drawing/2014/main" id="{B5E8951C-E384-1CE8-79FB-65B0570882C8}"/>
                </a:ext>
              </a:extLst>
            </p:cNvPr>
            <p:cNvSpPr/>
            <p:nvPr/>
          </p:nvSpPr>
          <p:spPr>
            <a:xfrm>
              <a:off x="9130149" y="8810625"/>
              <a:ext cx="2387418" cy="2387418"/>
            </a:xfrm>
            <a:prstGeom prst="ellipse">
              <a:avLst/>
            </a:prstGeom>
            <a:solidFill>
              <a:schemeClr val="bg1">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Graphique 19">
              <a:extLst>
                <a:ext uri="{FF2B5EF4-FFF2-40B4-BE49-F238E27FC236}">
                  <a16:creationId xmlns:a16="http://schemas.microsoft.com/office/drawing/2014/main" id="{227651F1-775E-3DFD-6E46-AF7980A86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1214" y="9544991"/>
              <a:ext cx="602812" cy="780109"/>
            </a:xfrm>
            <a:prstGeom prst="rect">
              <a:avLst/>
            </a:prstGeom>
          </p:spPr>
        </p:pic>
        <p:pic>
          <p:nvPicPr>
            <p:cNvPr id="21" name="Graphique 20">
              <a:extLst>
                <a:ext uri="{FF2B5EF4-FFF2-40B4-BE49-F238E27FC236}">
                  <a16:creationId xmlns:a16="http://schemas.microsoft.com/office/drawing/2014/main" id="{8DB78874-9468-07DC-F092-E1071E301D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69810">
              <a:off x="9794840" y="10384725"/>
              <a:ext cx="591416" cy="197139"/>
            </a:xfrm>
            <a:prstGeom prst="rect">
              <a:avLst/>
            </a:prstGeom>
          </p:spPr>
        </p:pic>
        <p:pic>
          <p:nvPicPr>
            <p:cNvPr id="22" name="Graphique 21">
              <a:extLst>
                <a:ext uri="{FF2B5EF4-FFF2-40B4-BE49-F238E27FC236}">
                  <a16:creationId xmlns:a16="http://schemas.microsoft.com/office/drawing/2014/main" id="{5FAF53D3-7E46-D821-7F64-ACAEB8A96F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76569" y="10195201"/>
              <a:ext cx="266604" cy="253274"/>
            </a:xfrm>
            <a:prstGeom prst="rect">
              <a:avLst/>
            </a:prstGeom>
          </p:spPr>
        </p:pic>
        <p:pic>
          <p:nvPicPr>
            <p:cNvPr id="23" name="Graphique 22">
              <a:extLst>
                <a:ext uri="{FF2B5EF4-FFF2-40B4-BE49-F238E27FC236}">
                  <a16:creationId xmlns:a16="http://schemas.microsoft.com/office/drawing/2014/main" id="{F4CABA5C-71AE-73B3-2ADC-71FDA63726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439747">
              <a:off x="9782582" y="9384510"/>
              <a:ext cx="309944" cy="662154"/>
            </a:xfrm>
            <a:prstGeom prst="rect">
              <a:avLst/>
            </a:prstGeom>
          </p:spPr>
        </p:pic>
        <p:grpSp>
          <p:nvGrpSpPr>
            <p:cNvPr id="24" name="Groupe 23">
              <a:extLst>
                <a:ext uri="{FF2B5EF4-FFF2-40B4-BE49-F238E27FC236}">
                  <a16:creationId xmlns:a16="http://schemas.microsoft.com/office/drawing/2014/main" id="{BEE8CC4B-69C4-536E-C660-C6E2F43AE8B0}"/>
                </a:ext>
              </a:extLst>
            </p:cNvPr>
            <p:cNvGrpSpPr/>
            <p:nvPr/>
          </p:nvGrpSpPr>
          <p:grpSpPr>
            <a:xfrm>
              <a:off x="10819603" y="9428935"/>
              <a:ext cx="357268" cy="536936"/>
              <a:chOff x="11595814" y="10049641"/>
              <a:chExt cx="357268" cy="536936"/>
            </a:xfrm>
          </p:grpSpPr>
          <p:pic>
            <p:nvPicPr>
              <p:cNvPr id="32" name="Graphique 31">
                <a:extLst>
                  <a:ext uri="{FF2B5EF4-FFF2-40B4-BE49-F238E27FC236}">
                    <a16:creationId xmlns:a16="http://schemas.microsoft.com/office/drawing/2014/main" id="{B9194DC3-CDD7-EAB9-6969-BCD1B7D18E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25380">
                <a:off x="11589149" y="10056306"/>
                <a:ext cx="266604" cy="253274"/>
              </a:xfrm>
              <a:prstGeom prst="rect">
                <a:avLst/>
              </a:prstGeom>
            </p:spPr>
          </p:pic>
          <p:pic>
            <p:nvPicPr>
              <p:cNvPr id="33" name="Graphique 32">
                <a:extLst>
                  <a:ext uri="{FF2B5EF4-FFF2-40B4-BE49-F238E27FC236}">
                    <a16:creationId xmlns:a16="http://schemas.microsoft.com/office/drawing/2014/main" id="{73749591-8F2A-6DD9-BA9E-509B07BA1A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25380">
                <a:off x="11693143" y="10326638"/>
                <a:ext cx="266604" cy="253274"/>
              </a:xfrm>
              <a:prstGeom prst="rect">
                <a:avLst/>
              </a:prstGeom>
            </p:spPr>
          </p:pic>
        </p:grpSp>
        <p:sp>
          <p:nvSpPr>
            <p:cNvPr id="25" name="Ellipse 24">
              <a:extLst>
                <a:ext uri="{FF2B5EF4-FFF2-40B4-BE49-F238E27FC236}">
                  <a16:creationId xmlns:a16="http://schemas.microsoft.com/office/drawing/2014/main" id="{82FEFF80-C562-19D5-A710-1DAC2F717F03}"/>
                </a:ext>
              </a:extLst>
            </p:cNvPr>
            <p:cNvSpPr/>
            <p:nvPr/>
          </p:nvSpPr>
          <p:spPr>
            <a:xfrm>
              <a:off x="10641406" y="9316308"/>
              <a:ext cx="114300" cy="1143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6" name="Ellipse 25">
              <a:extLst>
                <a:ext uri="{FF2B5EF4-FFF2-40B4-BE49-F238E27FC236}">
                  <a16:creationId xmlns:a16="http://schemas.microsoft.com/office/drawing/2014/main" id="{7477888B-4F1E-3A1B-36DB-99EA335BF334}"/>
                </a:ext>
              </a:extLst>
            </p:cNvPr>
            <p:cNvSpPr/>
            <p:nvPr/>
          </p:nvSpPr>
          <p:spPr>
            <a:xfrm>
              <a:off x="10432843" y="10442083"/>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Ellipse 26">
              <a:extLst>
                <a:ext uri="{FF2B5EF4-FFF2-40B4-BE49-F238E27FC236}">
                  <a16:creationId xmlns:a16="http://schemas.microsoft.com/office/drawing/2014/main" id="{010D23A1-D0FD-3126-5B8B-7C7BE629878E}"/>
                </a:ext>
              </a:extLst>
            </p:cNvPr>
            <p:cNvSpPr/>
            <p:nvPr/>
          </p:nvSpPr>
          <p:spPr>
            <a:xfrm>
              <a:off x="9644006" y="10067925"/>
              <a:ext cx="166453" cy="1664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8" name="Graphique 27">
              <a:extLst>
                <a:ext uri="{FF2B5EF4-FFF2-40B4-BE49-F238E27FC236}">
                  <a16:creationId xmlns:a16="http://schemas.microsoft.com/office/drawing/2014/main" id="{4476DD05-2CA8-6E11-F6C1-1DC1198066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365488" flipV="1">
              <a:off x="10152767" y="9119091"/>
              <a:ext cx="634020" cy="211340"/>
            </a:xfrm>
            <a:prstGeom prst="rect">
              <a:avLst/>
            </a:prstGeom>
          </p:spPr>
        </p:pic>
        <p:pic>
          <p:nvPicPr>
            <p:cNvPr id="29" name="Graphique 28">
              <a:extLst>
                <a:ext uri="{FF2B5EF4-FFF2-40B4-BE49-F238E27FC236}">
                  <a16:creationId xmlns:a16="http://schemas.microsoft.com/office/drawing/2014/main" id="{3A872C62-47E1-05BD-E968-E1EDD8E2D7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029222">
              <a:off x="10682180" y="10453956"/>
              <a:ext cx="246220" cy="526017"/>
            </a:xfrm>
            <a:prstGeom prst="rect">
              <a:avLst/>
            </a:prstGeom>
          </p:spPr>
        </p:pic>
        <p:sp>
          <p:nvSpPr>
            <p:cNvPr id="30" name="Ellipse 29">
              <a:extLst>
                <a:ext uri="{FF2B5EF4-FFF2-40B4-BE49-F238E27FC236}">
                  <a16:creationId xmlns:a16="http://schemas.microsoft.com/office/drawing/2014/main" id="{48111B78-3D7B-2E75-EEE3-A1CC2D807B04}"/>
                </a:ext>
              </a:extLst>
            </p:cNvPr>
            <p:cNvSpPr/>
            <p:nvPr/>
          </p:nvSpPr>
          <p:spPr>
            <a:xfrm>
              <a:off x="10116362" y="9501085"/>
              <a:ext cx="100115" cy="1001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31" name="Graphique 30">
              <a:extLst>
                <a:ext uri="{FF2B5EF4-FFF2-40B4-BE49-F238E27FC236}">
                  <a16:creationId xmlns:a16="http://schemas.microsoft.com/office/drawing/2014/main" id="{284C6458-164C-5B9D-96D7-063FC51180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606701">
              <a:off x="9744825" y="10580686"/>
              <a:ext cx="266604" cy="253274"/>
            </a:xfrm>
            <a:prstGeom prst="rect">
              <a:avLst/>
            </a:prstGeom>
          </p:spPr>
        </p:pic>
      </p:grpSp>
      <p:sp>
        <p:nvSpPr>
          <p:cNvPr id="34" name="ZoneTexte 33">
            <a:extLst>
              <a:ext uri="{FF2B5EF4-FFF2-40B4-BE49-F238E27FC236}">
                <a16:creationId xmlns:a16="http://schemas.microsoft.com/office/drawing/2014/main" id="{9DF14CCB-52C1-4BD2-7568-87958692D0DC}"/>
              </a:ext>
            </a:extLst>
          </p:cNvPr>
          <p:cNvSpPr txBox="1"/>
          <p:nvPr/>
        </p:nvSpPr>
        <p:spPr>
          <a:xfrm>
            <a:off x="16148635" y="9197709"/>
            <a:ext cx="7776669" cy="3541612"/>
          </a:xfrm>
          <a:prstGeom prst="rect">
            <a:avLst/>
          </a:prstGeom>
          <a:noFill/>
        </p:spPr>
        <p:txBody>
          <a:bodyPr wrap="square" lIns="46800" tIns="46800" rIns="46800" bIns="46800" rtlCol="0">
            <a:spAutoFit/>
          </a:bodyPr>
          <a:lstStyle/>
          <a:p>
            <a:pPr algn="l"/>
            <a:r>
              <a:rPr lang="fr-FR" sz="3200" dirty="0">
                <a:cs typeface="Arial" panose="020B0604020202020204" pitchFamily="34" charset="0"/>
              </a:rPr>
              <a:t>Les matières organiques des sols sont clivées par les enzymes microbiennes en petites molécules solubles absorbables par les micro-organismes. Le carbone ainsi ingéré est une source de matière </a:t>
            </a:r>
            <a:r>
              <a:rPr lang="fr-FR" sz="3200" b="1" dirty="0">
                <a:cs typeface="Arial" panose="020B0604020202020204" pitchFamily="34" charset="0"/>
              </a:rPr>
              <a:t>(synthèse microbienne) </a:t>
            </a:r>
            <a:r>
              <a:rPr lang="fr-FR" sz="3200" dirty="0">
                <a:cs typeface="Arial" panose="020B0604020202020204" pitchFamily="34" charset="0"/>
              </a:rPr>
              <a:t>et d'énergie </a:t>
            </a:r>
            <a:r>
              <a:rPr lang="fr-FR" sz="3200" b="1" dirty="0">
                <a:cs typeface="Arial" panose="020B0604020202020204" pitchFamily="34" charset="0"/>
              </a:rPr>
              <a:t>(respiration hétérotrophe).</a:t>
            </a:r>
          </a:p>
        </p:txBody>
      </p:sp>
      <p:sp>
        <p:nvSpPr>
          <p:cNvPr id="35" name="ZoneTexte 107">
            <a:extLst>
              <a:ext uri="{FF2B5EF4-FFF2-40B4-BE49-F238E27FC236}">
                <a16:creationId xmlns:a16="http://schemas.microsoft.com/office/drawing/2014/main" id="{1A95B127-7FC7-5101-5A8F-4E7B04B904DD}"/>
              </a:ext>
            </a:extLst>
          </p:cNvPr>
          <p:cNvSpPr txBox="1"/>
          <p:nvPr/>
        </p:nvSpPr>
        <p:spPr>
          <a:xfrm>
            <a:off x="16093241" y="2517957"/>
            <a:ext cx="7681159" cy="6241223"/>
          </a:xfrm>
          <a:prstGeom prst="roundRect">
            <a:avLst>
              <a:gd name="adj" fmla="val 6103"/>
            </a:avLst>
          </a:prstGeom>
          <a:ln w="63500" cap="rnd">
            <a:solidFill>
              <a:srgbClr val="1EB001"/>
            </a:solidFill>
            <a:prstDash val="sysDot"/>
            <a:round/>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72000" rIns="72000" bIns="72000" anchor="t" anchorCtr="0">
            <a:noAutofit/>
          </a:bodyPr>
          <a:lstStyle/>
          <a:p>
            <a:pPr algn="ctr">
              <a:spcAft>
                <a:spcPts val="1800"/>
              </a:spcAft>
            </a:pPr>
            <a:r>
              <a:rPr lang="fr-FR" sz="4800" b="1" dirty="0">
                <a:solidFill>
                  <a:srgbClr val="1EB001"/>
                </a:solidFill>
                <a:cs typeface="Arial" panose="020B0604020202020204" pitchFamily="34" charset="0"/>
              </a:rPr>
              <a:t>SORTIES DE C</a:t>
            </a:r>
          </a:p>
          <a:p>
            <a:pPr marL="534988" indent="-534988" defTabSz="2438337" hangingPunct="0">
              <a:buFont typeface="+mj-lt"/>
              <a:buAutoNum type="arabicPeriod"/>
              <a:defRPr sz="4000">
                <a:solidFill>
                  <a:srgbClr val="00B050"/>
                </a:solidFill>
              </a:defRPr>
            </a:pPr>
            <a:r>
              <a:rPr lang="fr-FR" sz="3600" b="1" kern="0" dirty="0">
                <a:solidFill>
                  <a:srgbClr val="1EB001"/>
                </a:solidFill>
                <a:cs typeface="Arial" panose="020B0604020202020204" pitchFamily="34" charset="0"/>
                <a:sym typeface="Helvetica Neue"/>
              </a:rPr>
              <a:t>Respiration </a:t>
            </a:r>
            <a:r>
              <a:rPr lang="fr-FR" sz="2800" kern="0" dirty="0">
                <a:solidFill>
                  <a:srgbClr val="1EB001"/>
                </a:solidFill>
                <a:cs typeface="Arial" panose="020B0604020202020204" pitchFamily="34" charset="0"/>
                <a:sym typeface="Helvetica Neue"/>
              </a:rPr>
              <a:t>de la biomasse du sol, des microorganismes et de la faune</a:t>
            </a:r>
          </a:p>
          <a:p>
            <a:pPr marL="534988" indent="-534988" defTabSz="2438337" hangingPunct="0">
              <a:buFont typeface="+mj-lt"/>
              <a:buAutoNum type="arabicPeriod"/>
              <a:defRPr sz="4000">
                <a:solidFill>
                  <a:srgbClr val="00B050"/>
                </a:solidFill>
              </a:defRPr>
            </a:pPr>
            <a:r>
              <a:rPr lang="fr-FR" sz="3600" b="1" kern="0" dirty="0">
                <a:solidFill>
                  <a:srgbClr val="1EB001"/>
                </a:solidFill>
                <a:cs typeface="Arial" panose="020B0604020202020204" pitchFamily="34" charset="0"/>
                <a:sym typeface="Helvetica Neue"/>
              </a:rPr>
              <a:t>Exports </a:t>
            </a:r>
            <a:r>
              <a:rPr lang="fr-FR" sz="2800" kern="0" dirty="0">
                <a:solidFill>
                  <a:srgbClr val="1EB001"/>
                </a:solidFill>
                <a:cs typeface="Arial" panose="020B0604020202020204" pitchFamily="34" charset="0"/>
                <a:sym typeface="Helvetica Neue"/>
              </a:rPr>
              <a:t>(fauche, lait et production de viande) </a:t>
            </a:r>
            <a:r>
              <a:rPr lang="fr-FR" sz="3600" b="1" kern="0" dirty="0">
                <a:solidFill>
                  <a:srgbClr val="1EB001"/>
                </a:solidFill>
                <a:cs typeface="Arial" panose="020B0604020202020204" pitchFamily="34" charset="0"/>
                <a:sym typeface="Helvetica Neue"/>
              </a:rPr>
              <a:t>(~2,42 tC/ha)</a:t>
            </a:r>
          </a:p>
          <a:p>
            <a:pPr marL="534988" indent="-534988" defTabSz="2438337" hangingPunct="0">
              <a:buFont typeface="+mj-lt"/>
              <a:buAutoNum type="arabicPeriod"/>
              <a:defRPr sz="4000">
                <a:solidFill>
                  <a:srgbClr val="00B050"/>
                </a:solidFill>
              </a:defRPr>
            </a:pPr>
            <a:r>
              <a:rPr lang="fr-FR" sz="3600" b="1" kern="0" dirty="0">
                <a:solidFill>
                  <a:srgbClr val="1EB001"/>
                </a:solidFill>
                <a:cs typeface="Arial" panose="020B0604020202020204" pitchFamily="34" charset="0"/>
                <a:sym typeface="Helvetica Neue"/>
              </a:rPr>
              <a:t>Lessivage (~0,1 tC/ha)</a:t>
            </a:r>
          </a:p>
          <a:p>
            <a:pPr marL="534988" indent="-534988" defTabSz="2438337" hangingPunct="0">
              <a:buFont typeface="+mj-lt"/>
              <a:buAutoNum type="arabicPeriod"/>
              <a:defRPr sz="4000">
                <a:solidFill>
                  <a:srgbClr val="00B050"/>
                </a:solidFill>
              </a:defRPr>
            </a:pPr>
            <a:r>
              <a:rPr lang="fr-FR" sz="3600" b="1" kern="0" dirty="0">
                <a:solidFill>
                  <a:srgbClr val="1EB001"/>
                </a:solidFill>
                <a:cs typeface="Arial" panose="020B0604020202020204" pitchFamily="34" charset="0"/>
                <a:sym typeface="Helvetica Neue"/>
              </a:rPr>
              <a:t>Perte de méthane de l’écosystème </a:t>
            </a:r>
            <a:r>
              <a:rPr lang="fr-FR" sz="2800" kern="0" dirty="0">
                <a:solidFill>
                  <a:srgbClr val="1EB001"/>
                </a:solidFill>
                <a:cs typeface="Arial" panose="020B0604020202020204" pitchFamily="34" charset="0"/>
                <a:sym typeface="Helvetica Neue"/>
              </a:rPr>
              <a:t>(fermentation entérique + effluents des élevages) </a:t>
            </a:r>
            <a:r>
              <a:rPr lang="fr-FR" sz="3600" b="1" kern="0" dirty="0">
                <a:solidFill>
                  <a:srgbClr val="1EB001"/>
                </a:solidFill>
                <a:cs typeface="Arial" panose="020B0604020202020204" pitchFamily="34" charset="0"/>
                <a:sym typeface="Helvetica Neue"/>
              </a:rPr>
              <a:t>(0,05 tC/ha)</a:t>
            </a:r>
          </a:p>
        </p:txBody>
      </p:sp>
      <p:sp>
        <p:nvSpPr>
          <p:cNvPr id="36" name="Ligne">
            <a:extLst>
              <a:ext uri="{FF2B5EF4-FFF2-40B4-BE49-F238E27FC236}">
                <a16:creationId xmlns:a16="http://schemas.microsoft.com/office/drawing/2014/main" id="{CF9A072C-F300-3EA5-9F02-09425EC88E88}"/>
              </a:ext>
            </a:extLst>
          </p:cNvPr>
          <p:cNvSpPr/>
          <p:nvPr/>
        </p:nvSpPr>
        <p:spPr>
          <a:xfrm>
            <a:off x="12760034" y="4689990"/>
            <a:ext cx="1139544" cy="2791928"/>
          </a:xfrm>
          <a:custGeom>
            <a:avLst/>
            <a:gdLst>
              <a:gd name="connsiteX0" fmla="*/ 0 w 9574"/>
              <a:gd name="connsiteY0" fmla="*/ 23068 h 23106"/>
              <a:gd name="connsiteX1" fmla="*/ 2668 w 9574"/>
              <a:gd name="connsiteY1" fmla="*/ 17316 h 23106"/>
              <a:gd name="connsiteX2" fmla="*/ 9127 w 9574"/>
              <a:gd name="connsiteY2" fmla="*/ 0 h 23106"/>
              <a:gd name="connsiteX0" fmla="*/ 0 w 10001"/>
              <a:gd name="connsiteY0" fmla="*/ 9984 h 9984"/>
              <a:gd name="connsiteX1" fmla="*/ 2787 w 10001"/>
              <a:gd name="connsiteY1" fmla="*/ 7494 h 9984"/>
              <a:gd name="connsiteX2" fmla="*/ 9533 w 10001"/>
              <a:gd name="connsiteY2" fmla="*/ 0 h 9984"/>
              <a:gd name="connsiteX0" fmla="*/ 0 w 10593"/>
              <a:gd name="connsiteY0" fmla="*/ 10000 h 10000"/>
              <a:gd name="connsiteX1" fmla="*/ 5861 w 10593"/>
              <a:gd name="connsiteY1" fmla="*/ 6363 h 10000"/>
              <a:gd name="connsiteX2" fmla="*/ 9532 w 10593"/>
              <a:gd name="connsiteY2" fmla="*/ 0 h 10000"/>
              <a:gd name="connsiteX0" fmla="*/ 0 w 10149"/>
              <a:gd name="connsiteY0" fmla="*/ 10000 h 10000"/>
              <a:gd name="connsiteX1" fmla="*/ 5861 w 10149"/>
              <a:gd name="connsiteY1" fmla="*/ 6363 h 10000"/>
              <a:gd name="connsiteX2" fmla="*/ 9532 w 10149"/>
              <a:gd name="connsiteY2" fmla="*/ 0 h 10000"/>
              <a:gd name="connsiteX0" fmla="*/ 0 w 10149"/>
              <a:gd name="connsiteY0" fmla="*/ 10000 h 10000"/>
              <a:gd name="connsiteX1" fmla="*/ 5861 w 10149"/>
              <a:gd name="connsiteY1" fmla="*/ 6363 h 10000"/>
              <a:gd name="connsiteX2" fmla="*/ 9532 w 10149"/>
              <a:gd name="connsiteY2" fmla="*/ 0 h 10000"/>
              <a:gd name="connsiteX0" fmla="*/ 0 w 9532"/>
              <a:gd name="connsiteY0" fmla="*/ 10000 h 10000"/>
              <a:gd name="connsiteX1" fmla="*/ 9532 w 9532"/>
              <a:gd name="connsiteY1" fmla="*/ 0 h 10000"/>
              <a:gd name="connsiteX0" fmla="*/ 0 w 10003"/>
              <a:gd name="connsiteY0" fmla="*/ 10000 h 10000"/>
              <a:gd name="connsiteX1" fmla="*/ 10000 w 10003"/>
              <a:gd name="connsiteY1" fmla="*/ 0 h 10000"/>
              <a:gd name="connsiteX0" fmla="*/ 0 w 10006"/>
              <a:gd name="connsiteY0" fmla="*/ 10000 h 10000"/>
              <a:gd name="connsiteX1" fmla="*/ 10000 w 10006"/>
              <a:gd name="connsiteY1" fmla="*/ 0 h 10000"/>
              <a:gd name="connsiteX0" fmla="*/ 0 w 10003"/>
              <a:gd name="connsiteY0" fmla="*/ 10000 h 10000"/>
              <a:gd name="connsiteX1" fmla="*/ 10000 w 10003"/>
              <a:gd name="connsiteY1" fmla="*/ 0 h 10000"/>
              <a:gd name="connsiteX0" fmla="*/ 0 w 10000"/>
              <a:gd name="connsiteY0" fmla="*/ 10000 h 10000"/>
              <a:gd name="connsiteX1" fmla="*/ 10000 w 10000"/>
              <a:gd name="connsiteY1" fmla="*/ 0 h 10000"/>
              <a:gd name="connsiteX0" fmla="*/ 0 w 7235"/>
              <a:gd name="connsiteY0" fmla="*/ 5111 h 5111"/>
              <a:gd name="connsiteX1" fmla="*/ 7235 w 7235"/>
              <a:gd name="connsiteY1" fmla="*/ 0 h 5111"/>
              <a:gd name="connsiteX0" fmla="*/ 0 w 10000"/>
              <a:gd name="connsiteY0" fmla="*/ 10000 h 10000"/>
              <a:gd name="connsiteX1" fmla="*/ 10000 w 10000"/>
              <a:gd name="connsiteY1" fmla="*/ 0 h 10000"/>
              <a:gd name="connsiteX0" fmla="*/ 0 w 10000"/>
              <a:gd name="connsiteY0" fmla="*/ 10000 h 10000"/>
              <a:gd name="connsiteX1" fmla="*/ 10000 w 10000"/>
              <a:gd name="connsiteY1" fmla="*/ 0 h 10000"/>
            </a:gdLst>
            <a:ahLst/>
            <a:cxnLst>
              <a:cxn ang="0">
                <a:pos x="connsiteX0" y="connsiteY0"/>
              </a:cxn>
              <a:cxn ang="0">
                <a:pos x="connsiteX1" y="connsiteY1"/>
              </a:cxn>
            </a:cxnLst>
            <a:rect l="l" t="t" r="r" b="b"/>
            <a:pathLst>
              <a:path w="10000" h="10000" extrusionOk="0">
                <a:moveTo>
                  <a:pt x="0" y="10000"/>
                </a:moveTo>
                <a:cubicBezTo>
                  <a:pt x="5117" y="8208"/>
                  <a:pt x="9723" y="3193"/>
                  <a:pt x="10000" y="0"/>
                </a:cubicBezTo>
              </a:path>
            </a:pathLst>
          </a:custGeom>
          <a:ln w="88900">
            <a:solidFill>
              <a:srgbClr val="1EB001"/>
            </a:solidFill>
            <a:tailEnd type="triangle" w="med" len="lg"/>
          </a:ln>
        </p:spPr>
        <p:txBody>
          <a:bodyPr lIns="50800" tIns="50800" rIns="50800" bIns="50800"/>
          <a:lstStyle/>
          <a:p>
            <a:endParaRPr dirty="0"/>
          </a:p>
        </p:txBody>
      </p:sp>
      <p:sp>
        <p:nvSpPr>
          <p:cNvPr id="42" name="ZoneTexte 41">
            <a:extLst>
              <a:ext uri="{FF2B5EF4-FFF2-40B4-BE49-F238E27FC236}">
                <a16:creationId xmlns:a16="http://schemas.microsoft.com/office/drawing/2014/main" id="{73B34D32-092A-744B-3A8C-DC2DD807DE10}"/>
              </a:ext>
            </a:extLst>
          </p:cNvPr>
          <p:cNvSpPr txBox="1"/>
          <p:nvPr/>
        </p:nvSpPr>
        <p:spPr>
          <a:xfrm>
            <a:off x="13290361" y="3761265"/>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CO</a:t>
            </a:r>
            <a:r>
              <a:rPr lang="fr-FR" sz="4000" b="1" i="1" baseline="-25000" dirty="0">
                <a:cs typeface="Arial" panose="020B0604020202020204" pitchFamily="34" charset="0"/>
              </a:rPr>
              <a:t>2</a:t>
            </a:r>
          </a:p>
        </p:txBody>
      </p:sp>
      <p:sp>
        <p:nvSpPr>
          <p:cNvPr id="44" name="ZoneTexte 43">
            <a:extLst>
              <a:ext uri="{FF2B5EF4-FFF2-40B4-BE49-F238E27FC236}">
                <a16:creationId xmlns:a16="http://schemas.microsoft.com/office/drawing/2014/main" id="{0B9FF87C-3AB3-6FF2-EF53-3493F3D06BC9}"/>
              </a:ext>
            </a:extLst>
          </p:cNvPr>
          <p:cNvSpPr txBox="1"/>
          <p:nvPr/>
        </p:nvSpPr>
        <p:spPr>
          <a:xfrm>
            <a:off x="11722372" y="10267425"/>
            <a:ext cx="491350" cy="648512"/>
          </a:xfrm>
          <a:prstGeom prst="rect">
            <a:avLst/>
          </a:prstGeom>
          <a:noFill/>
        </p:spPr>
        <p:txBody>
          <a:bodyPr wrap="square" lIns="46800" tIns="46800" rIns="46800" bIns="46800" rtlCol="0">
            <a:spAutoFit/>
          </a:bodyPr>
          <a:lstStyle/>
          <a:p>
            <a:pPr algn="l"/>
            <a:r>
              <a:rPr lang="fr-FR" sz="3600" b="1" dirty="0">
                <a:solidFill>
                  <a:srgbClr val="1EB001"/>
                </a:solidFill>
                <a:effectLst>
                  <a:glow rad="228600">
                    <a:schemeClr val="bg1">
                      <a:alpha val="64000"/>
                    </a:schemeClr>
                  </a:glow>
                </a:effectLst>
                <a:cs typeface="Arial" panose="020B0604020202020204" pitchFamily="34" charset="0"/>
              </a:rPr>
              <a:t>1</a:t>
            </a:r>
            <a:endParaRPr lang="fr-FR" sz="3600" b="1" baseline="-25000" dirty="0">
              <a:solidFill>
                <a:srgbClr val="1EB001"/>
              </a:solidFill>
              <a:effectLst>
                <a:glow rad="228600">
                  <a:schemeClr val="bg1">
                    <a:alpha val="64000"/>
                  </a:schemeClr>
                </a:glow>
              </a:effectLst>
              <a:cs typeface="Arial" panose="020B0604020202020204" pitchFamily="34" charset="0"/>
            </a:endParaRPr>
          </a:p>
        </p:txBody>
      </p:sp>
      <p:sp>
        <p:nvSpPr>
          <p:cNvPr id="4" name="ZoneTexte 3">
            <a:extLst>
              <a:ext uri="{FF2B5EF4-FFF2-40B4-BE49-F238E27FC236}">
                <a16:creationId xmlns:a16="http://schemas.microsoft.com/office/drawing/2014/main" id="{C91C0151-6D29-E042-37C0-0DDBA7D0716E}"/>
              </a:ext>
            </a:extLst>
          </p:cNvPr>
          <p:cNvSpPr txBox="1"/>
          <p:nvPr/>
        </p:nvSpPr>
        <p:spPr>
          <a:xfrm>
            <a:off x="545582" y="8130773"/>
            <a:ext cx="5727479" cy="4411541"/>
          </a:xfrm>
          <a:prstGeom prst="roundRect">
            <a:avLst>
              <a:gd name="adj" fmla="val 9447"/>
            </a:avLst>
          </a:prstGeom>
          <a:noFill/>
          <a:ln w="63500" cap="rnd">
            <a:solidFill>
              <a:srgbClr val="FF644E"/>
            </a:solidFill>
            <a:prstDash val="sysDot"/>
          </a:ln>
        </p:spPr>
        <p:txBody>
          <a:bodyPr wrap="square" lIns="72000" tIns="72000" rIns="72000" bIns="72000" rtlCol="0">
            <a:spAutoFit/>
          </a:bodyPr>
          <a:lstStyle/>
          <a:p>
            <a:pPr marL="361950" indent="-361950" algn="l" defTabSz="803275">
              <a:buFont typeface="Marianne" panose="02000000000000000000" pitchFamily="50" charset="0"/>
              <a:buChar char="•"/>
              <a:tabLst>
                <a:tab pos="803275" algn="l"/>
              </a:tabLst>
            </a:pPr>
            <a:r>
              <a:rPr lang="fr-FR" sz="3600" b="1" dirty="0">
                <a:solidFill>
                  <a:srgbClr val="FF644E"/>
                </a:solidFill>
                <a:cs typeface="Arial" panose="020B0604020202020204" pitchFamily="34" charset="0"/>
              </a:rPr>
              <a:t>Biotransformations</a:t>
            </a:r>
            <a:r>
              <a:rPr lang="fr-FR" sz="3600" dirty="0">
                <a:solidFill>
                  <a:srgbClr val="FF644E"/>
                </a:solidFill>
                <a:cs typeface="Arial" panose="020B0604020202020204" pitchFamily="34" charset="0"/>
              </a:rPr>
              <a:t> </a:t>
            </a:r>
            <a:br>
              <a:rPr lang="fr-FR" sz="3600" dirty="0">
                <a:solidFill>
                  <a:srgbClr val="FF644E"/>
                </a:solidFill>
                <a:cs typeface="Arial" panose="020B0604020202020204" pitchFamily="34" charset="0"/>
              </a:rPr>
            </a:br>
            <a:r>
              <a:rPr lang="fr-FR" sz="2800" dirty="0">
                <a:solidFill>
                  <a:srgbClr val="FF644E"/>
                </a:solidFill>
                <a:cs typeface="Arial" panose="020B0604020202020204" pitchFamily="34" charset="0"/>
              </a:rPr>
              <a:t>	(synthèse microbienne, 	dépolymérisation, 	fragmentation)</a:t>
            </a:r>
          </a:p>
          <a:p>
            <a:pPr marL="361950" indent="-361950" algn="l" defTabSz="803275">
              <a:buFont typeface="Marianne" panose="02000000000000000000" pitchFamily="50" charset="0"/>
              <a:buChar char="•"/>
              <a:tabLst>
                <a:tab pos="803275" algn="l"/>
              </a:tabLst>
            </a:pPr>
            <a:r>
              <a:rPr lang="fr-FR" sz="3600" b="1" dirty="0">
                <a:solidFill>
                  <a:srgbClr val="FF644E"/>
                </a:solidFill>
                <a:cs typeface="Arial" panose="020B0604020202020204" pitchFamily="34" charset="0"/>
              </a:rPr>
              <a:t>Transferts </a:t>
            </a:r>
            <a:r>
              <a:rPr lang="fr-FR" sz="2800" spc="-100" dirty="0">
                <a:solidFill>
                  <a:srgbClr val="FF644E"/>
                </a:solidFill>
                <a:cs typeface="Arial" panose="020B0604020202020204" pitchFamily="34" charset="0"/>
              </a:rPr>
              <a:t>(bioturbation, 	diffusion, etc.)</a:t>
            </a:r>
          </a:p>
          <a:p>
            <a:pPr marL="361950" indent="-361950" algn="l" defTabSz="803275">
              <a:buFont typeface="Marianne" panose="02000000000000000000" pitchFamily="50" charset="0"/>
              <a:buChar char="•"/>
              <a:tabLst>
                <a:tab pos="803275" algn="l"/>
              </a:tabLst>
            </a:pPr>
            <a:r>
              <a:rPr lang="fr-FR" sz="3600" b="1" spc="-100" dirty="0">
                <a:solidFill>
                  <a:srgbClr val="FF644E"/>
                </a:solidFill>
                <a:cs typeface="Arial" panose="020B0604020202020204" pitchFamily="34" charset="0"/>
              </a:rPr>
              <a:t>Transferts internes de</a:t>
            </a:r>
            <a:r>
              <a:rPr lang="fr-FR" sz="3600" dirty="0"/>
              <a:t> </a:t>
            </a:r>
            <a:r>
              <a:rPr lang="fr-FR" sz="3600" b="1" spc="-100" dirty="0">
                <a:solidFill>
                  <a:srgbClr val="FF644E"/>
                </a:solidFill>
                <a:cs typeface="Arial" panose="020B0604020202020204" pitchFamily="34" charset="0"/>
              </a:rPr>
              <a:t>C liés au pâturage</a:t>
            </a:r>
          </a:p>
        </p:txBody>
      </p:sp>
      <p:pic>
        <p:nvPicPr>
          <p:cNvPr id="71" name="Image 70">
            <a:extLst>
              <a:ext uri="{FF2B5EF4-FFF2-40B4-BE49-F238E27FC236}">
                <a16:creationId xmlns:a16="http://schemas.microsoft.com/office/drawing/2014/main" id="{2E8BB301-1FA9-B8A6-E3BA-E9897E666F09}"/>
              </a:ext>
            </a:extLst>
          </p:cNvPr>
          <p:cNvPicPr>
            <a:picLocks noChangeAspect="1"/>
          </p:cNvPicPr>
          <p:nvPr/>
        </p:nvPicPr>
        <p:blipFill>
          <a:blip r:embed="rId11"/>
          <a:stretch>
            <a:fillRect/>
          </a:stretch>
        </p:blipFill>
        <p:spPr>
          <a:xfrm>
            <a:off x="7151570" y="7676418"/>
            <a:ext cx="531479" cy="743794"/>
          </a:xfrm>
          <a:prstGeom prst="rect">
            <a:avLst/>
          </a:prstGeom>
        </p:spPr>
      </p:pic>
      <p:pic>
        <p:nvPicPr>
          <p:cNvPr id="72" name="Image 71">
            <a:extLst>
              <a:ext uri="{FF2B5EF4-FFF2-40B4-BE49-F238E27FC236}">
                <a16:creationId xmlns:a16="http://schemas.microsoft.com/office/drawing/2014/main" id="{EA790B18-FC83-3AD3-F686-96E93A9066C0}"/>
              </a:ext>
            </a:extLst>
          </p:cNvPr>
          <p:cNvPicPr>
            <a:picLocks noChangeAspect="1"/>
          </p:cNvPicPr>
          <p:nvPr/>
        </p:nvPicPr>
        <p:blipFill>
          <a:blip r:embed="rId11"/>
          <a:stretch>
            <a:fillRect/>
          </a:stretch>
        </p:blipFill>
        <p:spPr>
          <a:xfrm>
            <a:off x="7165321" y="7659799"/>
            <a:ext cx="364050" cy="482578"/>
          </a:xfrm>
          <a:prstGeom prst="rect">
            <a:avLst/>
          </a:prstGeom>
        </p:spPr>
      </p:pic>
      <p:pic>
        <p:nvPicPr>
          <p:cNvPr id="73" name="Image 72">
            <a:extLst>
              <a:ext uri="{FF2B5EF4-FFF2-40B4-BE49-F238E27FC236}">
                <a16:creationId xmlns:a16="http://schemas.microsoft.com/office/drawing/2014/main" id="{E7E10990-837F-0014-CBE4-8475F1E31216}"/>
              </a:ext>
            </a:extLst>
          </p:cNvPr>
          <p:cNvPicPr>
            <a:picLocks noChangeAspect="1"/>
          </p:cNvPicPr>
          <p:nvPr/>
        </p:nvPicPr>
        <p:blipFill>
          <a:blip r:embed="rId11"/>
          <a:stretch>
            <a:fillRect/>
          </a:stretch>
        </p:blipFill>
        <p:spPr>
          <a:xfrm>
            <a:off x="7522158" y="7691919"/>
            <a:ext cx="530629" cy="863048"/>
          </a:xfrm>
          <a:prstGeom prst="rect">
            <a:avLst/>
          </a:prstGeom>
        </p:spPr>
      </p:pic>
      <p:pic>
        <p:nvPicPr>
          <p:cNvPr id="74" name="Image 73">
            <a:extLst>
              <a:ext uri="{FF2B5EF4-FFF2-40B4-BE49-F238E27FC236}">
                <a16:creationId xmlns:a16="http://schemas.microsoft.com/office/drawing/2014/main" id="{D7698E62-9580-477A-ED2B-02C8F11F4A32}"/>
              </a:ext>
            </a:extLst>
          </p:cNvPr>
          <p:cNvPicPr>
            <a:picLocks noChangeAspect="1"/>
          </p:cNvPicPr>
          <p:nvPr/>
        </p:nvPicPr>
        <p:blipFill>
          <a:blip r:embed="rId11"/>
          <a:stretch>
            <a:fillRect/>
          </a:stretch>
        </p:blipFill>
        <p:spPr>
          <a:xfrm>
            <a:off x="7370678" y="7664614"/>
            <a:ext cx="366265" cy="485514"/>
          </a:xfrm>
          <a:prstGeom prst="rect">
            <a:avLst/>
          </a:prstGeom>
        </p:spPr>
      </p:pic>
      <p:pic>
        <p:nvPicPr>
          <p:cNvPr id="75" name="Image 74">
            <a:extLst>
              <a:ext uri="{FF2B5EF4-FFF2-40B4-BE49-F238E27FC236}">
                <a16:creationId xmlns:a16="http://schemas.microsoft.com/office/drawing/2014/main" id="{AB745B4C-E83D-36F5-1E80-5E17F154AD82}"/>
              </a:ext>
            </a:extLst>
          </p:cNvPr>
          <p:cNvPicPr>
            <a:picLocks noChangeAspect="1"/>
          </p:cNvPicPr>
          <p:nvPr/>
        </p:nvPicPr>
        <p:blipFill>
          <a:blip r:embed="rId11"/>
          <a:stretch>
            <a:fillRect/>
          </a:stretch>
        </p:blipFill>
        <p:spPr>
          <a:xfrm>
            <a:off x="7510137" y="7676631"/>
            <a:ext cx="302320" cy="400750"/>
          </a:xfrm>
          <a:prstGeom prst="rect">
            <a:avLst/>
          </a:prstGeom>
        </p:spPr>
      </p:pic>
      <p:pic>
        <p:nvPicPr>
          <p:cNvPr id="76" name="Image 75">
            <a:extLst>
              <a:ext uri="{FF2B5EF4-FFF2-40B4-BE49-F238E27FC236}">
                <a16:creationId xmlns:a16="http://schemas.microsoft.com/office/drawing/2014/main" id="{00056C07-8D5F-836A-6C5E-29D38507146F}"/>
              </a:ext>
            </a:extLst>
          </p:cNvPr>
          <p:cNvPicPr>
            <a:picLocks noChangeAspect="1"/>
          </p:cNvPicPr>
          <p:nvPr/>
        </p:nvPicPr>
        <p:blipFill>
          <a:blip r:embed="rId11"/>
          <a:stretch>
            <a:fillRect/>
          </a:stretch>
        </p:blipFill>
        <p:spPr>
          <a:xfrm>
            <a:off x="7777356" y="7711856"/>
            <a:ext cx="436176" cy="578186"/>
          </a:xfrm>
          <a:prstGeom prst="rect">
            <a:avLst/>
          </a:prstGeom>
        </p:spPr>
      </p:pic>
      <p:pic>
        <p:nvPicPr>
          <p:cNvPr id="77" name="Image 76">
            <a:extLst>
              <a:ext uri="{FF2B5EF4-FFF2-40B4-BE49-F238E27FC236}">
                <a16:creationId xmlns:a16="http://schemas.microsoft.com/office/drawing/2014/main" id="{F4C7BAC1-EFA9-F780-4735-FB9946EA6C6B}"/>
              </a:ext>
            </a:extLst>
          </p:cNvPr>
          <p:cNvPicPr>
            <a:picLocks noChangeAspect="1"/>
          </p:cNvPicPr>
          <p:nvPr/>
        </p:nvPicPr>
        <p:blipFill>
          <a:blip r:embed="rId11"/>
          <a:stretch>
            <a:fillRect/>
          </a:stretch>
        </p:blipFill>
        <p:spPr>
          <a:xfrm>
            <a:off x="7765334" y="7696567"/>
            <a:ext cx="302320" cy="400750"/>
          </a:xfrm>
          <a:prstGeom prst="rect">
            <a:avLst/>
          </a:prstGeom>
        </p:spPr>
      </p:pic>
      <p:pic>
        <p:nvPicPr>
          <p:cNvPr id="78" name="Image 77">
            <a:extLst>
              <a:ext uri="{FF2B5EF4-FFF2-40B4-BE49-F238E27FC236}">
                <a16:creationId xmlns:a16="http://schemas.microsoft.com/office/drawing/2014/main" id="{620D3A4F-3788-15DB-8200-7B2A0EF893FA}"/>
              </a:ext>
            </a:extLst>
          </p:cNvPr>
          <p:cNvPicPr>
            <a:picLocks noChangeAspect="1"/>
          </p:cNvPicPr>
          <p:nvPr/>
        </p:nvPicPr>
        <p:blipFill>
          <a:blip r:embed="rId11"/>
          <a:stretch>
            <a:fillRect/>
          </a:stretch>
        </p:blipFill>
        <p:spPr>
          <a:xfrm>
            <a:off x="7892121" y="7724307"/>
            <a:ext cx="436176" cy="578186"/>
          </a:xfrm>
          <a:prstGeom prst="rect">
            <a:avLst/>
          </a:prstGeom>
        </p:spPr>
      </p:pic>
      <p:pic>
        <p:nvPicPr>
          <p:cNvPr id="79" name="Image 78">
            <a:extLst>
              <a:ext uri="{FF2B5EF4-FFF2-40B4-BE49-F238E27FC236}">
                <a16:creationId xmlns:a16="http://schemas.microsoft.com/office/drawing/2014/main" id="{16AF2F04-C3A4-6CC8-0A6A-C81A77EC2730}"/>
              </a:ext>
            </a:extLst>
          </p:cNvPr>
          <p:cNvPicPr>
            <a:picLocks noChangeAspect="1"/>
          </p:cNvPicPr>
          <p:nvPr/>
        </p:nvPicPr>
        <p:blipFill>
          <a:blip r:embed="rId11"/>
          <a:stretch>
            <a:fillRect/>
          </a:stretch>
        </p:blipFill>
        <p:spPr>
          <a:xfrm>
            <a:off x="8078120" y="7741455"/>
            <a:ext cx="531479" cy="743794"/>
          </a:xfrm>
          <a:prstGeom prst="rect">
            <a:avLst/>
          </a:prstGeom>
        </p:spPr>
      </p:pic>
      <p:pic>
        <p:nvPicPr>
          <p:cNvPr id="80" name="Image 79">
            <a:extLst>
              <a:ext uri="{FF2B5EF4-FFF2-40B4-BE49-F238E27FC236}">
                <a16:creationId xmlns:a16="http://schemas.microsoft.com/office/drawing/2014/main" id="{40A527E7-5C1B-32EF-596C-BFFC7B84CE3A}"/>
              </a:ext>
            </a:extLst>
          </p:cNvPr>
          <p:cNvPicPr>
            <a:picLocks noChangeAspect="1"/>
          </p:cNvPicPr>
          <p:nvPr/>
        </p:nvPicPr>
        <p:blipFill>
          <a:blip r:embed="rId11"/>
          <a:stretch>
            <a:fillRect/>
          </a:stretch>
        </p:blipFill>
        <p:spPr>
          <a:xfrm>
            <a:off x="8091871" y="7724836"/>
            <a:ext cx="364050" cy="482578"/>
          </a:xfrm>
          <a:prstGeom prst="rect">
            <a:avLst/>
          </a:prstGeom>
        </p:spPr>
      </p:pic>
      <p:pic>
        <p:nvPicPr>
          <p:cNvPr id="81" name="Image 80">
            <a:extLst>
              <a:ext uri="{FF2B5EF4-FFF2-40B4-BE49-F238E27FC236}">
                <a16:creationId xmlns:a16="http://schemas.microsoft.com/office/drawing/2014/main" id="{22429CE2-12BD-1255-2013-D7BA9BA5A1DA}"/>
              </a:ext>
            </a:extLst>
          </p:cNvPr>
          <p:cNvPicPr>
            <a:picLocks noChangeAspect="1"/>
          </p:cNvPicPr>
          <p:nvPr/>
        </p:nvPicPr>
        <p:blipFill>
          <a:blip r:embed="rId11"/>
          <a:stretch>
            <a:fillRect/>
          </a:stretch>
        </p:blipFill>
        <p:spPr>
          <a:xfrm>
            <a:off x="8448708" y="7696631"/>
            <a:ext cx="530629" cy="703391"/>
          </a:xfrm>
          <a:prstGeom prst="rect">
            <a:avLst/>
          </a:prstGeom>
        </p:spPr>
      </p:pic>
      <p:pic>
        <p:nvPicPr>
          <p:cNvPr id="82" name="Image 81">
            <a:extLst>
              <a:ext uri="{FF2B5EF4-FFF2-40B4-BE49-F238E27FC236}">
                <a16:creationId xmlns:a16="http://schemas.microsoft.com/office/drawing/2014/main" id="{92103497-2618-AC6A-0F5E-3CCCAA278C97}"/>
              </a:ext>
            </a:extLst>
          </p:cNvPr>
          <p:cNvPicPr>
            <a:picLocks noChangeAspect="1"/>
          </p:cNvPicPr>
          <p:nvPr/>
        </p:nvPicPr>
        <p:blipFill>
          <a:blip r:embed="rId11"/>
          <a:stretch>
            <a:fillRect/>
          </a:stretch>
        </p:blipFill>
        <p:spPr>
          <a:xfrm>
            <a:off x="8691884" y="7631429"/>
            <a:ext cx="302320" cy="400750"/>
          </a:xfrm>
          <a:prstGeom prst="rect">
            <a:avLst/>
          </a:prstGeom>
        </p:spPr>
      </p:pic>
      <p:pic>
        <p:nvPicPr>
          <p:cNvPr id="83" name="Image 82">
            <a:extLst>
              <a:ext uri="{FF2B5EF4-FFF2-40B4-BE49-F238E27FC236}">
                <a16:creationId xmlns:a16="http://schemas.microsoft.com/office/drawing/2014/main" id="{C010DCA8-AC6D-C4BE-AFA0-04A9B382ABFA}"/>
              </a:ext>
            </a:extLst>
          </p:cNvPr>
          <p:cNvPicPr>
            <a:picLocks noChangeAspect="1"/>
          </p:cNvPicPr>
          <p:nvPr/>
        </p:nvPicPr>
        <p:blipFill>
          <a:blip r:embed="rId11"/>
          <a:stretch>
            <a:fillRect/>
          </a:stretch>
        </p:blipFill>
        <p:spPr>
          <a:xfrm>
            <a:off x="8818671" y="7560744"/>
            <a:ext cx="436176" cy="578186"/>
          </a:xfrm>
          <a:prstGeom prst="rect">
            <a:avLst/>
          </a:prstGeom>
        </p:spPr>
      </p:pic>
      <p:pic>
        <p:nvPicPr>
          <p:cNvPr id="84" name="Image 83">
            <a:extLst>
              <a:ext uri="{FF2B5EF4-FFF2-40B4-BE49-F238E27FC236}">
                <a16:creationId xmlns:a16="http://schemas.microsoft.com/office/drawing/2014/main" id="{9B1A2D3D-233C-2FAB-787D-CD38F7BFE960}"/>
              </a:ext>
            </a:extLst>
          </p:cNvPr>
          <p:cNvPicPr>
            <a:picLocks noChangeAspect="1"/>
          </p:cNvPicPr>
          <p:nvPr/>
        </p:nvPicPr>
        <p:blipFill>
          <a:blip r:embed="rId11"/>
          <a:stretch>
            <a:fillRect/>
          </a:stretch>
        </p:blipFill>
        <p:spPr>
          <a:xfrm>
            <a:off x="9030515" y="7557551"/>
            <a:ext cx="531479" cy="648512"/>
          </a:xfrm>
          <a:prstGeom prst="rect">
            <a:avLst/>
          </a:prstGeom>
        </p:spPr>
      </p:pic>
      <p:pic>
        <p:nvPicPr>
          <p:cNvPr id="85" name="Image 84">
            <a:extLst>
              <a:ext uri="{FF2B5EF4-FFF2-40B4-BE49-F238E27FC236}">
                <a16:creationId xmlns:a16="http://schemas.microsoft.com/office/drawing/2014/main" id="{F47BF3C0-6928-9C88-C4A0-9AB82A5F4A28}"/>
              </a:ext>
            </a:extLst>
          </p:cNvPr>
          <p:cNvPicPr>
            <a:picLocks noChangeAspect="1"/>
          </p:cNvPicPr>
          <p:nvPr/>
        </p:nvPicPr>
        <p:blipFill>
          <a:blip r:embed="rId11"/>
          <a:stretch>
            <a:fillRect/>
          </a:stretch>
        </p:blipFill>
        <p:spPr>
          <a:xfrm>
            <a:off x="9044266" y="7540932"/>
            <a:ext cx="364050" cy="482578"/>
          </a:xfrm>
          <a:prstGeom prst="rect">
            <a:avLst/>
          </a:prstGeom>
        </p:spPr>
      </p:pic>
      <p:pic>
        <p:nvPicPr>
          <p:cNvPr id="86" name="Image 85">
            <a:extLst>
              <a:ext uri="{FF2B5EF4-FFF2-40B4-BE49-F238E27FC236}">
                <a16:creationId xmlns:a16="http://schemas.microsoft.com/office/drawing/2014/main" id="{FCA9F872-D61D-48B9-F0A1-79A4267189D7}"/>
              </a:ext>
            </a:extLst>
          </p:cNvPr>
          <p:cNvPicPr>
            <a:picLocks noChangeAspect="1"/>
          </p:cNvPicPr>
          <p:nvPr/>
        </p:nvPicPr>
        <p:blipFill>
          <a:blip r:embed="rId11"/>
          <a:stretch>
            <a:fillRect/>
          </a:stretch>
        </p:blipFill>
        <p:spPr>
          <a:xfrm>
            <a:off x="9401103" y="7534952"/>
            <a:ext cx="530629" cy="885260"/>
          </a:xfrm>
          <a:prstGeom prst="rect">
            <a:avLst/>
          </a:prstGeom>
        </p:spPr>
      </p:pic>
      <p:pic>
        <p:nvPicPr>
          <p:cNvPr id="87" name="Image 86">
            <a:extLst>
              <a:ext uri="{FF2B5EF4-FFF2-40B4-BE49-F238E27FC236}">
                <a16:creationId xmlns:a16="http://schemas.microsoft.com/office/drawing/2014/main" id="{7B3A072D-A2B3-3242-E0F8-B793192DCF7D}"/>
              </a:ext>
            </a:extLst>
          </p:cNvPr>
          <p:cNvPicPr>
            <a:picLocks noChangeAspect="1"/>
          </p:cNvPicPr>
          <p:nvPr/>
        </p:nvPicPr>
        <p:blipFill>
          <a:blip r:embed="rId11"/>
          <a:stretch>
            <a:fillRect/>
          </a:stretch>
        </p:blipFill>
        <p:spPr>
          <a:xfrm>
            <a:off x="9644279" y="7520550"/>
            <a:ext cx="302320" cy="400750"/>
          </a:xfrm>
          <a:prstGeom prst="rect">
            <a:avLst/>
          </a:prstGeom>
        </p:spPr>
      </p:pic>
      <p:pic>
        <p:nvPicPr>
          <p:cNvPr id="88" name="Image 87">
            <a:extLst>
              <a:ext uri="{FF2B5EF4-FFF2-40B4-BE49-F238E27FC236}">
                <a16:creationId xmlns:a16="http://schemas.microsoft.com/office/drawing/2014/main" id="{B46FA3C9-7662-87CC-A233-7D417120A2ED}"/>
              </a:ext>
            </a:extLst>
          </p:cNvPr>
          <p:cNvPicPr>
            <a:picLocks noChangeAspect="1"/>
          </p:cNvPicPr>
          <p:nvPr/>
        </p:nvPicPr>
        <p:blipFill>
          <a:blip r:embed="rId11"/>
          <a:stretch>
            <a:fillRect/>
          </a:stretch>
        </p:blipFill>
        <p:spPr>
          <a:xfrm>
            <a:off x="9771066" y="7538765"/>
            <a:ext cx="436176" cy="578186"/>
          </a:xfrm>
          <a:prstGeom prst="rect">
            <a:avLst/>
          </a:prstGeom>
        </p:spPr>
      </p:pic>
      <p:pic>
        <p:nvPicPr>
          <p:cNvPr id="89" name="Image 88">
            <a:extLst>
              <a:ext uri="{FF2B5EF4-FFF2-40B4-BE49-F238E27FC236}">
                <a16:creationId xmlns:a16="http://schemas.microsoft.com/office/drawing/2014/main" id="{E6BA6532-C87E-AE47-55E1-6F69527DFB80}"/>
              </a:ext>
            </a:extLst>
          </p:cNvPr>
          <p:cNvPicPr>
            <a:picLocks noChangeAspect="1"/>
          </p:cNvPicPr>
          <p:nvPr/>
        </p:nvPicPr>
        <p:blipFill>
          <a:blip r:embed="rId11"/>
          <a:stretch>
            <a:fillRect/>
          </a:stretch>
        </p:blipFill>
        <p:spPr>
          <a:xfrm>
            <a:off x="10070155" y="7525529"/>
            <a:ext cx="531479" cy="758977"/>
          </a:xfrm>
          <a:prstGeom prst="rect">
            <a:avLst/>
          </a:prstGeom>
        </p:spPr>
      </p:pic>
      <p:pic>
        <p:nvPicPr>
          <p:cNvPr id="90" name="Image 89">
            <a:extLst>
              <a:ext uri="{FF2B5EF4-FFF2-40B4-BE49-F238E27FC236}">
                <a16:creationId xmlns:a16="http://schemas.microsoft.com/office/drawing/2014/main" id="{7F02CCAB-57A3-3ACB-D561-0F5675EDBEAF}"/>
              </a:ext>
            </a:extLst>
          </p:cNvPr>
          <p:cNvPicPr>
            <a:picLocks noChangeAspect="1"/>
          </p:cNvPicPr>
          <p:nvPr/>
        </p:nvPicPr>
        <p:blipFill>
          <a:blip r:embed="rId11"/>
          <a:stretch>
            <a:fillRect/>
          </a:stretch>
        </p:blipFill>
        <p:spPr>
          <a:xfrm>
            <a:off x="10083906" y="7508910"/>
            <a:ext cx="364050" cy="482578"/>
          </a:xfrm>
          <a:prstGeom prst="rect">
            <a:avLst/>
          </a:prstGeom>
        </p:spPr>
      </p:pic>
      <p:pic>
        <p:nvPicPr>
          <p:cNvPr id="91" name="Image 90">
            <a:extLst>
              <a:ext uri="{FF2B5EF4-FFF2-40B4-BE49-F238E27FC236}">
                <a16:creationId xmlns:a16="http://schemas.microsoft.com/office/drawing/2014/main" id="{F361CA60-71EA-82CD-5322-0E846F1E45F5}"/>
              </a:ext>
            </a:extLst>
          </p:cNvPr>
          <p:cNvPicPr>
            <a:picLocks noChangeAspect="1"/>
          </p:cNvPicPr>
          <p:nvPr/>
        </p:nvPicPr>
        <p:blipFill>
          <a:blip r:embed="rId11"/>
          <a:stretch>
            <a:fillRect/>
          </a:stretch>
        </p:blipFill>
        <p:spPr>
          <a:xfrm>
            <a:off x="10440743" y="7461655"/>
            <a:ext cx="530629" cy="703391"/>
          </a:xfrm>
          <a:prstGeom prst="rect">
            <a:avLst/>
          </a:prstGeom>
        </p:spPr>
      </p:pic>
      <p:pic>
        <p:nvPicPr>
          <p:cNvPr id="92" name="Image 91">
            <a:extLst>
              <a:ext uri="{FF2B5EF4-FFF2-40B4-BE49-F238E27FC236}">
                <a16:creationId xmlns:a16="http://schemas.microsoft.com/office/drawing/2014/main" id="{8F009C06-49BB-15C0-0EBF-B03DA69FEB51}"/>
              </a:ext>
            </a:extLst>
          </p:cNvPr>
          <p:cNvPicPr>
            <a:picLocks noChangeAspect="1"/>
          </p:cNvPicPr>
          <p:nvPr/>
        </p:nvPicPr>
        <p:blipFill>
          <a:blip r:embed="rId11"/>
          <a:stretch>
            <a:fillRect/>
          </a:stretch>
        </p:blipFill>
        <p:spPr>
          <a:xfrm>
            <a:off x="10683919" y="7469478"/>
            <a:ext cx="302320" cy="400750"/>
          </a:xfrm>
          <a:prstGeom prst="rect">
            <a:avLst/>
          </a:prstGeom>
        </p:spPr>
      </p:pic>
      <p:pic>
        <p:nvPicPr>
          <p:cNvPr id="93" name="Image 92">
            <a:extLst>
              <a:ext uri="{FF2B5EF4-FFF2-40B4-BE49-F238E27FC236}">
                <a16:creationId xmlns:a16="http://schemas.microsoft.com/office/drawing/2014/main" id="{305FBA85-2F37-F401-7656-F384B357D56C}"/>
              </a:ext>
            </a:extLst>
          </p:cNvPr>
          <p:cNvPicPr>
            <a:picLocks noChangeAspect="1"/>
          </p:cNvPicPr>
          <p:nvPr/>
        </p:nvPicPr>
        <p:blipFill>
          <a:blip r:embed="rId11"/>
          <a:stretch>
            <a:fillRect/>
          </a:stretch>
        </p:blipFill>
        <p:spPr>
          <a:xfrm>
            <a:off x="10809570" y="7746081"/>
            <a:ext cx="436176" cy="578186"/>
          </a:xfrm>
          <a:prstGeom prst="rect">
            <a:avLst/>
          </a:prstGeom>
        </p:spPr>
      </p:pic>
      <p:pic>
        <p:nvPicPr>
          <p:cNvPr id="94" name="Image 93">
            <a:extLst>
              <a:ext uri="{FF2B5EF4-FFF2-40B4-BE49-F238E27FC236}">
                <a16:creationId xmlns:a16="http://schemas.microsoft.com/office/drawing/2014/main" id="{DD451ACD-E583-7DE4-A593-474243DBC83F}"/>
              </a:ext>
            </a:extLst>
          </p:cNvPr>
          <p:cNvPicPr>
            <a:picLocks noChangeAspect="1"/>
          </p:cNvPicPr>
          <p:nvPr/>
        </p:nvPicPr>
        <p:blipFill>
          <a:blip r:embed="rId11"/>
          <a:stretch>
            <a:fillRect/>
          </a:stretch>
        </p:blipFill>
        <p:spPr>
          <a:xfrm>
            <a:off x="11012878" y="7540841"/>
            <a:ext cx="531479" cy="743794"/>
          </a:xfrm>
          <a:prstGeom prst="rect">
            <a:avLst/>
          </a:prstGeom>
        </p:spPr>
      </p:pic>
      <p:pic>
        <p:nvPicPr>
          <p:cNvPr id="95" name="Image 94">
            <a:extLst>
              <a:ext uri="{FF2B5EF4-FFF2-40B4-BE49-F238E27FC236}">
                <a16:creationId xmlns:a16="http://schemas.microsoft.com/office/drawing/2014/main" id="{215DAB17-58DE-32BB-28B8-88CA05AC1528}"/>
              </a:ext>
            </a:extLst>
          </p:cNvPr>
          <p:cNvPicPr>
            <a:picLocks noChangeAspect="1"/>
          </p:cNvPicPr>
          <p:nvPr/>
        </p:nvPicPr>
        <p:blipFill>
          <a:blip r:embed="rId11"/>
          <a:stretch>
            <a:fillRect/>
          </a:stretch>
        </p:blipFill>
        <p:spPr>
          <a:xfrm>
            <a:off x="11026629" y="7527397"/>
            <a:ext cx="364050" cy="482578"/>
          </a:xfrm>
          <a:prstGeom prst="rect">
            <a:avLst/>
          </a:prstGeom>
        </p:spPr>
      </p:pic>
      <p:pic>
        <p:nvPicPr>
          <p:cNvPr id="96" name="Image 95">
            <a:extLst>
              <a:ext uri="{FF2B5EF4-FFF2-40B4-BE49-F238E27FC236}">
                <a16:creationId xmlns:a16="http://schemas.microsoft.com/office/drawing/2014/main" id="{26998713-39A5-B63A-2F6B-AD882BEC9FC0}"/>
              </a:ext>
            </a:extLst>
          </p:cNvPr>
          <p:cNvPicPr>
            <a:picLocks noChangeAspect="1"/>
          </p:cNvPicPr>
          <p:nvPr/>
        </p:nvPicPr>
        <p:blipFill>
          <a:blip r:embed="rId11"/>
          <a:stretch>
            <a:fillRect/>
          </a:stretch>
        </p:blipFill>
        <p:spPr>
          <a:xfrm>
            <a:off x="11383466" y="7600792"/>
            <a:ext cx="530629" cy="737605"/>
          </a:xfrm>
          <a:prstGeom prst="rect">
            <a:avLst/>
          </a:prstGeom>
        </p:spPr>
      </p:pic>
      <p:pic>
        <p:nvPicPr>
          <p:cNvPr id="97" name="Image 96">
            <a:extLst>
              <a:ext uri="{FF2B5EF4-FFF2-40B4-BE49-F238E27FC236}">
                <a16:creationId xmlns:a16="http://schemas.microsoft.com/office/drawing/2014/main" id="{21FC6C76-B48F-5CA3-752F-7F96C629EA0A}"/>
              </a:ext>
            </a:extLst>
          </p:cNvPr>
          <p:cNvPicPr>
            <a:picLocks noChangeAspect="1"/>
          </p:cNvPicPr>
          <p:nvPr/>
        </p:nvPicPr>
        <p:blipFill>
          <a:blip r:embed="rId11"/>
          <a:stretch>
            <a:fillRect/>
          </a:stretch>
        </p:blipFill>
        <p:spPr>
          <a:xfrm>
            <a:off x="11626642" y="7605440"/>
            <a:ext cx="302320" cy="400750"/>
          </a:xfrm>
          <a:prstGeom prst="rect">
            <a:avLst/>
          </a:prstGeom>
        </p:spPr>
      </p:pic>
      <p:pic>
        <p:nvPicPr>
          <p:cNvPr id="98" name="Image 97">
            <a:extLst>
              <a:ext uri="{FF2B5EF4-FFF2-40B4-BE49-F238E27FC236}">
                <a16:creationId xmlns:a16="http://schemas.microsoft.com/office/drawing/2014/main" id="{B4E21A2F-D712-663F-C786-DC634E2B3C75}"/>
              </a:ext>
            </a:extLst>
          </p:cNvPr>
          <p:cNvPicPr>
            <a:picLocks noChangeAspect="1"/>
          </p:cNvPicPr>
          <p:nvPr/>
        </p:nvPicPr>
        <p:blipFill>
          <a:blip r:embed="rId11"/>
          <a:stretch>
            <a:fillRect/>
          </a:stretch>
        </p:blipFill>
        <p:spPr>
          <a:xfrm>
            <a:off x="11753429" y="7633180"/>
            <a:ext cx="436176" cy="578186"/>
          </a:xfrm>
          <a:prstGeom prst="rect">
            <a:avLst/>
          </a:prstGeom>
        </p:spPr>
      </p:pic>
      <p:pic>
        <p:nvPicPr>
          <p:cNvPr id="99" name="Image 98">
            <a:extLst>
              <a:ext uri="{FF2B5EF4-FFF2-40B4-BE49-F238E27FC236}">
                <a16:creationId xmlns:a16="http://schemas.microsoft.com/office/drawing/2014/main" id="{BB81F797-C1A5-AC77-49FC-174FB44566F5}"/>
              </a:ext>
            </a:extLst>
          </p:cNvPr>
          <p:cNvPicPr>
            <a:picLocks noChangeAspect="1"/>
          </p:cNvPicPr>
          <p:nvPr/>
        </p:nvPicPr>
        <p:blipFill>
          <a:blip r:embed="rId11"/>
          <a:stretch>
            <a:fillRect/>
          </a:stretch>
        </p:blipFill>
        <p:spPr>
          <a:xfrm>
            <a:off x="12037333" y="7532740"/>
            <a:ext cx="531479" cy="681898"/>
          </a:xfrm>
          <a:prstGeom prst="rect">
            <a:avLst/>
          </a:prstGeom>
        </p:spPr>
      </p:pic>
      <p:pic>
        <p:nvPicPr>
          <p:cNvPr id="100" name="Image 99">
            <a:extLst>
              <a:ext uri="{FF2B5EF4-FFF2-40B4-BE49-F238E27FC236}">
                <a16:creationId xmlns:a16="http://schemas.microsoft.com/office/drawing/2014/main" id="{082E2C37-7A3A-7865-4C2D-4199B38D80B8}"/>
              </a:ext>
            </a:extLst>
          </p:cNvPr>
          <p:cNvPicPr>
            <a:picLocks noChangeAspect="1"/>
          </p:cNvPicPr>
          <p:nvPr/>
        </p:nvPicPr>
        <p:blipFill>
          <a:blip r:embed="rId11"/>
          <a:stretch>
            <a:fillRect/>
          </a:stretch>
        </p:blipFill>
        <p:spPr>
          <a:xfrm>
            <a:off x="12051084" y="7563746"/>
            <a:ext cx="364050" cy="482578"/>
          </a:xfrm>
          <a:prstGeom prst="rect">
            <a:avLst/>
          </a:prstGeom>
        </p:spPr>
      </p:pic>
      <p:pic>
        <p:nvPicPr>
          <p:cNvPr id="101" name="Image 100">
            <a:extLst>
              <a:ext uri="{FF2B5EF4-FFF2-40B4-BE49-F238E27FC236}">
                <a16:creationId xmlns:a16="http://schemas.microsoft.com/office/drawing/2014/main" id="{813C40B3-A503-7AE0-1453-DAF2EA25EC40}"/>
              </a:ext>
            </a:extLst>
          </p:cNvPr>
          <p:cNvPicPr>
            <a:picLocks noChangeAspect="1"/>
          </p:cNvPicPr>
          <p:nvPr/>
        </p:nvPicPr>
        <p:blipFill>
          <a:blip r:embed="rId11"/>
          <a:stretch>
            <a:fillRect/>
          </a:stretch>
        </p:blipFill>
        <p:spPr>
          <a:xfrm>
            <a:off x="12407921" y="7513316"/>
            <a:ext cx="530629" cy="703391"/>
          </a:xfrm>
          <a:prstGeom prst="rect">
            <a:avLst/>
          </a:prstGeom>
        </p:spPr>
      </p:pic>
      <p:pic>
        <p:nvPicPr>
          <p:cNvPr id="102" name="Image 101">
            <a:extLst>
              <a:ext uri="{FF2B5EF4-FFF2-40B4-BE49-F238E27FC236}">
                <a16:creationId xmlns:a16="http://schemas.microsoft.com/office/drawing/2014/main" id="{353C5466-A5B1-CD3D-0236-1DC339AD0BBB}"/>
              </a:ext>
            </a:extLst>
          </p:cNvPr>
          <p:cNvPicPr>
            <a:picLocks noChangeAspect="1"/>
          </p:cNvPicPr>
          <p:nvPr/>
        </p:nvPicPr>
        <p:blipFill>
          <a:blip r:embed="rId11"/>
          <a:stretch>
            <a:fillRect/>
          </a:stretch>
        </p:blipFill>
        <p:spPr>
          <a:xfrm>
            <a:off x="12651097" y="7517964"/>
            <a:ext cx="302320" cy="400750"/>
          </a:xfrm>
          <a:prstGeom prst="rect">
            <a:avLst/>
          </a:prstGeom>
        </p:spPr>
      </p:pic>
      <p:pic>
        <p:nvPicPr>
          <p:cNvPr id="103" name="Image 102">
            <a:extLst>
              <a:ext uri="{FF2B5EF4-FFF2-40B4-BE49-F238E27FC236}">
                <a16:creationId xmlns:a16="http://schemas.microsoft.com/office/drawing/2014/main" id="{6E8402A7-6E1A-06D1-6915-FEBF9FBACB93}"/>
              </a:ext>
            </a:extLst>
          </p:cNvPr>
          <p:cNvPicPr>
            <a:picLocks noChangeAspect="1"/>
          </p:cNvPicPr>
          <p:nvPr/>
        </p:nvPicPr>
        <p:blipFill>
          <a:blip r:embed="rId11"/>
          <a:stretch>
            <a:fillRect/>
          </a:stretch>
        </p:blipFill>
        <p:spPr>
          <a:xfrm>
            <a:off x="12777884" y="7517129"/>
            <a:ext cx="436176" cy="578186"/>
          </a:xfrm>
          <a:prstGeom prst="rect">
            <a:avLst/>
          </a:prstGeom>
        </p:spPr>
      </p:pic>
      <p:pic>
        <p:nvPicPr>
          <p:cNvPr id="104" name="Image 103">
            <a:extLst>
              <a:ext uri="{FF2B5EF4-FFF2-40B4-BE49-F238E27FC236}">
                <a16:creationId xmlns:a16="http://schemas.microsoft.com/office/drawing/2014/main" id="{FB88D27D-5C4C-F200-86A4-C971A4E11776}"/>
              </a:ext>
            </a:extLst>
          </p:cNvPr>
          <p:cNvPicPr>
            <a:picLocks noChangeAspect="1"/>
          </p:cNvPicPr>
          <p:nvPr/>
        </p:nvPicPr>
        <p:blipFill>
          <a:blip r:embed="rId11"/>
          <a:stretch>
            <a:fillRect/>
          </a:stretch>
        </p:blipFill>
        <p:spPr>
          <a:xfrm>
            <a:off x="12996963" y="7580473"/>
            <a:ext cx="531479" cy="743794"/>
          </a:xfrm>
          <a:prstGeom prst="rect">
            <a:avLst/>
          </a:prstGeom>
        </p:spPr>
      </p:pic>
      <p:pic>
        <p:nvPicPr>
          <p:cNvPr id="105" name="Image 104">
            <a:extLst>
              <a:ext uri="{FF2B5EF4-FFF2-40B4-BE49-F238E27FC236}">
                <a16:creationId xmlns:a16="http://schemas.microsoft.com/office/drawing/2014/main" id="{B66C0F76-FB5A-5D07-C5A0-52F0EC753E91}"/>
              </a:ext>
            </a:extLst>
          </p:cNvPr>
          <p:cNvPicPr>
            <a:picLocks noChangeAspect="1"/>
          </p:cNvPicPr>
          <p:nvPr/>
        </p:nvPicPr>
        <p:blipFill>
          <a:blip r:embed="rId11"/>
          <a:stretch>
            <a:fillRect/>
          </a:stretch>
        </p:blipFill>
        <p:spPr>
          <a:xfrm>
            <a:off x="13010714" y="7579729"/>
            <a:ext cx="364050" cy="482578"/>
          </a:xfrm>
          <a:prstGeom prst="rect">
            <a:avLst/>
          </a:prstGeom>
        </p:spPr>
      </p:pic>
      <p:pic>
        <p:nvPicPr>
          <p:cNvPr id="106" name="Image 105">
            <a:extLst>
              <a:ext uri="{FF2B5EF4-FFF2-40B4-BE49-F238E27FC236}">
                <a16:creationId xmlns:a16="http://schemas.microsoft.com/office/drawing/2014/main" id="{1F89861B-0F2C-6638-6B73-BC242C165CA2}"/>
              </a:ext>
            </a:extLst>
          </p:cNvPr>
          <p:cNvPicPr>
            <a:picLocks noChangeAspect="1"/>
          </p:cNvPicPr>
          <p:nvPr/>
        </p:nvPicPr>
        <p:blipFill>
          <a:blip r:embed="rId11"/>
          <a:stretch>
            <a:fillRect/>
          </a:stretch>
        </p:blipFill>
        <p:spPr>
          <a:xfrm>
            <a:off x="13367551" y="7634074"/>
            <a:ext cx="530629" cy="920893"/>
          </a:xfrm>
          <a:prstGeom prst="rect">
            <a:avLst/>
          </a:prstGeom>
        </p:spPr>
      </p:pic>
      <p:pic>
        <p:nvPicPr>
          <p:cNvPr id="107" name="Image 106">
            <a:extLst>
              <a:ext uri="{FF2B5EF4-FFF2-40B4-BE49-F238E27FC236}">
                <a16:creationId xmlns:a16="http://schemas.microsoft.com/office/drawing/2014/main" id="{35458688-44FA-E9B8-DA2C-290D93A42B72}"/>
              </a:ext>
            </a:extLst>
          </p:cNvPr>
          <p:cNvPicPr>
            <a:picLocks noChangeAspect="1"/>
          </p:cNvPicPr>
          <p:nvPr/>
        </p:nvPicPr>
        <p:blipFill>
          <a:blip r:embed="rId11"/>
          <a:stretch>
            <a:fillRect/>
          </a:stretch>
        </p:blipFill>
        <p:spPr>
          <a:xfrm>
            <a:off x="13610727" y="7638722"/>
            <a:ext cx="302320" cy="400750"/>
          </a:xfrm>
          <a:prstGeom prst="rect">
            <a:avLst/>
          </a:prstGeom>
        </p:spPr>
      </p:pic>
      <p:pic>
        <p:nvPicPr>
          <p:cNvPr id="108" name="Image 107">
            <a:extLst>
              <a:ext uri="{FF2B5EF4-FFF2-40B4-BE49-F238E27FC236}">
                <a16:creationId xmlns:a16="http://schemas.microsoft.com/office/drawing/2014/main" id="{0826F3F0-98D2-A2DF-BD73-BA19A59A89F3}"/>
              </a:ext>
            </a:extLst>
          </p:cNvPr>
          <p:cNvPicPr>
            <a:picLocks noChangeAspect="1"/>
          </p:cNvPicPr>
          <p:nvPr/>
        </p:nvPicPr>
        <p:blipFill>
          <a:blip r:embed="rId11"/>
          <a:stretch>
            <a:fillRect/>
          </a:stretch>
        </p:blipFill>
        <p:spPr>
          <a:xfrm>
            <a:off x="13737514" y="7666462"/>
            <a:ext cx="436176" cy="578186"/>
          </a:xfrm>
          <a:prstGeom prst="rect">
            <a:avLst/>
          </a:prstGeom>
        </p:spPr>
      </p:pic>
      <p:pic>
        <p:nvPicPr>
          <p:cNvPr id="109" name="Image 108">
            <a:extLst>
              <a:ext uri="{FF2B5EF4-FFF2-40B4-BE49-F238E27FC236}">
                <a16:creationId xmlns:a16="http://schemas.microsoft.com/office/drawing/2014/main" id="{D6BBA60A-5054-7040-D9F1-F6554CC46740}"/>
              </a:ext>
            </a:extLst>
          </p:cNvPr>
          <p:cNvPicPr>
            <a:picLocks noChangeAspect="1"/>
          </p:cNvPicPr>
          <p:nvPr/>
        </p:nvPicPr>
        <p:blipFill>
          <a:blip r:embed="rId11"/>
          <a:stretch>
            <a:fillRect/>
          </a:stretch>
        </p:blipFill>
        <p:spPr>
          <a:xfrm>
            <a:off x="13866931" y="7598424"/>
            <a:ext cx="531479" cy="743794"/>
          </a:xfrm>
          <a:prstGeom prst="rect">
            <a:avLst/>
          </a:prstGeom>
        </p:spPr>
      </p:pic>
      <p:pic>
        <p:nvPicPr>
          <p:cNvPr id="110" name="Image 109">
            <a:extLst>
              <a:ext uri="{FF2B5EF4-FFF2-40B4-BE49-F238E27FC236}">
                <a16:creationId xmlns:a16="http://schemas.microsoft.com/office/drawing/2014/main" id="{47CD31C5-F904-678E-0DBF-940E65005794}"/>
              </a:ext>
            </a:extLst>
          </p:cNvPr>
          <p:cNvPicPr>
            <a:picLocks noChangeAspect="1"/>
          </p:cNvPicPr>
          <p:nvPr/>
        </p:nvPicPr>
        <p:blipFill>
          <a:blip r:embed="rId11"/>
          <a:stretch>
            <a:fillRect/>
          </a:stretch>
        </p:blipFill>
        <p:spPr>
          <a:xfrm>
            <a:off x="13880682" y="7581805"/>
            <a:ext cx="364050" cy="482578"/>
          </a:xfrm>
          <a:prstGeom prst="rect">
            <a:avLst/>
          </a:prstGeom>
        </p:spPr>
      </p:pic>
      <p:pic>
        <p:nvPicPr>
          <p:cNvPr id="111" name="Image 110">
            <a:extLst>
              <a:ext uri="{FF2B5EF4-FFF2-40B4-BE49-F238E27FC236}">
                <a16:creationId xmlns:a16="http://schemas.microsoft.com/office/drawing/2014/main" id="{9BDBD573-A4C6-445B-94FA-DD66E4F28152}"/>
              </a:ext>
            </a:extLst>
          </p:cNvPr>
          <p:cNvPicPr>
            <a:picLocks noChangeAspect="1"/>
          </p:cNvPicPr>
          <p:nvPr/>
        </p:nvPicPr>
        <p:blipFill>
          <a:blip r:embed="rId11"/>
          <a:stretch>
            <a:fillRect/>
          </a:stretch>
        </p:blipFill>
        <p:spPr>
          <a:xfrm>
            <a:off x="14237519" y="7544075"/>
            <a:ext cx="530629" cy="780192"/>
          </a:xfrm>
          <a:prstGeom prst="rect">
            <a:avLst/>
          </a:prstGeom>
        </p:spPr>
      </p:pic>
      <p:pic>
        <p:nvPicPr>
          <p:cNvPr id="112" name="Image 111">
            <a:extLst>
              <a:ext uri="{FF2B5EF4-FFF2-40B4-BE49-F238E27FC236}">
                <a16:creationId xmlns:a16="http://schemas.microsoft.com/office/drawing/2014/main" id="{761304E8-C75A-691C-2388-FF3ED379C593}"/>
              </a:ext>
            </a:extLst>
          </p:cNvPr>
          <p:cNvPicPr>
            <a:picLocks noChangeAspect="1"/>
          </p:cNvPicPr>
          <p:nvPr/>
        </p:nvPicPr>
        <p:blipFill>
          <a:blip r:embed="rId11"/>
          <a:stretch>
            <a:fillRect/>
          </a:stretch>
        </p:blipFill>
        <p:spPr>
          <a:xfrm>
            <a:off x="14480695" y="7532848"/>
            <a:ext cx="302320" cy="400750"/>
          </a:xfrm>
          <a:prstGeom prst="rect">
            <a:avLst/>
          </a:prstGeom>
        </p:spPr>
      </p:pic>
      <p:pic>
        <p:nvPicPr>
          <p:cNvPr id="113" name="Image 112">
            <a:extLst>
              <a:ext uri="{FF2B5EF4-FFF2-40B4-BE49-F238E27FC236}">
                <a16:creationId xmlns:a16="http://schemas.microsoft.com/office/drawing/2014/main" id="{37F4C78C-5E18-C22B-7486-B30CF3B02443}"/>
              </a:ext>
            </a:extLst>
          </p:cNvPr>
          <p:cNvPicPr>
            <a:picLocks noChangeAspect="1"/>
          </p:cNvPicPr>
          <p:nvPr/>
        </p:nvPicPr>
        <p:blipFill>
          <a:blip r:embed="rId11"/>
          <a:stretch>
            <a:fillRect/>
          </a:stretch>
        </p:blipFill>
        <p:spPr>
          <a:xfrm>
            <a:off x="14607482" y="7538363"/>
            <a:ext cx="436176" cy="578186"/>
          </a:xfrm>
          <a:prstGeom prst="rect">
            <a:avLst/>
          </a:prstGeom>
        </p:spPr>
      </p:pic>
      <p:pic>
        <p:nvPicPr>
          <p:cNvPr id="114" name="Image 113">
            <a:extLst>
              <a:ext uri="{FF2B5EF4-FFF2-40B4-BE49-F238E27FC236}">
                <a16:creationId xmlns:a16="http://schemas.microsoft.com/office/drawing/2014/main" id="{88CA4900-9B5E-97E2-6061-700477284A24}"/>
              </a:ext>
            </a:extLst>
          </p:cNvPr>
          <p:cNvPicPr>
            <a:picLocks noChangeAspect="1"/>
          </p:cNvPicPr>
          <p:nvPr/>
        </p:nvPicPr>
        <p:blipFill>
          <a:blip r:embed="rId11"/>
          <a:stretch>
            <a:fillRect/>
          </a:stretch>
        </p:blipFill>
        <p:spPr>
          <a:xfrm>
            <a:off x="10346553" y="7493783"/>
            <a:ext cx="302320" cy="400750"/>
          </a:xfrm>
          <a:prstGeom prst="rect">
            <a:avLst/>
          </a:prstGeom>
        </p:spPr>
      </p:pic>
      <p:pic>
        <p:nvPicPr>
          <p:cNvPr id="115" name="Image 114">
            <a:extLst>
              <a:ext uri="{FF2B5EF4-FFF2-40B4-BE49-F238E27FC236}">
                <a16:creationId xmlns:a16="http://schemas.microsoft.com/office/drawing/2014/main" id="{CF045045-D30B-8586-5489-EE423179210A}"/>
              </a:ext>
            </a:extLst>
          </p:cNvPr>
          <p:cNvPicPr>
            <a:picLocks noChangeAspect="1"/>
          </p:cNvPicPr>
          <p:nvPr/>
        </p:nvPicPr>
        <p:blipFill>
          <a:blip r:embed="rId11"/>
          <a:stretch>
            <a:fillRect/>
          </a:stretch>
        </p:blipFill>
        <p:spPr>
          <a:xfrm>
            <a:off x="9325022" y="7549824"/>
            <a:ext cx="302320" cy="400750"/>
          </a:xfrm>
          <a:prstGeom prst="rect">
            <a:avLst/>
          </a:prstGeom>
        </p:spPr>
      </p:pic>
      <p:pic>
        <p:nvPicPr>
          <p:cNvPr id="116" name="Image 115">
            <a:extLst>
              <a:ext uri="{FF2B5EF4-FFF2-40B4-BE49-F238E27FC236}">
                <a16:creationId xmlns:a16="http://schemas.microsoft.com/office/drawing/2014/main" id="{1EB80FD4-2A37-4152-0A33-317567F4507A}"/>
              </a:ext>
            </a:extLst>
          </p:cNvPr>
          <p:cNvPicPr>
            <a:picLocks noChangeAspect="1"/>
          </p:cNvPicPr>
          <p:nvPr/>
        </p:nvPicPr>
        <p:blipFill>
          <a:blip r:embed="rId11"/>
          <a:stretch>
            <a:fillRect/>
          </a:stretch>
        </p:blipFill>
        <p:spPr>
          <a:xfrm>
            <a:off x="9931016" y="7548975"/>
            <a:ext cx="302320" cy="400750"/>
          </a:xfrm>
          <a:prstGeom prst="rect">
            <a:avLst/>
          </a:prstGeom>
        </p:spPr>
      </p:pic>
      <p:pic>
        <p:nvPicPr>
          <p:cNvPr id="117" name="Image 116">
            <a:extLst>
              <a:ext uri="{FF2B5EF4-FFF2-40B4-BE49-F238E27FC236}">
                <a16:creationId xmlns:a16="http://schemas.microsoft.com/office/drawing/2014/main" id="{8D47FEA4-8E08-43A6-4D51-A464E4063DFE}"/>
              </a:ext>
            </a:extLst>
          </p:cNvPr>
          <p:cNvPicPr>
            <a:picLocks noChangeAspect="1"/>
          </p:cNvPicPr>
          <p:nvPr/>
        </p:nvPicPr>
        <p:blipFill>
          <a:blip r:embed="rId11"/>
          <a:stretch>
            <a:fillRect/>
          </a:stretch>
        </p:blipFill>
        <p:spPr>
          <a:xfrm>
            <a:off x="10816226" y="7487079"/>
            <a:ext cx="302320" cy="400750"/>
          </a:xfrm>
          <a:prstGeom prst="rect">
            <a:avLst/>
          </a:prstGeom>
        </p:spPr>
      </p:pic>
      <p:pic>
        <p:nvPicPr>
          <p:cNvPr id="118" name="Image 117">
            <a:extLst>
              <a:ext uri="{FF2B5EF4-FFF2-40B4-BE49-F238E27FC236}">
                <a16:creationId xmlns:a16="http://schemas.microsoft.com/office/drawing/2014/main" id="{6C67614E-A58A-5C54-043E-E76359C98BFD}"/>
              </a:ext>
            </a:extLst>
          </p:cNvPr>
          <p:cNvPicPr>
            <a:picLocks noChangeAspect="1"/>
          </p:cNvPicPr>
          <p:nvPr/>
        </p:nvPicPr>
        <p:blipFill>
          <a:blip r:embed="rId11"/>
          <a:stretch>
            <a:fillRect/>
          </a:stretch>
        </p:blipFill>
        <p:spPr>
          <a:xfrm>
            <a:off x="11934993" y="7580629"/>
            <a:ext cx="302320" cy="400750"/>
          </a:xfrm>
          <a:prstGeom prst="rect">
            <a:avLst/>
          </a:prstGeom>
        </p:spPr>
      </p:pic>
      <p:pic>
        <p:nvPicPr>
          <p:cNvPr id="119" name="Image 118">
            <a:extLst>
              <a:ext uri="{FF2B5EF4-FFF2-40B4-BE49-F238E27FC236}">
                <a16:creationId xmlns:a16="http://schemas.microsoft.com/office/drawing/2014/main" id="{B562205C-A257-2947-6A7A-2F410A100C0E}"/>
              </a:ext>
            </a:extLst>
          </p:cNvPr>
          <p:cNvPicPr>
            <a:picLocks noChangeAspect="1"/>
          </p:cNvPicPr>
          <p:nvPr/>
        </p:nvPicPr>
        <p:blipFill>
          <a:blip r:embed="rId11"/>
          <a:stretch>
            <a:fillRect/>
          </a:stretch>
        </p:blipFill>
        <p:spPr>
          <a:xfrm>
            <a:off x="12740451" y="7537626"/>
            <a:ext cx="302320" cy="400750"/>
          </a:xfrm>
          <a:prstGeom prst="rect">
            <a:avLst/>
          </a:prstGeom>
        </p:spPr>
      </p:pic>
      <p:pic>
        <p:nvPicPr>
          <p:cNvPr id="120" name="Image 119">
            <a:extLst>
              <a:ext uri="{FF2B5EF4-FFF2-40B4-BE49-F238E27FC236}">
                <a16:creationId xmlns:a16="http://schemas.microsoft.com/office/drawing/2014/main" id="{DEC31D40-C1EA-053E-53D9-2E67098879F7}"/>
              </a:ext>
            </a:extLst>
          </p:cNvPr>
          <p:cNvPicPr>
            <a:picLocks noChangeAspect="1"/>
          </p:cNvPicPr>
          <p:nvPr/>
        </p:nvPicPr>
        <p:blipFill>
          <a:blip r:embed="rId11"/>
          <a:stretch>
            <a:fillRect/>
          </a:stretch>
        </p:blipFill>
        <p:spPr>
          <a:xfrm>
            <a:off x="13288931" y="7612975"/>
            <a:ext cx="302320" cy="400750"/>
          </a:xfrm>
          <a:prstGeom prst="rect">
            <a:avLst/>
          </a:prstGeom>
        </p:spPr>
      </p:pic>
      <p:pic>
        <p:nvPicPr>
          <p:cNvPr id="121" name="Image 120">
            <a:extLst>
              <a:ext uri="{FF2B5EF4-FFF2-40B4-BE49-F238E27FC236}">
                <a16:creationId xmlns:a16="http://schemas.microsoft.com/office/drawing/2014/main" id="{79D86418-CB08-3794-95C2-7C6DB8FB09FC}"/>
              </a:ext>
            </a:extLst>
          </p:cNvPr>
          <p:cNvPicPr>
            <a:picLocks noChangeAspect="1"/>
          </p:cNvPicPr>
          <p:nvPr/>
        </p:nvPicPr>
        <p:blipFill>
          <a:blip r:embed="rId11"/>
          <a:stretch>
            <a:fillRect/>
          </a:stretch>
        </p:blipFill>
        <p:spPr>
          <a:xfrm>
            <a:off x="11331535" y="7556036"/>
            <a:ext cx="302320" cy="400750"/>
          </a:xfrm>
          <a:prstGeom prst="rect">
            <a:avLst/>
          </a:prstGeom>
        </p:spPr>
      </p:pic>
      <p:pic>
        <p:nvPicPr>
          <p:cNvPr id="122" name="Image 121">
            <a:extLst>
              <a:ext uri="{FF2B5EF4-FFF2-40B4-BE49-F238E27FC236}">
                <a16:creationId xmlns:a16="http://schemas.microsoft.com/office/drawing/2014/main" id="{8820C589-C859-D4DB-C140-5D4A817CAE4E}"/>
              </a:ext>
            </a:extLst>
          </p:cNvPr>
          <p:cNvPicPr>
            <a:picLocks noChangeAspect="1"/>
          </p:cNvPicPr>
          <p:nvPr/>
        </p:nvPicPr>
        <p:blipFill>
          <a:blip r:embed="rId11"/>
          <a:stretch>
            <a:fillRect/>
          </a:stretch>
        </p:blipFill>
        <p:spPr>
          <a:xfrm>
            <a:off x="14169251" y="7545678"/>
            <a:ext cx="302320" cy="400750"/>
          </a:xfrm>
          <a:prstGeom prst="rect">
            <a:avLst/>
          </a:prstGeom>
        </p:spPr>
      </p:pic>
      <p:pic>
        <p:nvPicPr>
          <p:cNvPr id="123" name="Image 122">
            <a:extLst>
              <a:ext uri="{FF2B5EF4-FFF2-40B4-BE49-F238E27FC236}">
                <a16:creationId xmlns:a16="http://schemas.microsoft.com/office/drawing/2014/main" id="{AACF5B06-63A5-5916-A7DF-2B3F3AB03281}"/>
              </a:ext>
            </a:extLst>
          </p:cNvPr>
          <p:cNvPicPr>
            <a:picLocks noChangeAspect="1"/>
          </p:cNvPicPr>
          <p:nvPr/>
        </p:nvPicPr>
        <p:blipFill>
          <a:blip r:embed="rId11"/>
          <a:stretch>
            <a:fillRect/>
          </a:stretch>
        </p:blipFill>
        <p:spPr>
          <a:xfrm>
            <a:off x="9431620" y="7524461"/>
            <a:ext cx="302320" cy="400750"/>
          </a:xfrm>
          <a:prstGeom prst="rect">
            <a:avLst/>
          </a:prstGeom>
        </p:spPr>
      </p:pic>
      <p:sp>
        <p:nvSpPr>
          <p:cNvPr id="48" name="Vache">
            <a:extLst>
              <a:ext uri="{FF2B5EF4-FFF2-40B4-BE49-F238E27FC236}">
                <a16:creationId xmlns:a16="http://schemas.microsoft.com/office/drawing/2014/main" id="{E346B692-D676-3DB9-C802-C0C2FD77F98C}"/>
              </a:ext>
            </a:extLst>
          </p:cNvPr>
          <p:cNvSpPr/>
          <p:nvPr/>
        </p:nvSpPr>
        <p:spPr>
          <a:xfrm flipH="1">
            <a:off x="9951704" y="5875905"/>
            <a:ext cx="2748080" cy="1667299"/>
          </a:xfrm>
          <a:custGeom>
            <a:avLst/>
            <a:gdLst/>
            <a:ahLst/>
            <a:cxnLst>
              <a:cxn ang="0">
                <a:pos x="wd2" y="hd2"/>
              </a:cxn>
              <a:cxn ang="5400000">
                <a:pos x="wd2" y="hd2"/>
              </a:cxn>
              <a:cxn ang="10800000">
                <a:pos x="wd2" y="hd2"/>
              </a:cxn>
              <a:cxn ang="16200000">
                <a:pos x="wd2" y="hd2"/>
              </a:cxn>
            </a:cxnLst>
            <a:rect l="0" t="0" r="r" b="b"/>
            <a:pathLst>
              <a:path w="21427" h="21545" extrusionOk="0">
                <a:moveTo>
                  <a:pt x="18406" y="6"/>
                </a:moveTo>
                <a:cubicBezTo>
                  <a:pt x="18276" y="42"/>
                  <a:pt x="18137" y="245"/>
                  <a:pt x="18002" y="719"/>
                </a:cubicBezTo>
                <a:cubicBezTo>
                  <a:pt x="17367" y="1211"/>
                  <a:pt x="17198" y="455"/>
                  <a:pt x="16922" y="358"/>
                </a:cubicBezTo>
                <a:cubicBezTo>
                  <a:pt x="16647" y="261"/>
                  <a:pt x="16370" y="825"/>
                  <a:pt x="16646" y="1563"/>
                </a:cubicBezTo>
                <a:cubicBezTo>
                  <a:pt x="15824" y="1790"/>
                  <a:pt x="14731" y="1776"/>
                  <a:pt x="13583" y="808"/>
                </a:cubicBezTo>
                <a:cubicBezTo>
                  <a:pt x="13370" y="628"/>
                  <a:pt x="13134" y="530"/>
                  <a:pt x="12895" y="555"/>
                </a:cubicBezTo>
                <a:cubicBezTo>
                  <a:pt x="11366" y="716"/>
                  <a:pt x="8937" y="1036"/>
                  <a:pt x="7079" y="1404"/>
                </a:cubicBezTo>
                <a:cubicBezTo>
                  <a:pt x="4845" y="1848"/>
                  <a:pt x="3290" y="1731"/>
                  <a:pt x="2479" y="3519"/>
                </a:cubicBezTo>
                <a:lnTo>
                  <a:pt x="2481" y="3483"/>
                </a:lnTo>
                <a:cubicBezTo>
                  <a:pt x="2481" y="3483"/>
                  <a:pt x="1251" y="5269"/>
                  <a:pt x="583" y="11343"/>
                </a:cubicBezTo>
                <a:cubicBezTo>
                  <a:pt x="304" y="11737"/>
                  <a:pt x="179" y="12329"/>
                  <a:pt x="47" y="13313"/>
                </a:cubicBezTo>
                <a:cubicBezTo>
                  <a:pt x="-59" y="14113"/>
                  <a:pt x="47" y="15020"/>
                  <a:pt x="47" y="15020"/>
                </a:cubicBezTo>
                <a:cubicBezTo>
                  <a:pt x="533" y="14678"/>
                  <a:pt x="1030" y="12935"/>
                  <a:pt x="942" y="11462"/>
                </a:cubicBezTo>
                <a:cubicBezTo>
                  <a:pt x="1063" y="10205"/>
                  <a:pt x="1652" y="6464"/>
                  <a:pt x="2281" y="6156"/>
                </a:cubicBezTo>
                <a:cubicBezTo>
                  <a:pt x="2511" y="8306"/>
                  <a:pt x="3102" y="11155"/>
                  <a:pt x="1921" y="14029"/>
                </a:cubicBezTo>
                <a:cubicBezTo>
                  <a:pt x="1729" y="15969"/>
                  <a:pt x="1837" y="19104"/>
                  <a:pt x="1417" y="20501"/>
                </a:cubicBezTo>
                <a:lnTo>
                  <a:pt x="1670" y="20596"/>
                </a:lnTo>
                <a:cubicBezTo>
                  <a:pt x="1670" y="20596"/>
                  <a:pt x="1703" y="20912"/>
                  <a:pt x="1625" y="21545"/>
                </a:cubicBezTo>
                <a:lnTo>
                  <a:pt x="2879" y="21545"/>
                </a:lnTo>
                <a:cubicBezTo>
                  <a:pt x="2879" y="21545"/>
                  <a:pt x="2667" y="21089"/>
                  <a:pt x="2519" y="20457"/>
                </a:cubicBezTo>
                <a:cubicBezTo>
                  <a:pt x="2371" y="19825"/>
                  <a:pt x="2498" y="16804"/>
                  <a:pt x="3006" y="15470"/>
                </a:cubicBezTo>
                <a:cubicBezTo>
                  <a:pt x="3428" y="14696"/>
                  <a:pt x="3775" y="13780"/>
                  <a:pt x="4001" y="13000"/>
                </a:cubicBezTo>
                <a:cubicBezTo>
                  <a:pt x="4239" y="12858"/>
                  <a:pt x="4531" y="12716"/>
                  <a:pt x="4864" y="12611"/>
                </a:cubicBezTo>
                <a:lnTo>
                  <a:pt x="4639" y="15203"/>
                </a:lnTo>
                <a:cubicBezTo>
                  <a:pt x="4639" y="15203"/>
                  <a:pt x="5252" y="17632"/>
                  <a:pt x="5433" y="18667"/>
                </a:cubicBezTo>
                <a:cubicBezTo>
                  <a:pt x="5588" y="19553"/>
                  <a:pt x="5609" y="20585"/>
                  <a:pt x="5609" y="20585"/>
                </a:cubicBezTo>
                <a:lnTo>
                  <a:pt x="5873" y="20712"/>
                </a:lnTo>
                <a:cubicBezTo>
                  <a:pt x="5929" y="21326"/>
                  <a:pt x="6046" y="21545"/>
                  <a:pt x="6046" y="21545"/>
                </a:cubicBezTo>
                <a:lnTo>
                  <a:pt x="7273" y="21545"/>
                </a:lnTo>
                <a:cubicBezTo>
                  <a:pt x="5363" y="17861"/>
                  <a:pt x="6017" y="13841"/>
                  <a:pt x="6319" y="12497"/>
                </a:cubicBezTo>
                <a:cubicBezTo>
                  <a:pt x="6513" y="12530"/>
                  <a:pt x="6711" y="12583"/>
                  <a:pt x="6913" y="12661"/>
                </a:cubicBezTo>
                <a:cubicBezTo>
                  <a:pt x="8430" y="13251"/>
                  <a:pt x="9964" y="13797"/>
                  <a:pt x="11341" y="13627"/>
                </a:cubicBezTo>
                <a:cubicBezTo>
                  <a:pt x="11321" y="14595"/>
                  <a:pt x="11350" y="15634"/>
                  <a:pt x="11373" y="16347"/>
                </a:cubicBezTo>
                <a:cubicBezTo>
                  <a:pt x="11419" y="17769"/>
                  <a:pt x="10988" y="20474"/>
                  <a:pt x="10988" y="20474"/>
                </a:cubicBezTo>
                <a:lnTo>
                  <a:pt x="11240" y="20615"/>
                </a:lnTo>
                <a:cubicBezTo>
                  <a:pt x="11240" y="20615"/>
                  <a:pt x="11195" y="21245"/>
                  <a:pt x="11408" y="21545"/>
                </a:cubicBezTo>
                <a:lnTo>
                  <a:pt x="12403" y="21545"/>
                </a:lnTo>
                <a:cubicBezTo>
                  <a:pt x="11731" y="20234"/>
                  <a:pt x="12064" y="17577"/>
                  <a:pt x="12393" y="16874"/>
                </a:cubicBezTo>
                <a:cubicBezTo>
                  <a:pt x="12529" y="16581"/>
                  <a:pt x="12650" y="15573"/>
                  <a:pt x="12746" y="14496"/>
                </a:cubicBezTo>
                <a:cubicBezTo>
                  <a:pt x="12830" y="15210"/>
                  <a:pt x="12951" y="15729"/>
                  <a:pt x="13108" y="16114"/>
                </a:cubicBezTo>
                <a:cubicBezTo>
                  <a:pt x="13681" y="17523"/>
                  <a:pt x="13742" y="20554"/>
                  <a:pt x="13742" y="20554"/>
                </a:cubicBezTo>
                <a:lnTo>
                  <a:pt x="13983" y="20715"/>
                </a:lnTo>
                <a:cubicBezTo>
                  <a:pt x="13983" y="20715"/>
                  <a:pt x="14035" y="21312"/>
                  <a:pt x="14240" y="21545"/>
                </a:cubicBezTo>
                <a:lnTo>
                  <a:pt x="15320" y="21545"/>
                </a:lnTo>
                <a:cubicBezTo>
                  <a:pt x="15320" y="21545"/>
                  <a:pt x="14239" y="19951"/>
                  <a:pt x="14303" y="15822"/>
                </a:cubicBezTo>
                <a:cubicBezTo>
                  <a:pt x="14309" y="15469"/>
                  <a:pt x="14259" y="13973"/>
                  <a:pt x="14225" y="12969"/>
                </a:cubicBezTo>
                <a:cubicBezTo>
                  <a:pt x="14499" y="12708"/>
                  <a:pt x="14738" y="12286"/>
                  <a:pt x="14898" y="11607"/>
                </a:cubicBezTo>
                <a:cubicBezTo>
                  <a:pt x="15809" y="7427"/>
                  <a:pt x="17536" y="6689"/>
                  <a:pt x="18321" y="6900"/>
                </a:cubicBezTo>
                <a:cubicBezTo>
                  <a:pt x="19105" y="7110"/>
                  <a:pt x="19444" y="6865"/>
                  <a:pt x="19995" y="6514"/>
                </a:cubicBezTo>
                <a:cubicBezTo>
                  <a:pt x="20610" y="7392"/>
                  <a:pt x="20758" y="7111"/>
                  <a:pt x="20928" y="7111"/>
                </a:cubicBezTo>
                <a:cubicBezTo>
                  <a:pt x="21097" y="7111"/>
                  <a:pt x="21202" y="6584"/>
                  <a:pt x="21372" y="6197"/>
                </a:cubicBezTo>
                <a:cubicBezTo>
                  <a:pt x="21541" y="5811"/>
                  <a:pt x="21288" y="5285"/>
                  <a:pt x="21097" y="5110"/>
                </a:cubicBezTo>
                <a:cubicBezTo>
                  <a:pt x="20906" y="4934"/>
                  <a:pt x="20142" y="3246"/>
                  <a:pt x="19888" y="2193"/>
                </a:cubicBezTo>
                <a:cubicBezTo>
                  <a:pt x="19634" y="1139"/>
                  <a:pt x="19126" y="1316"/>
                  <a:pt x="18935" y="719"/>
                </a:cubicBezTo>
                <a:cubicBezTo>
                  <a:pt x="18816" y="346"/>
                  <a:pt x="18622" y="-55"/>
                  <a:pt x="18406" y="6"/>
                </a:cubicBezTo>
                <a:close/>
              </a:path>
            </a:pathLst>
          </a:custGeom>
          <a:solidFill>
            <a:srgbClr val="000000"/>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4" name="Herbe">
            <a:extLst>
              <a:ext uri="{FF2B5EF4-FFF2-40B4-BE49-F238E27FC236}">
                <a16:creationId xmlns:a16="http://schemas.microsoft.com/office/drawing/2014/main" id="{F1740167-B041-AAB4-9CF8-45E30A230FC7}"/>
              </a:ext>
            </a:extLst>
          </p:cNvPr>
          <p:cNvSpPr/>
          <p:nvPr/>
        </p:nvSpPr>
        <p:spPr>
          <a:xfrm rot="21313636">
            <a:off x="11891368" y="7354566"/>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6" name="Herbe">
            <a:extLst>
              <a:ext uri="{FF2B5EF4-FFF2-40B4-BE49-F238E27FC236}">
                <a16:creationId xmlns:a16="http://schemas.microsoft.com/office/drawing/2014/main" id="{9492BD84-A6F0-E1BD-0A86-145E22DB298E}"/>
              </a:ext>
            </a:extLst>
          </p:cNvPr>
          <p:cNvSpPr/>
          <p:nvPr/>
        </p:nvSpPr>
        <p:spPr>
          <a:xfrm rot="400140">
            <a:off x="11426316" y="7355186"/>
            <a:ext cx="531478" cy="20752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29" name="Herbe">
            <a:extLst>
              <a:ext uri="{FF2B5EF4-FFF2-40B4-BE49-F238E27FC236}">
                <a16:creationId xmlns:a16="http://schemas.microsoft.com/office/drawing/2014/main" id="{2756697E-C3F0-C585-1D46-D88B0990E865}"/>
              </a:ext>
            </a:extLst>
          </p:cNvPr>
          <p:cNvSpPr/>
          <p:nvPr/>
        </p:nvSpPr>
        <p:spPr>
          <a:xfrm rot="628187">
            <a:off x="11087310" y="7277485"/>
            <a:ext cx="531478" cy="244575"/>
          </a:xfrm>
          <a:custGeom>
            <a:avLst/>
            <a:gdLst/>
            <a:ahLst/>
            <a:cxnLst>
              <a:cxn ang="0">
                <a:pos x="wd2" y="hd2"/>
              </a:cxn>
              <a:cxn ang="5400000">
                <a:pos x="wd2" y="hd2"/>
              </a:cxn>
              <a:cxn ang="10800000">
                <a:pos x="wd2" y="hd2"/>
              </a:cxn>
              <a:cxn ang="16200000">
                <a:pos x="wd2" y="hd2"/>
              </a:cxn>
            </a:cxnLst>
            <a:rect l="0" t="0" r="r" b="b"/>
            <a:pathLst>
              <a:path w="21600" h="21600" extrusionOk="0">
                <a:moveTo>
                  <a:pt x="6258" y="0"/>
                </a:moveTo>
                <a:cubicBezTo>
                  <a:pt x="7235" y="3053"/>
                  <a:pt x="9465" y="11094"/>
                  <a:pt x="8315" y="21600"/>
                </a:cubicBezTo>
                <a:cubicBezTo>
                  <a:pt x="8546" y="21600"/>
                  <a:pt x="8775" y="21600"/>
                  <a:pt x="8994" y="21600"/>
                </a:cubicBezTo>
                <a:cubicBezTo>
                  <a:pt x="9872" y="21600"/>
                  <a:pt x="10583" y="21600"/>
                  <a:pt x="10583" y="21600"/>
                </a:cubicBezTo>
                <a:cubicBezTo>
                  <a:pt x="10996" y="21600"/>
                  <a:pt x="11266" y="21600"/>
                  <a:pt x="11266" y="21600"/>
                </a:cubicBezTo>
                <a:cubicBezTo>
                  <a:pt x="11266" y="21600"/>
                  <a:pt x="11726" y="19302"/>
                  <a:pt x="12016" y="16222"/>
                </a:cubicBezTo>
                <a:cubicBezTo>
                  <a:pt x="12018" y="19335"/>
                  <a:pt x="12273" y="21600"/>
                  <a:pt x="12273" y="21600"/>
                </a:cubicBezTo>
                <a:cubicBezTo>
                  <a:pt x="12273" y="21600"/>
                  <a:pt x="12368" y="21600"/>
                  <a:pt x="12536" y="21600"/>
                </a:cubicBezTo>
                <a:cubicBezTo>
                  <a:pt x="12536" y="21600"/>
                  <a:pt x="13427" y="21600"/>
                  <a:pt x="14359" y="21600"/>
                </a:cubicBezTo>
                <a:cubicBezTo>
                  <a:pt x="14620" y="21600"/>
                  <a:pt x="14884" y="21600"/>
                  <a:pt x="15133" y="21600"/>
                </a:cubicBezTo>
                <a:cubicBezTo>
                  <a:pt x="15208" y="21600"/>
                  <a:pt x="15283" y="21600"/>
                  <a:pt x="15354" y="21600"/>
                </a:cubicBezTo>
                <a:cubicBezTo>
                  <a:pt x="15798" y="21600"/>
                  <a:pt x="16835" y="21600"/>
                  <a:pt x="17719" y="21600"/>
                </a:cubicBezTo>
                <a:cubicBezTo>
                  <a:pt x="15772" y="12227"/>
                  <a:pt x="18765" y="5225"/>
                  <a:pt x="19788" y="2530"/>
                </a:cubicBezTo>
                <a:cubicBezTo>
                  <a:pt x="15621" y="6890"/>
                  <a:pt x="15069" y="15195"/>
                  <a:pt x="15066" y="19252"/>
                </a:cubicBezTo>
                <a:cubicBezTo>
                  <a:pt x="14220" y="10582"/>
                  <a:pt x="16307" y="6504"/>
                  <a:pt x="17258" y="4248"/>
                </a:cubicBezTo>
                <a:cubicBezTo>
                  <a:pt x="15479" y="5742"/>
                  <a:pt x="14366" y="8273"/>
                  <a:pt x="13670" y="10946"/>
                </a:cubicBezTo>
                <a:cubicBezTo>
                  <a:pt x="14032" y="6459"/>
                  <a:pt x="15179" y="2786"/>
                  <a:pt x="16337" y="236"/>
                </a:cubicBezTo>
                <a:cubicBezTo>
                  <a:pt x="13757" y="2634"/>
                  <a:pt x="12663" y="7069"/>
                  <a:pt x="12244" y="11279"/>
                </a:cubicBezTo>
                <a:cubicBezTo>
                  <a:pt x="12212" y="7664"/>
                  <a:pt x="11663" y="4009"/>
                  <a:pt x="9894" y="2004"/>
                </a:cubicBezTo>
                <a:cubicBezTo>
                  <a:pt x="10306" y="4049"/>
                  <a:pt x="11108" y="8525"/>
                  <a:pt x="10399" y="14592"/>
                </a:cubicBezTo>
                <a:cubicBezTo>
                  <a:pt x="10017" y="9372"/>
                  <a:pt x="8978" y="2701"/>
                  <a:pt x="6258" y="0"/>
                </a:cubicBezTo>
                <a:close/>
                <a:moveTo>
                  <a:pt x="3557" y="2004"/>
                </a:moveTo>
                <a:cubicBezTo>
                  <a:pt x="3959" y="3154"/>
                  <a:pt x="4706" y="4841"/>
                  <a:pt x="5303" y="7205"/>
                </a:cubicBezTo>
                <a:cubicBezTo>
                  <a:pt x="4575" y="8849"/>
                  <a:pt x="4111" y="10785"/>
                  <a:pt x="3818" y="12696"/>
                </a:cubicBezTo>
                <a:cubicBezTo>
                  <a:pt x="3754" y="10213"/>
                  <a:pt x="3231" y="7657"/>
                  <a:pt x="1786" y="5678"/>
                </a:cubicBezTo>
                <a:cubicBezTo>
                  <a:pt x="3206" y="12539"/>
                  <a:pt x="2400" y="17299"/>
                  <a:pt x="0" y="21600"/>
                </a:cubicBezTo>
                <a:cubicBezTo>
                  <a:pt x="706" y="21600"/>
                  <a:pt x="2401" y="21600"/>
                  <a:pt x="2401" y="21600"/>
                </a:cubicBezTo>
                <a:cubicBezTo>
                  <a:pt x="2458" y="21600"/>
                  <a:pt x="2968" y="20136"/>
                  <a:pt x="3362" y="18012"/>
                </a:cubicBezTo>
                <a:cubicBezTo>
                  <a:pt x="3303" y="20129"/>
                  <a:pt x="3392" y="21600"/>
                  <a:pt x="3392" y="21600"/>
                </a:cubicBezTo>
                <a:cubicBezTo>
                  <a:pt x="3392" y="21600"/>
                  <a:pt x="4422" y="21600"/>
                  <a:pt x="5536" y="21600"/>
                </a:cubicBezTo>
                <a:cubicBezTo>
                  <a:pt x="5577" y="21600"/>
                  <a:pt x="5617" y="21600"/>
                  <a:pt x="5658" y="21600"/>
                </a:cubicBezTo>
                <a:cubicBezTo>
                  <a:pt x="6772" y="21600"/>
                  <a:pt x="7803" y="21600"/>
                  <a:pt x="7803" y="21600"/>
                </a:cubicBezTo>
                <a:cubicBezTo>
                  <a:pt x="7803" y="21600"/>
                  <a:pt x="8408" y="13047"/>
                  <a:pt x="6426" y="6885"/>
                </a:cubicBezTo>
                <a:cubicBezTo>
                  <a:pt x="6726" y="5765"/>
                  <a:pt x="7037" y="4871"/>
                  <a:pt x="7300" y="4248"/>
                </a:cubicBezTo>
                <a:cubicBezTo>
                  <a:pt x="6826" y="4685"/>
                  <a:pt x="6408" y="5211"/>
                  <a:pt x="6039" y="5802"/>
                </a:cubicBezTo>
                <a:cubicBezTo>
                  <a:pt x="5427" y="4253"/>
                  <a:pt x="4621" y="2918"/>
                  <a:pt x="3557" y="2004"/>
                </a:cubicBezTo>
                <a:close/>
                <a:moveTo>
                  <a:pt x="19814" y="5678"/>
                </a:moveTo>
                <a:cubicBezTo>
                  <a:pt x="15706" y="11307"/>
                  <a:pt x="19048" y="21600"/>
                  <a:pt x="19199" y="21600"/>
                </a:cubicBezTo>
                <a:cubicBezTo>
                  <a:pt x="19199" y="21600"/>
                  <a:pt x="20894" y="21600"/>
                  <a:pt x="21600" y="21600"/>
                </a:cubicBezTo>
                <a:cubicBezTo>
                  <a:pt x="19200" y="17299"/>
                  <a:pt x="18394" y="12539"/>
                  <a:pt x="19814" y="5678"/>
                </a:cubicBezTo>
                <a:close/>
                <a:moveTo>
                  <a:pt x="5813" y="9681"/>
                </a:moveTo>
                <a:cubicBezTo>
                  <a:pt x="6290" y="12658"/>
                  <a:pt x="6417" y="16443"/>
                  <a:pt x="5605" y="21205"/>
                </a:cubicBezTo>
                <a:cubicBezTo>
                  <a:pt x="5007" y="16723"/>
                  <a:pt x="5279" y="12748"/>
                  <a:pt x="5813" y="9681"/>
                </a:cubicBezTo>
                <a:close/>
              </a:path>
            </a:pathLst>
          </a:custGeom>
          <a:solidFill>
            <a:schemeClr val="accent6"/>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dirty="0"/>
          </a:p>
        </p:txBody>
      </p:sp>
      <p:sp>
        <p:nvSpPr>
          <p:cNvPr id="137" name="Ligne de connexion">
            <a:extLst>
              <a:ext uri="{FF2B5EF4-FFF2-40B4-BE49-F238E27FC236}">
                <a16:creationId xmlns:a16="http://schemas.microsoft.com/office/drawing/2014/main" id="{41871A1F-3D9E-FAFB-5EBB-7CA6D7B6EC26}"/>
              </a:ext>
            </a:extLst>
          </p:cNvPr>
          <p:cNvSpPr/>
          <p:nvPr/>
        </p:nvSpPr>
        <p:spPr>
          <a:xfrm>
            <a:off x="8120797" y="7846579"/>
            <a:ext cx="627348" cy="837031"/>
          </a:xfrm>
          <a:custGeom>
            <a:avLst/>
            <a:gdLst>
              <a:gd name="connsiteX0" fmla="*/ 22005 w 22005"/>
              <a:gd name="connsiteY0" fmla="*/ 23168 h 23168"/>
              <a:gd name="connsiteX1" fmla="*/ 6471 w 22005"/>
              <a:gd name="connsiteY1" fmla="*/ 0 h 23168"/>
              <a:gd name="connsiteX0" fmla="*/ 16700 w 16700"/>
              <a:gd name="connsiteY0" fmla="*/ 23168 h 23168"/>
              <a:gd name="connsiteX1" fmla="*/ 1166 w 16700"/>
              <a:gd name="connsiteY1" fmla="*/ 0 h 23168"/>
              <a:gd name="connsiteX0" fmla="*/ 15743 w 15743"/>
              <a:gd name="connsiteY0" fmla="*/ 17942 h 17942"/>
              <a:gd name="connsiteX1" fmla="*/ 1457 w 15743"/>
              <a:gd name="connsiteY1" fmla="*/ 0 h 17942"/>
              <a:gd name="connsiteX0" fmla="*/ 14717 w 14717"/>
              <a:gd name="connsiteY0" fmla="*/ 17942 h 17942"/>
              <a:gd name="connsiteX1" fmla="*/ 431 w 14717"/>
              <a:gd name="connsiteY1" fmla="*/ 0 h 17942"/>
              <a:gd name="connsiteX0" fmla="*/ 11514 w 11514"/>
              <a:gd name="connsiteY0" fmla="*/ 15068 h 15068"/>
              <a:gd name="connsiteX1" fmla="*/ 723 w 11514"/>
              <a:gd name="connsiteY1" fmla="*/ 0 h 15068"/>
              <a:gd name="connsiteX0" fmla="*/ 11275 w 11275"/>
              <a:gd name="connsiteY0" fmla="*/ 15068 h 15068"/>
              <a:gd name="connsiteX1" fmla="*/ 484 w 11275"/>
              <a:gd name="connsiteY1" fmla="*/ 0 h 15068"/>
              <a:gd name="connsiteX0" fmla="*/ 10791 w 10791"/>
              <a:gd name="connsiteY0" fmla="*/ 15068 h 15068"/>
              <a:gd name="connsiteX1" fmla="*/ 0 w 10791"/>
              <a:gd name="connsiteY1" fmla="*/ 0 h 15068"/>
            </a:gdLst>
            <a:ahLst/>
            <a:cxnLst>
              <a:cxn ang="0">
                <a:pos x="connsiteX0" y="connsiteY0"/>
              </a:cxn>
              <a:cxn ang="0">
                <a:pos x="connsiteX1" y="connsiteY1"/>
              </a:cxn>
            </a:cxnLst>
            <a:rect l="l" t="t" r="r" b="b"/>
            <a:pathLst>
              <a:path w="10791" h="15068" extrusionOk="0">
                <a:moveTo>
                  <a:pt x="10791" y="15068"/>
                </a:moveTo>
                <a:cubicBezTo>
                  <a:pt x="2691" y="9152"/>
                  <a:pt x="176" y="8484"/>
                  <a:pt x="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sp>
        <p:nvSpPr>
          <p:cNvPr id="138" name="Flèche : droite 137">
            <a:extLst>
              <a:ext uri="{FF2B5EF4-FFF2-40B4-BE49-F238E27FC236}">
                <a16:creationId xmlns:a16="http://schemas.microsoft.com/office/drawing/2014/main" id="{F3F60056-5C7E-6912-5F8C-C373E4B6BA4A}"/>
              </a:ext>
            </a:extLst>
          </p:cNvPr>
          <p:cNvSpPr/>
          <p:nvPr/>
        </p:nvSpPr>
        <p:spPr>
          <a:xfrm>
            <a:off x="6766381" y="5535250"/>
            <a:ext cx="1337547" cy="979182"/>
          </a:xfrm>
          <a:prstGeom prst="rightArrow">
            <a:avLst/>
          </a:prstGeom>
          <a:noFill/>
          <a:ln w="44450" cap="flat">
            <a:solidFill>
              <a:srgbClr val="0079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9" name="ZoneTexte 138">
            <a:extLst>
              <a:ext uri="{FF2B5EF4-FFF2-40B4-BE49-F238E27FC236}">
                <a16:creationId xmlns:a16="http://schemas.microsoft.com/office/drawing/2014/main" id="{74D0C231-30DF-60A8-27E6-4BD917010BEC}"/>
              </a:ext>
            </a:extLst>
          </p:cNvPr>
          <p:cNvSpPr txBox="1"/>
          <p:nvPr/>
        </p:nvSpPr>
        <p:spPr>
          <a:xfrm>
            <a:off x="14340474" y="5700585"/>
            <a:ext cx="491350" cy="648512"/>
          </a:xfrm>
          <a:prstGeom prst="rect">
            <a:avLst/>
          </a:prstGeom>
          <a:noFill/>
        </p:spPr>
        <p:txBody>
          <a:bodyPr wrap="square" lIns="46800" tIns="46800" rIns="46800" bIns="46800" rtlCol="0">
            <a:spAutoFit/>
          </a:bodyPr>
          <a:lstStyle/>
          <a:p>
            <a:pPr algn="l"/>
            <a:r>
              <a:rPr lang="fr-FR" sz="3600" b="1" dirty="0">
                <a:solidFill>
                  <a:srgbClr val="1EB001"/>
                </a:solidFill>
                <a:cs typeface="Arial" panose="020B0604020202020204" pitchFamily="34" charset="0"/>
              </a:rPr>
              <a:t>2</a:t>
            </a:r>
            <a:endParaRPr lang="fr-FR" sz="3600" b="1" baseline="-25000" dirty="0">
              <a:solidFill>
                <a:srgbClr val="1EB001"/>
              </a:solidFill>
              <a:cs typeface="Arial" panose="020B0604020202020204" pitchFamily="34" charset="0"/>
            </a:endParaRPr>
          </a:p>
        </p:txBody>
      </p:sp>
      <p:sp>
        <p:nvSpPr>
          <p:cNvPr id="140" name="Flèche : droite 139">
            <a:extLst>
              <a:ext uri="{FF2B5EF4-FFF2-40B4-BE49-F238E27FC236}">
                <a16:creationId xmlns:a16="http://schemas.microsoft.com/office/drawing/2014/main" id="{85BEA84A-21BE-8C6E-226A-EFC8CE8F3B72}"/>
              </a:ext>
            </a:extLst>
          </p:cNvPr>
          <p:cNvSpPr/>
          <p:nvPr/>
        </p:nvSpPr>
        <p:spPr>
          <a:xfrm>
            <a:off x="14063601" y="5268841"/>
            <a:ext cx="1647625" cy="1512000"/>
          </a:xfrm>
          <a:prstGeom prst="rightArrow">
            <a:avLst/>
          </a:prstGeom>
          <a:noFill/>
          <a:ln w="44450" cap="flat">
            <a:solidFill>
              <a:srgbClr val="1EB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1" name="Flèche : haut 140">
            <a:extLst>
              <a:ext uri="{FF2B5EF4-FFF2-40B4-BE49-F238E27FC236}">
                <a16:creationId xmlns:a16="http://schemas.microsoft.com/office/drawing/2014/main" id="{2E2EF2C5-E81D-7C54-FC11-1EC9B05E45EA}"/>
              </a:ext>
            </a:extLst>
          </p:cNvPr>
          <p:cNvSpPr/>
          <p:nvPr/>
        </p:nvSpPr>
        <p:spPr>
          <a:xfrm>
            <a:off x="11289996" y="4819650"/>
            <a:ext cx="272133" cy="866775"/>
          </a:xfrm>
          <a:prstGeom prst="upArrow">
            <a:avLst/>
          </a:prstGeom>
          <a:noFill/>
          <a:ln w="44450">
            <a:solidFill>
              <a:srgbClr val="1EB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2" name="ZoneTexte 141">
            <a:extLst>
              <a:ext uri="{FF2B5EF4-FFF2-40B4-BE49-F238E27FC236}">
                <a16:creationId xmlns:a16="http://schemas.microsoft.com/office/drawing/2014/main" id="{717EF177-2C6A-2FD9-D388-B0B1BD9535CE}"/>
              </a:ext>
            </a:extLst>
          </p:cNvPr>
          <p:cNvSpPr txBox="1"/>
          <p:nvPr/>
        </p:nvSpPr>
        <p:spPr>
          <a:xfrm>
            <a:off x="11639893" y="4976325"/>
            <a:ext cx="491350" cy="648512"/>
          </a:xfrm>
          <a:prstGeom prst="rect">
            <a:avLst/>
          </a:prstGeom>
          <a:noFill/>
        </p:spPr>
        <p:txBody>
          <a:bodyPr wrap="square" lIns="46800" tIns="46800" rIns="46800" bIns="46800" rtlCol="0">
            <a:spAutoFit/>
          </a:bodyPr>
          <a:lstStyle/>
          <a:p>
            <a:pPr algn="l"/>
            <a:r>
              <a:rPr lang="fr-FR" sz="3600" b="1" dirty="0">
                <a:solidFill>
                  <a:srgbClr val="1EB001"/>
                </a:solidFill>
                <a:cs typeface="Arial" panose="020B0604020202020204" pitchFamily="34" charset="0"/>
              </a:rPr>
              <a:t>4</a:t>
            </a:r>
            <a:endParaRPr lang="fr-FR" sz="3600" b="1" baseline="-25000" dirty="0">
              <a:solidFill>
                <a:srgbClr val="1EB001"/>
              </a:solidFill>
              <a:cs typeface="Arial" panose="020B0604020202020204" pitchFamily="34" charset="0"/>
            </a:endParaRPr>
          </a:p>
        </p:txBody>
      </p:sp>
      <p:sp>
        <p:nvSpPr>
          <p:cNvPr id="143" name="ZoneTexte 142">
            <a:extLst>
              <a:ext uri="{FF2B5EF4-FFF2-40B4-BE49-F238E27FC236}">
                <a16:creationId xmlns:a16="http://schemas.microsoft.com/office/drawing/2014/main" id="{D012C9B6-A82B-8194-3ECF-3F7DC81C19AD}"/>
              </a:ext>
            </a:extLst>
          </p:cNvPr>
          <p:cNvSpPr txBox="1"/>
          <p:nvPr/>
        </p:nvSpPr>
        <p:spPr>
          <a:xfrm>
            <a:off x="10893390" y="3761265"/>
            <a:ext cx="1108642" cy="710067"/>
          </a:xfrm>
          <a:prstGeom prst="rect">
            <a:avLst/>
          </a:prstGeom>
          <a:noFill/>
        </p:spPr>
        <p:txBody>
          <a:bodyPr wrap="square" lIns="46800" tIns="46800" rIns="46800" bIns="46800" rtlCol="0">
            <a:spAutoFit/>
          </a:bodyPr>
          <a:lstStyle/>
          <a:p>
            <a:pPr algn="l"/>
            <a:r>
              <a:rPr lang="fr-FR" sz="4000" b="1" i="1" dirty="0">
                <a:cs typeface="Arial" panose="020B0604020202020204" pitchFamily="34" charset="0"/>
              </a:rPr>
              <a:t>CH</a:t>
            </a:r>
            <a:r>
              <a:rPr lang="fr-FR" sz="4000" b="1" i="1" baseline="-25000" dirty="0">
                <a:cs typeface="Arial" panose="020B0604020202020204" pitchFamily="34" charset="0"/>
              </a:rPr>
              <a:t>4</a:t>
            </a:r>
          </a:p>
        </p:txBody>
      </p:sp>
      <p:sp>
        <p:nvSpPr>
          <p:cNvPr id="144" name="Flèche : haut 143">
            <a:extLst>
              <a:ext uri="{FF2B5EF4-FFF2-40B4-BE49-F238E27FC236}">
                <a16:creationId xmlns:a16="http://schemas.microsoft.com/office/drawing/2014/main" id="{FED1263A-7981-28F7-08F8-AEA63D333BA8}"/>
              </a:ext>
            </a:extLst>
          </p:cNvPr>
          <p:cNvSpPr/>
          <p:nvPr/>
        </p:nvSpPr>
        <p:spPr>
          <a:xfrm rot="10800000">
            <a:off x="13730564" y="10505048"/>
            <a:ext cx="272133" cy="866775"/>
          </a:xfrm>
          <a:prstGeom prst="upArrow">
            <a:avLst/>
          </a:prstGeom>
          <a:noFill/>
          <a:ln w="44450">
            <a:solidFill>
              <a:srgbClr val="1EB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5" name="ZoneTexte 144">
            <a:extLst>
              <a:ext uri="{FF2B5EF4-FFF2-40B4-BE49-F238E27FC236}">
                <a16:creationId xmlns:a16="http://schemas.microsoft.com/office/drawing/2014/main" id="{6658EA69-7746-F69A-71B7-988A0B05EDEE}"/>
              </a:ext>
            </a:extLst>
          </p:cNvPr>
          <p:cNvSpPr txBox="1"/>
          <p:nvPr/>
        </p:nvSpPr>
        <p:spPr>
          <a:xfrm>
            <a:off x="14057897" y="10591980"/>
            <a:ext cx="491350" cy="648512"/>
          </a:xfrm>
          <a:prstGeom prst="rect">
            <a:avLst/>
          </a:prstGeom>
          <a:noFill/>
        </p:spPr>
        <p:txBody>
          <a:bodyPr wrap="square" lIns="46800" tIns="46800" rIns="46800" bIns="46800" rtlCol="0">
            <a:spAutoFit/>
          </a:bodyPr>
          <a:lstStyle/>
          <a:p>
            <a:pPr algn="l"/>
            <a:r>
              <a:rPr lang="fr-FR" sz="3600" b="1" dirty="0">
                <a:solidFill>
                  <a:srgbClr val="1EB001"/>
                </a:solidFill>
                <a:effectLst>
                  <a:glow rad="228600">
                    <a:schemeClr val="bg1">
                      <a:alpha val="64000"/>
                    </a:schemeClr>
                  </a:glow>
                </a:effectLst>
                <a:cs typeface="Arial" panose="020B0604020202020204" pitchFamily="34" charset="0"/>
              </a:rPr>
              <a:t>3</a:t>
            </a:r>
            <a:endParaRPr lang="fr-FR" sz="3600" b="1" baseline="-25000" dirty="0">
              <a:solidFill>
                <a:srgbClr val="1EB001"/>
              </a:solidFill>
              <a:effectLst>
                <a:glow rad="228600">
                  <a:schemeClr val="bg1">
                    <a:alpha val="64000"/>
                  </a:schemeClr>
                </a:glow>
              </a:effectLst>
              <a:cs typeface="Arial" panose="020B0604020202020204" pitchFamily="34" charset="0"/>
            </a:endParaRPr>
          </a:p>
        </p:txBody>
      </p:sp>
      <p:sp>
        <p:nvSpPr>
          <p:cNvPr id="146" name="Ligne de connexion">
            <a:extLst>
              <a:ext uri="{FF2B5EF4-FFF2-40B4-BE49-F238E27FC236}">
                <a16:creationId xmlns:a16="http://schemas.microsoft.com/office/drawing/2014/main" id="{F829EF03-4D17-4158-98D2-5A5C1849DDCB}"/>
              </a:ext>
            </a:extLst>
          </p:cNvPr>
          <p:cNvSpPr/>
          <p:nvPr/>
        </p:nvSpPr>
        <p:spPr>
          <a:xfrm flipH="1">
            <a:off x="8378481" y="8915896"/>
            <a:ext cx="513021" cy="1019825"/>
          </a:xfrm>
          <a:custGeom>
            <a:avLst/>
            <a:gdLst>
              <a:gd name="connsiteX0" fmla="*/ 22005 w 22005"/>
              <a:gd name="connsiteY0" fmla="*/ 23168 h 23168"/>
              <a:gd name="connsiteX1" fmla="*/ 6471 w 22005"/>
              <a:gd name="connsiteY1" fmla="*/ 0 h 23168"/>
              <a:gd name="connsiteX0" fmla="*/ 16700 w 16700"/>
              <a:gd name="connsiteY0" fmla="*/ 23168 h 23168"/>
              <a:gd name="connsiteX1" fmla="*/ 1166 w 16700"/>
              <a:gd name="connsiteY1" fmla="*/ 0 h 23168"/>
              <a:gd name="connsiteX0" fmla="*/ 15743 w 15743"/>
              <a:gd name="connsiteY0" fmla="*/ 17942 h 17942"/>
              <a:gd name="connsiteX1" fmla="*/ 1457 w 15743"/>
              <a:gd name="connsiteY1" fmla="*/ 0 h 17942"/>
              <a:gd name="connsiteX0" fmla="*/ 14717 w 14717"/>
              <a:gd name="connsiteY0" fmla="*/ 17942 h 17942"/>
              <a:gd name="connsiteX1" fmla="*/ 431 w 14717"/>
              <a:gd name="connsiteY1" fmla="*/ 0 h 17942"/>
              <a:gd name="connsiteX0" fmla="*/ 11514 w 11514"/>
              <a:gd name="connsiteY0" fmla="*/ 15068 h 15068"/>
              <a:gd name="connsiteX1" fmla="*/ 723 w 11514"/>
              <a:gd name="connsiteY1" fmla="*/ 0 h 15068"/>
              <a:gd name="connsiteX0" fmla="*/ 11275 w 11275"/>
              <a:gd name="connsiteY0" fmla="*/ 15068 h 15068"/>
              <a:gd name="connsiteX1" fmla="*/ 484 w 11275"/>
              <a:gd name="connsiteY1" fmla="*/ 0 h 15068"/>
              <a:gd name="connsiteX0" fmla="*/ 10791 w 10791"/>
              <a:gd name="connsiteY0" fmla="*/ 15068 h 15068"/>
              <a:gd name="connsiteX1" fmla="*/ 0 w 10791"/>
              <a:gd name="connsiteY1" fmla="*/ 0 h 15068"/>
              <a:gd name="connsiteX0" fmla="*/ 7776 w 7776"/>
              <a:gd name="connsiteY0" fmla="*/ 15617 h 15617"/>
              <a:gd name="connsiteX1" fmla="*/ 0 w 7776"/>
              <a:gd name="connsiteY1" fmla="*/ 0 h 15617"/>
              <a:gd name="connsiteX0" fmla="*/ 7309 w 7309"/>
              <a:gd name="connsiteY0" fmla="*/ 12020 h 12020"/>
              <a:gd name="connsiteX1" fmla="*/ 512 w 7309"/>
              <a:gd name="connsiteY1" fmla="*/ 0 h 12020"/>
              <a:gd name="connsiteX0" fmla="*/ 9299 w 9397"/>
              <a:gd name="connsiteY0" fmla="*/ 10000 h 10000"/>
              <a:gd name="connsiteX1" fmla="*/ 0 w 9397"/>
              <a:gd name="connsiteY1" fmla="*/ 0 h 10000"/>
              <a:gd name="connsiteX0" fmla="*/ 9896 w 10359"/>
              <a:gd name="connsiteY0" fmla="*/ 10000 h 10000"/>
              <a:gd name="connsiteX1" fmla="*/ 0 w 10359"/>
              <a:gd name="connsiteY1" fmla="*/ 0 h 10000"/>
              <a:gd name="connsiteX0" fmla="*/ 9896 w 10132"/>
              <a:gd name="connsiteY0" fmla="*/ 10000 h 10000"/>
              <a:gd name="connsiteX1" fmla="*/ 0 w 10132"/>
              <a:gd name="connsiteY1" fmla="*/ 0 h 10000"/>
              <a:gd name="connsiteX0" fmla="*/ 6215 w 6801"/>
              <a:gd name="connsiteY0" fmla="*/ 10438 h 10438"/>
              <a:gd name="connsiteX1" fmla="*/ 0 w 6801"/>
              <a:gd name="connsiteY1" fmla="*/ 0 h 10438"/>
              <a:gd name="connsiteX0" fmla="*/ 17798 w 18045"/>
              <a:gd name="connsiteY0" fmla="*/ 9930 h 9930"/>
              <a:gd name="connsiteX1" fmla="*/ 0 w 18045"/>
              <a:gd name="connsiteY1" fmla="*/ 0 h 9930"/>
              <a:gd name="connsiteX0" fmla="*/ 10663 w 10784"/>
              <a:gd name="connsiteY0" fmla="*/ 9788 h 9788"/>
              <a:gd name="connsiteX1" fmla="*/ 0 w 10784"/>
              <a:gd name="connsiteY1" fmla="*/ 0 h 9788"/>
              <a:gd name="connsiteX0" fmla="*/ 9888 w 9888"/>
              <a:gd name="connsiteY0" fmla="*/ 10000 h 10000"/>
              <a:gd name="connsiteX1" fmla="*/ 0 w 9888"/>
              <a:gd name="connsiteY1" fmla="*/ 0 h 10000"/>
              <a:gd name="connsiteX0" fmla="*/ 12626 w 12626"/>
              <a:gd name="connsiteY0" fmla="*/ 9640 h 9640"/>
              <a:gd name="connsiteX1" fmla="*/ 0 w 12626"/>
              <a:gd name="connsiteY1" fmla="*/ 0 h 9640"/>
              <a:gd name="connsiteX0" fmla="*/ 10000 w 10000"/>
              <a:gd name="connsiteY0" fmla="*/ 10000 h 10000"/>
              <a:gd name="connsiteX1" fmla="*/ 0 w 10000"/>
              <a:gd name="connsiteY1" fmla="*/ 0 h 10000"/>
            </a:gdLst>
            <a:ahLst/>
            <a:cxnLst>
              <a:cxn ang="0">
                <a:pos x="connsiteX0" y="connsiteY0"/>
              </a:cxn>
              <a:cxn ang="0">
                <a:pos x="connsiteX1" y="connsiteY1"/>
              </a:cxn>
            </a:cxnLst>
            <a:rect l="l" t="t" r="r" b="b"/>
            <a:pathLst>
              <a:path w="10000" h="10000" extrusionOk="0">
                <a:moveTo>
                  <a:pt x="10000" y="10000"/>
                </a:moveTo>
                <a:cubicBezTo>
                  <a:pt x="8395" y="6180"/>
                  <a:pt x="4358" y="2083"/>
                  <a:pt x="0" y="0"/>
                </a:cubicBezTo>
              </a:path>
            </a:pathLst>
          </a:custGeom>
          <a:ln w="88900">
            <a:solidFill>
              <a:srgbClr val="FF644E"/>
            </a:solidFill>
            <a:headEnd type="triangle" w="lg" len="lg"/>
          </a:ln>
        </p:spPr>
        <p:txBody>
          <a:bodyPr lIns="50800" tIns="50800" rIns="50800" bIns="50800"/>
          <a:lstStyle/>
          <a:p>
            <a:pPr>
              <a:defRPr>
                <a:latin typeface="+mj-lt"/>
                <a:ea typeface="+mj-ea"/>
                <a:cs typeface="+mj-cs"/>
                <a:sym typeface="Helvetica"/>
              </a:defRPr>
            </a:pPr>
            <a:endParaRPr dirty="0"/>
          </a:p>
        </p:txBody>
      </p:sp>
      <p:sp>
        <p:nvSpPr>
          <p:cNvPr id="147" name="Ligne">
            <a:extLst>
              <a:ext uri="{FF2B5EF4-FFF2-40B4-BE49-F238E27FC236}">
                <a16:creationId xmlns:a16="http://schemas.microsoft.com/office/drawing/2014/main" id="{9FDD3708-9448-7C7D-B16D-10DD315F2400}"/>
              </a:ext>
            </a:extLst>
          </p:cNvPr>
          <p:cNvSpPr/>
          <p:nvPr/>
        </p:nvSpPr>
        <p:spPr>
          <a:xfrm>
            <a:off x="12745167" y="6522412"/>
            <a:ext cx="671636" cy="1491314"/>
          </a:xfrm>
          <a:custGeom>
            <a:avLst/>
            <a:gdLst>
              <a:gd name="connsiteX0" fmla="*/ 0 w 23039"/>
              <a:gd name="connsiteY0" fmla="*/ 22536 h 22697"/>
              <a:gd name="connsiteX1" fmla="*/ 17060 w 23039"/>
              <a:gd name="connsiteY1" fmla="*/ 15329 h 22697"/>
              <a:gd name="connsiteX2" fmla="*/ 23039 w 23039"/>
              <a:gd name="connsiteY2" fmla="*/ 0 h 22697"/>
              <a:gd name="connsiteX0" fmla="*/ 0 w 23039"/>
              <a:gd name="connsiteY0" fmla="*/ 22536 h 22536"/>
              <a:gd name="connsiteX1" fmla="*/ 17060 w 23039"/>
              <a:gd name="connsiteY1" fmla="*/ 15329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Lst>
            <a:ahLst/>
            <a:cxnLst>
              <a:cxn ang="0">
                <a:pos x="connsiteX0" y="connsiteY0"/>
              </a:cxn>
              <a:cxn ang="0">
                <a:pos x="connsiteX1" y="connsiteY1"/>
              </a:cxn>
              <a:cxn ang="0">
                <a:pos x="connsiteX2" y="connsiteY2"/>
              </a:cxn>
            </a:cxnLst>
            <a:rect l="l" t="t" r="r" b="b"/>
            <a:pathLst>
              <a:path w="23039" h="22536" extrusionOk="0">
                <a:moveTo>
                  <a:pt x="0" y="22536"/>
                </a:moveTo>
                <a:cubicBezTo>
                  <a:pt x="8566" y="20735"/>
                  <a:pt x="13481" y="17930"/>
                  <a:pt x="17685" y="13598"/>
                </a:cubicBezTo>
                <a:cubicBezTo>
                  <a:pt x="21515" y="9652"/>
                  <a:pt x="23059" y="5821"/>
                  <a:pt x="23039" y="0"/>
                </a:cubicBezTo>
              </a:path>
            </a:pathLst>
          </a:custGeom>
          <a:ln w="88900">
            <a:solidFill>
              <a:srgbClr val="1EB001"/>
            </a:solidFill>
            <a:tailEnd w="med" len="lg"/>
          </a:ln>
        </p:spPr>
        <p:txBody>
          <a:bodyPr lIns="50800" tIns="50800" rIns="50800" bIns="50800"/>
          <a:lstStyle/>
          <a:p>
            <a:endParaRPr dirty="0"/>
          </a:p>
        </p:txBody>
      </p:sp>
      <p:sp>
        <p:nvSpPr>
          <p:cNvPr id="38" name="Ligne">
            <a:extLst>
              <a:ext uri="{FF2B5EF4-FFF2-40B4-BE49-F238E27FC236}">
                <a16:creationId xmlns:a16="http://schemas.microsoft.com/office/drawing/2014/main" id="{E61B6C47-22E7-BACA-D4D3-E89AC27BD65E}"/>
              </a:ext>
            </a:extLst>
          </p:cNvPr>
          <p:cNvSpPr/>
          <p:nvPr/>
        </p:nvSpPr>
        <p:spPr>
          <a:xfrm>
            <a:off x="9646818" y="5658880"/>
            <a:ext cx="4121957" cy="5463145"/>
          </a:xfrm>
          <a:custGeom>
            <a:avLst/>
            <a:gdLst>
              <a:gd name="connsiteX0" fmla="*/ 0 w 23039"/>
              <a:gd name="connsiteY0" fmla="*/ 22536 h 22697"/>
              <a:gd name="connsiteX1" fmla="*/ 17060 w 23039"/>
              <a:gd name="connsiteY1" fmla="*/ 15329 h 22697"/>
              <a:gd name="connsiteX2" fmla="*/ 23039 w 23039"/>
              <a:gd name="connsiteY2" fmla="*/ 0 h 22697"/>
              <a:gd name="connsiteX0" fmla="*/ 0 w 23039"/>
              <a:gd name="connsiteY0" fmla="*/ 22536 h 22536"/>
              <a:gd name="connsiteX1" fmla="*/ 17060 w 23039"/>
              <a:gd name="connsiteY1" fmla="*/ 15329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 name="connsiteX0" fmla="*/ 0 w 23039"/>
              <a:gd name="connsiteY0" fmla="*/ 22536 h 22536"/>
              <a:gd name="connsiteX1" fmla="*/ 17685 w 23039"/>
              <a:gd name="connsiteY1" fmla="*/ 13598 h 22536"/>
              <a:gd name="connsiteX2" fmla="*/ 23039 w 23039"/>
              <a:gd name="connsiteY2" fmla="*/ 0 h 22536"/>
              <a:gd name="connsiteX0" fmla="*/ 0 w 23039"/>
              <a:gd name="connsiteY0" fmla="*/ 22536 h 22536"/>
              <a:gd name="connsiteX1" fmla="*/ 23039 w 23039"/>
              <a:gd name="connsiteY1" fmla="*/ 0 h 22536"/>
              <a:gd name="connsiteX0" fmla="*/ 0 w 23039"/>
              <a:gd name="connsiteY0" fmla="*/ 22536 h 22536"/>
              <a:gd name="connsiteX1" fmla="*/ 23039 w 23039"/>
              <a:gd name="connsiteY1" fmla="*/ 0 h 22536"/>
              <a:gd name="connsiteX0" fmla="*/ 0 w 23039"/>
              <a:gd name="connsiteY0" fmla="*/ 22536 h 22536"/>
              <a:gd name="connsiteX1" fmla="*/ 23039 w 23039"/>
              <a:gd name="connsiteY1" fmla="*/ 0 h 22536"/>
              <a:gd name="connsiteX0" fmla="*/ 0 w 23059"/>
              <a:gd name="connsiteY0" fmla="*/ 22536 h 22536"/>
              <a:gd name="connsiteX1" fmla="*/ 23039 w 23059"/>
              <a:gd name="connsiteY1" fmla="*/ 0 h 22536"/>
              <a:gd name="connsiteX0" fmla="*/ 0 w 23216"/>
              <a:gd name="connsiteY0" fmla="*/ 22536 h 22536"/>
              <a:gd name="connsiteX1" fmla="*/ 23039 w 23216"/>
              <a:gd name="connsiteY1" fmla="*/ 0 h 22536"/>
            </a:gdLst>
            <a:ahLst/>
            <a:cxnLst>
              <a:cxn ang="0">
                <a:pos x="connsiteX0" y="connsiteY0"/>
              </a:cxn>
              <a:cxn ang="0">
                <a:pos x="connsiteX1" y="connsiteY1"/>
              </a:cxn>
            </a:cxnLst>
            <a:rect l="l" t="t" r="r" b="b"/>
            <a:pathLst>
              <a:path w="23216" h="22536" extrusionOk="0">
                <a:moveTo>
                  <a:pt x="0" y="22536"/>
                </a:moveTo>
                <a:cubicBezTo>
                  <a:pt x="16900" y="18137"/>
                  <a:pt x="24506" y="12062"/>
                  <a:pt x="23039" y="0"/>
                </a:cubicBezTo>
              </a:path>
            </a:pathLst>
          </a:custGeom>
          <a:ln w="88900">
            <a:solidFill>
              <a:srgbClr val="1EB001"/>
            </a:solidFill>
            <a:tailEnd w="med" len="lg"/>
          </a:ln>
        </p:spPr>
        <p:txBody>
          <a:bodyPr lIns="50800" tIns="50800" rIns="50800" bIns="50800"/>
          <a:lstStyle/>
          <a:p>
            <a:endParaRPr dirty="0"/>
          </a:p>
        </p:txBody>
      </p:sp>
    </p:spTree>
    <p:extLst>
      <p:ext uri="{BB962C8B-B14F-4D97-AF65-F5344CB8AC3E}">
        <p14:creationId xmlns:p14="http://schemas.microsoft.com/office/powerpoint/2010/main" val="201928510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82630522-006B-436C-4D1C-2EBB11CCFC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5198" y="1514150"/>
            <a:ext cx="17198005" cy="7535209"/>
          </a:xfrm>
          <a:prstGeom prst="rect">
            <a:avLst/>
          </a:prstGeom>
        </p:spPr>
      </p:pic>
      <p:sp>
        <p:nvSpPr>
          <p:cNvPr id="2" name="Titre 1">
            <a:extLst>
              <a:ext uri="{FF2B5EF4-FFF2-40B4-BE49-F238E27FC236}">
                <a16:creationId xmlns:a16="http://schemas.microsoft.com/office/drawing/2014/main" id="{AEB0A47C-E571-8890-EE56-F14581598AC0}"/>
              </a:ext>
            </a:extLst>
          </p:cNvPr>
          <p:cNvSpPr>
            <a:spLocks noGrp="1"/>
          </p:cNvSpPr>
          <p:nvPr>
            <p:ph type="title"/>
          </p:nvPr>
        </p:nvSpPr>
        <p:spPr>
          <a:xfrm>
            <a:off x="1905000" y="205650"/>
            <a:ext cx="21202650" cy="1625278"/>
          </a:xfrm>
        </p:spPr>
        <p:txBody>
          <a:bodyPr/>
          <a:lstStyle/>
          <a:p>
            <a:r>
              <a:rPr lang="fr-FR" dirty="0"/>
              <a:t>Mécanismes de stabilisation des matières organiques </a:t>
            </a:r>
            <a:br>
              <a:rPr lang="fr-FR" dirty="0"/>
            </a:br>
            <a:r>
              <a:rPr lang="fr-FR" dirty="0"/>
              <a:t>dans les sols</a:t>
            </a:r>
          </a:p>
        </p:txBody>
      </p:sp>
      <p:sp>
        <p:nvSpPr>
          <p:cNvPr id="9" name="ZoneTexte 8">
            <a:extLst>
              <a:ext uri="{FF2B5EF4-FFF2-40B4-BE49-F238E27FC236}">
                <a16:creationId xmlns:a16="http://schemas.microsoft.com/office/drawing/2014/main" id="{81188478-3071-4481-8C59-042BCAF3EB42}"/>
              </a:ext>
            </a:extLst>
          </p:cNvPr>
          <p:cNvSpPr txBox="1"/>
          <p:nvPr/>
        </p:nvSpPr>
        <p:spPr>
          <a:xfrm>
            <a:off x="3267075" y="4548773"/>
            <a:ext cx="420052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Préservation sélective</a:t>
            </a:r>
            <a:br>
              <a:rPr lang="fr-FR" sz="3200" b="1" dirty="0">
                <a:solidFill>
                  <a:srgbClr val="8D533E"/>
                </a:solidFill>
                <a:latin typeface="+mj-lt"/>
                <a:cs typeface="Arial" panose="020B0604020202020204" pitchFamily="34" charset="0"/>
              </a:rPr>
            </a:br>
            <a:r>
              <a:rPr lang="fr-FR" sz="3200" b="1" dirty="0">
                <a:solidFill>
                  <a:srgbClr val="8D533E"/>
                </a:solidFill>
                <a:latin typeface="+mj-lt"/>
                <a:cs typeface="Arial" panose="020B0604020202020204" pitchFamily="34" charset="0"/>
              </a:rPr>
              <a:t>Récalcitrance</a:t>
            </a:r>
            <a:endParaRPr lang="fr-FR" sz="3200" dirty="0">
              <a:solidFill>
                <a:schemeClr val="bg1">
                  <a:lumMod val="65000"/>
                </a:schemeClr>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F03B4B96-12BF-E561-AECA-F7730F86FE66}"/>
              </a:ext>
            </a:extLst>
          </p:cNvPr>
          <p:cNvSpPr txBox="1"/>
          <p:nvPr/>
        </p:nvSpPr>
        <p:spPr>
          <a:xfrm>
            <a:off x="8785728" y="4548773"/>
            <a:ext cx="4931728"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Interaction avec des ions ou surfaces minérales</a:t>
            </a:r>
            <a:endParaRPr lang="fr-FR" sz="3200" dirty="0">
              <a:solidFill>
                <a:schemeClr val="bg1">
                  <a:lumMod val="65000"/>
                </a:schemeClr>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A6FAC620-0B23-35D2-0FF1-97094AE4F6ED}"/>
              </a:ext>
            </a:extLst>
          </p:cNvPr>
          <p:cNvSpPr txBox="1"/>
          <p:nvPr/>
        </p:nvSpPr>
        <p:spPr>
          <a:xfrm>
            <a:off x="15169509" y="4548773"/>
            <a:ext cx="2540375" cy="1217535"/>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Protection physique</a:t>
            </a:r>
            <a:endParaRPr lang="fr-FR" sz="3200" dirty="0">
              <a:solidFill>
                <a:schemeClr val="bg1">
                  <a:lumMod val="65000"/>
                </a:schemeClr>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AF3B51B1-9F84-4D15-9688-323EF84D2C07}"/>
              </a:ext>
            </a:extLst>
          </p:cNvPr>
          <p:cNvSpPr txBox="1"/>
          <p:nvPr/>
        </p:nvSpPr>
        <p:spPr>
          <a:xfrm>
            <a:off x="17771454" y="4517608"/>
            <a:ext cx="3989320" cy="2202420"/>
          </a:xfrm>
          <a:prstGeom prst="rect">
            <a:avLst/>
          </a:prstGeom>
          <a:noFill/>
        </p:spPr>
        <p:txBody>
          <a:bodyPr wrap="square" lIns="50400" tIns="180000" rIns="50400" bIns="50400" rtlCol="0">
            <a:spAutoFit/>
          </a:bodyPr>
          <a:lstStyle/>
          <a:p>
            <a:pPr algn="ctr"/>
            <a:r>
              <a:rPr lang="fr-FR" sz="3200" b="1" dirty="0">
                <a:solidFill>
                  <a:srgbClr val="8D533E"/>
                </a:solidFill>
                <a:latin typeface="+mj-lt"/>
                <a:cs typeface="Arial" panose="020B0604020202020204" pitchFamily="34" charset="0"/>
              </a:rPr>
              <a:t>Conditions environnementales pour les micro-organismes</a:t>
            </a:r>
            <a:endParaRPr lang="fr-FR" sz="3200" dirty="0">
              <a:solidFill>
                <a:schemeClr val="bg1">
                  <a:lumMod val="65000"/>
                </a:schemeClr>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8352ED62-CBCA-0A30-4392-B758871278C6}"/>
              </a:ext>
            </a:extLst>
          </p:cNvPr>
          <p:cNvSpPr txBox="1"/>
          <p:nvPr/>
        </p:nvSpPr>
        <p:spPr>
          <a:xfrm>
            <a:off x="3360490" y="7828158"/>
            <a:ext cx="1930150"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Macro-molécules</a:t>
            </a:r>
          </a:p>
        </p:txBody>
      </p:sp>
      <p:sp>
        <p:nvSpPr>
          <p:cNvPr id="14" name="ZoneTexte 13">
            <a:extLst>
              <a:ext uri="{FF2B5EF4-FFF2-40B4-BE49-F238E27FC236}">
                <a16:creationId xmlns:a16="http://schemas.microsoft.com/office/drawing/2014/main" id="{3FDFC674-D972-A1D0-DB49-44E0C7ED969F}"/>
              </a:ext>
            </a:extLst>
          </p:cNvPr>
          <p:cNvSpPr txBox="1"/>
          <p:nvPr/>
        </p:nvSpPr>
        <p:spPr>
          <a:xfrm>
            <a:off x="5508873" y="7828158"/>
            <a:ext cx="2338513" cy="956288"/>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Carbone pyrogénique</a:t>
            </a:r>
          </a:p>
        </p:txBody>
      </p:sp>
      <p:sp>
        <p:nvSpPr>
          <p:cNvPr id="16" name="ZoneTexte 15">
            <a:extLst>
              <a:ext uri="{FF2B5EF4-FFF2-40B4-BE49-F238E27FC236}">
                <a16:creationId xmlns:a16="http://schemas.microsoft.com/office/drawing/2014/main" id="{EF4D9C2C-94AB-E631-BAAE-A6E83C64B09E}"/>
              </a:ext>
            </a:extLst>
          </p:cNvPr>
          <p:cNvSpPr txBox="1"/>
          <p:nvPr/>
        </p:nvSpPr>
        <p:spPr>
          <a:xfrm>
            <a:off x="8346332" y="7828158"/>
            <a:ext cx="2570021"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Complexation</a:t>
            </a:r>
          </a:p>
        </p:txBody>
      </p:sp>
      <p:sp>
        <p:nvSpPr>
          <p:cNvPr id="17" name="ZoneTexte 16">
            <a:extLst>
              <a:ext uri="{FF2B5EF4-FFF2-40B4-BE49-F238E27FC236}">
                <a16:creationId xmlns:a16="http://schemas.microsoft.com/office/drawing/2014/main" id="{FAF2C177-988B-2B3F-1198-5EC87C4FC017}"/>
              </a:ext>
            </a:extLst>
          </p:cNvPr>
          <p:cNvSpPr txBox="1"/>
          <p:nvPr/>
        </p:nvSpPr>
        <p:spPr>
          <a:xfrm>
            <a:off x="14775547" y="8089410"/>
            <a:ext cx="3222171" cy="1387176"/>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Inaccessibilité, conditions physiques locales</a:t>
            </a:r>
          </a:p>
        </p:txBody>
      </p:sp>
      <p:sp>
        <p:nvSpPr>
          <p:cNvPr id="18" name="ZoneTexte 17">
            <a:extLst>
              <a:ext uri="{FF2B5EF4-FFF2-40B4-BE49-F238E27FC236}">
                <a16:creationId xmlns:a16="http://schemas.microsoft.com/office/drawing/2014/main" id="{9EE69023-D3EC-FF30-848A-DAEFC364DD04}"/>
              </a:ext>
            </a:extLst>
          </p:cNvPr>
          <p:cNvSpPr txBox="1"/>
          <p:nvPr/>
        </p:nvSpPr>
        <p:spPr>
          <a:xfrm>
            <a:off x="11391510" y="7828158"/>
            <a:ext cx="2234950" cy="525401"/>
          </a:xfrm>
          <a:prstGeom prst="rect">
            <a:avLst/>
          </a:prstGeom>
          <a:noFill/>
        </p:spPr>
        <p:txBody>
          <a:bodyPr wrap="square" lIns="46800" tIns="46800" rIns="46800" bIns="46800" rtlCol="0">
            <a:spAutoFit/>
          </a:bodyPr>
          <a:lstStyle/>
          <a:p>
            <a:pPr algn="ctr"/>
            <a:r>
              <a:rPr lang="fr-FR" sz="2800" dirty="0">
                <a:cs typeface="Arial" panose="020B0604020202020204" pitchFamily="34" charset="0"/>
              </a:rPr>
              <a:t>Adsorption</a:t>
            </a:r>
          </a:p>
        </p:txBody>
      </p:sp>
      <p:sp>
        <p:nvSpPr>
          <p:cNvPr id="19" name="ZoneTexte 18">
            <a:extLst>
              <a:ext uri="{FF2B5EF4-FFF2-40B4-BE49-F238E27FC236}">
                <a16:creationId xmlns:a16="http://schemas.microsoft.com/office/drawing/2014/main" id="{600C149B-AC99-76AC-E994-AEFC801868B9}"/>
              </a:ext>
            </a:extLst>
          </p:cNvPr>
          <p:cNvSpPr txBox="1"/>
          <p:nvPr/>
        </p:nvSpPr>
        <p:spPr>
          <a:xfrm>
            <a:off x="14282497" y="9943457"/>
            <a:ext cx="6219376" cy="461665"/>
          </a:xfrm>
          <a:prstGeom prst="rect">
            <a:avLst/>
          </a:prstGeom>
          <a:noFill/>
        </p:spPr>
        <p:txBody>
          <a:bodyPr wrap="square">
            <a:spAutoFit/>
          </a:bodyPr>
          <a:lstStyle/>
          <a:p>
            <a:pPr algn="r"/>
            <a:r>
              <a:rPr lang="da-DK"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Chenu</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2009, CMS series</a:t>
            </a:r>
          </a:p>
        </p:txBody>
      </p:sp>
      <p:cxnSp>
        <p:nvCxnSpPr>
          <p:cNvPr id="21" name="Connecteur droit avec flèche 20">
            <a:extLst>
              <a:ext uri="{FF2B5EF4-FFF2-40B4-BE49-F238E27FC236}">
                <a16:creationId xmlns:a16="http://schemas.microsoft.com/office/drawing/2014/main" id="{D6C338E0-C5C0-952E-9882-7C1AC93DEDBA}"/>
              </a:ext>
            </a:extLst>
          </p:cNvPr>
          <p:cNvCxnSpPr>
            <a:cxnSpLocks/>
            <a:endCxn id="9" idx="0"/>
          </p:cNvCxnSpPr>
          <p:nvPr/>
        </p:nvCxnSpPr>
        <p:spPr>
          <a:xfrm flipH="1">
            <a:off x="5367338" y="2465929"/>
            <a:ext cx="6519862"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EF6DE9E-6D41-45D5-72DC-D771A7A192AD}"/>
              </a:ext>
            </a:extLst>
          </p:cNvPr>
          <p:cNvCxnSpPr>
            <a:cxnSpLocks/>
            <a:endCxn id="10" idx="0"/>
          </p:cNvCxnSpPr>
          <p:nvPr/>
        </p:nvCxnSpPr>
        <p:spPr>
          <a:xfrm flipH="1">
            <a:off x="11251592" y="2465929"/>
            <a:ext cx="635608"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F842FDE-C33C-C6B7-4AAB-BC280709DFA5}"/>
              </a:ext>
            </a:extLst>
          </p:cNvPr>
          <p:cNvCxnSpPr>
            <a:cxnSpLocks/>
            <a:endCxn id="11" idx="0"/>
          </p:cNvCxnSpPr>
          <p:nvPr/>
        </p:nvCxnSpPr>
        <p:spPr>
          <a:xfrm>
            <a:off x="11887200" y="2465929"/>
            <a:ext cx="4552497" cy="2082844"/>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D2E39403-485A-CC3D-1FBC-F64233732F3F}"/>
              </a:ext>
            </a:extLst>
          </p:cNvPr>
          <p:cNvCxnSpPr>
            <a:cxnSpLocks/>
            <a:endCxn id="12" idx="0"/>
          </p:cNvCxnSpPr>
          <p:nvPr/>
        </p:nvCxnSpPr>
        <p:spPr>
          <a:xfrm>
            <a:off x="11887200" y="2467066"/>
            <a:ext cx="7878914" cy="2050542"/>
          </a:xfrm>
          <a:prstGeom prst="straightConnector1">
            <a:avLst/>
          </a:prstGeom>
          <a:ln w="76200" cap="rnd">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621F50B-4207-DFB0-C44E-E727DE67D306}"/>
              </a:ext>
            </a:extLst>
          </p:cNvPr>
          <p:cNvSpPr txBox="1"/>
          <p:nvPr/>
        </p:nvSpPr>
        <p:spPr>
          <a:xfrm>
            <a:off x="1286398" y="9096895"/>
            <a:ext cx="12524851" cy="399499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La vitesse à laquelle la MO des sols peut être dégradée dépend de sa composition chimique, de son interaction avec la phase minérale, de son accessibilité pour les micro-organismes et des conditions environnementales.</a:t>
            </a:r>
          </a:p>
        </p:txBody>
      </p:sp>
      <p:cxnSp>
        <p:nvCxnSpPr>
          <p:cNvPr id="42" name="Connecteur droit avec flèche 41">
            <a:extLst>
              <a:ext uri="{FF2B5EF4-FFF2-40B4-BE49-F238E27FC236}">
                <a16:creationId xmlns:a16="http://schemas.microsoft.com/office/drawing/2014/main" id="{F017D2D2-6AFB-9337-1842-B59F685CB8CE}"/>
              </a:ext>
            </a:extLst>
          </p:cNvPr>
          <p:cNvCxnSpPr>
            <a:cxnSpLocks/>
          </p:cNvCxnSpPr>
          <p:nvPr/>
        </p:nvCxnSpPr>
        <p:spPr>
          <a:xfrm flipH="1">
            <a:off x="852365" y="978992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CF9FF982-5D3B-D63A-AF9E-E8BA9926A754}"/>
              </a:ext>
            </a:extLst>
          </p:cNvPr>
          <p:cNvSpPr>
            <a:spLocks noGrp="1"/>
          </p:cNvSpPr>
          <p:nvPr>
            <p:ph type="title"/>
          </p:nvPr>
        </p:nvSpPr>
        <p:spPr>
          <a:xfrm>
            <a:off x="1080000" y="-909053"/>
            <a:ext cx="17933836" cy="871226"/>
          </a:xfrm>
        </p:spPr>
        <p:txBody>
          <a:bodyPr/>
          <a:lstStyle/>
          <a:p>
            <a:r>
              <a:rPr lang="fr-FR" dirty="0"/>
              <a:t>SOMMAIRE</a:t>
            </a:r>
          </a:p>
        </p:txBody>
      </p:sp>
      <p:sp>
        <p:nvSpPr>
          <p:cNvPr id="6" name="Espace réservé du texte 5">
            <a:extLst>
              <a:ext uri="{FF2B5EF4-FFF2-40B4-BE49-F238E27FC236}">
                <a16:creationId xmlns:a16="http://schemas.microsoft.com/office/drawing/2014/main" id="{2332A908-9C86-A812-097F-EA934CC47675}"/>
              </a:ext>
            </a:extLst>
          </p:cNvPr>
          <p:cNvSpPr>
            <a:spLocks noGrp="1"/>
          </p:cNvSpPr>
          <p:nvPr>
            <p:ph type="body" sz="quarter" idx="24"/>
          </p:nvPr>
        </p:nvSpPr>
        <p:spPr>
          <a:xfrm>
            <a:off x="1080000" y="316800"/>
            <a:ext cx="17933836" cy="1025114"/>
          </a:xfrm>
        </p:spPr>
        <p:txBody>
          <a:bodyPr/>
          <a:lstStyle/>
          <a:p>
            <a:r>
              <a:rPr lang="fr-FR" dirty="0"/>
              <a:t>PRAIRIES PERMANENTES</a:t>
            </a:r>
          </a:p>
        </p:txBody>
      </p:sp>
      <p:sp>
        <p:nvSpPr>
          <p:cNvPr id="16" name="Espace réservé du texte 15">
            <a:extLst>
              <a:ext uri="{FF2B5EF4-FFF2-40B4-BE49-F238E27FC236}">
                <a16:creationId xmlns:a16="http://schemas.microsoft.com/office/drawing/2014/main" id="{A1ECCD12-D540-63B8-68B0-A27E5DBC3323}"/>
              </a:ext>
            </a:extLst>
          </p:cNvPr>
          <p:cNvSpPr>
            <a:spLocks noGrp="1"/>
          </p:cNvSpPr>
          <p:nvPr>
            <p:ph type="body" sz="quarter" idx="25"/>
          </p:nvPr>
        </p:nvSpPr>
        <p:spPr/>
        <p:txBody>
          <a:bodyPr/>
          <a:lstStyle/>
          <a:p>
            <a:endParaRPr lang="fr-FR" dirty="0"/>
          </a:p>
        </p:txBody>
      </p:sp>
      <p:sp>
        <p:nvSpPr>
          <p:cNvPr id="31" name="Espace réservé du texte 30">
            <a:extLst>
              <a:ext uri="{FF2B5EF4-FFF2-40B4-BE49-F238E27FC236}">
                <a16:creationId xmlns:a16="http://schemas.microsoft.com/office/drawing/2014/main" id="{570BA26E-AB77-4E60-7582-6A16E098D864}"/>
              </a:ext>
            </a:extLst>
          </p:cNvPr>
          <p:cNvSpPr>
            <a:spLocks noGrp="1"/>
          </p:cNvSpPr>
          <p:nvPr>
            <p:ph type="body" sz="quarter" idx="26"/>
          </p:nvPr>
        </p:nvSpPr>
        <p:spPr>
          <a:xfrm>
            <a:off x="2700000" y="3600000"/>
            <a:ext cx="20769600" cy="871226"/>
          </a:xfrm>
        </p:spPr>
        <p:txBody>
          <a:bodyPr>
            <a:normAutofit/>
          </a:bodyPr>
          <a:lstStyle/>
          <a:p>
            <a:r>
              <a:rPr lang="fr-FR" dirty="0"/>
              <a:t>Présentation de l'écosystème : définitions et chiffres-clés</a:t>
            </a:r>
          </a:p>
        </p:txBody>
      </p:sp>
      <p:sp>
        <p:nvSpPr>
          <p:cNvPr id="58" name="Espace réservé du texte 57">
            <a:extLst>
              <a:ext uri="{FF2B5EF4-FFF2-40B4-BE49-F238E27FC236}">
                <a16:creationId xmlns:a16="http://schemas.microsoft.com/office/drawing/2014/main" id="{D44833F6-E6CF-B573-11A8-662E093F3F49}"/>
              </a:ext>
            </a:extLst>
          </p:cNvPr>
          <p:cNvSpPr>
            <a:spLocks noGrp="1"/>
          </p:cNvSpPr>
          <p:nvPr>
            <p:ph type="body" sz="quarter" idx="27"/>
          </p:nvPr>
        </p:nvSpPr>
        <p:spPr>
          <a:xfrm>
            <a:off x="2699999" y="5256000"/>
            <a:ext cx="20769599" cy="871226"/>
          </a:xfrm>
        </p:spPr>
        <p:txBody>
          <a:bodyPr/>
          <a:lstStyle/>
          <a:p>
            <a:r>
              <a:rPr lang="fr-FR" dirty="0"/>
              <a:t>Stocks et FORMES de carbone organique</a:t>
            </a:r>
          </a:p>
        </p:txBody>
      </p:sp>
      <p:sp>
        <p:nvSpPr>
          <p:cNvPr id="59" name="Espace réservé du texte 58">
            <a:extLst>
              <a:ext uri="{FF2B5EF4-FFF2-40B4-BE49-F238E27FC236}">
                <a16:creationId xmlns:a16="http://schemas.microsoft.com/office/drawing/2014/main" id="{EF06E9D9-E1F5-7262-F710-502409FC21A8}"/>
              </a:ext>
            </a:extLst>
          </p:cNvPr>
          <p:cNvSpPr>
            <a:spLocks noGrp="1"/>
          </p:cNvSpPr>
          <p:nvPr>
            <p:ph type="body" sz="quarter" idx="28"/>
          </p:nvPr>
        </p:nvSpPr>
        <p:spPr>
          <a:xfrm>
            <a:off x="2700000" y="6912000"/>
            <a:ext cx="20769598" cy="871226"/>
          </a:xfrm>
        </p:spPr>
        <p:txBody>
          <a:bodyPr/>
          <a:lstStyle/>
          <a:p>
            <a:r>
              <a:rPr lang="fr-FR" dirty="0"/>
              <a:t>DYNAMIQUE DU CARBONE ORGANIQUE</a:t>
            </a:r>
          </a:p>
        </p:txBody>
      </p:sp>
      <p:sp>
        <p:nvSpPr>
          <p:cNvPr id="60" name="Espace réservé du texte 59">
            <a:extLst>
              <a:ext uri="{FF2B5EF4-FFF2-40B4-BE49-F238E27FC236}">
                <a16:creationId xmlns:a16="http://schemas.microsoft.com/office/drawing/2014/main" id="{7AD9C3EA-6A50-A441-89AD-A59BE0B6C60C}"/>
              </a:ext>
            </a:extLst>
          </p:cNvPr>
          <p:cNvSpPr>
            <a:spLocks noGrp="1"/>
          </p:cNvSpPr>
          <p:nvPr>
            <p:ph type="body" sz="quarter" idx="29"/>
          </p:nvPr>
        </p:nvSpPr>
        <p:spPr>
          <a:xfrm>
            <a:off x="2700338" y="8567738"/>
            <a:ext cx="20769262" cy="871226"/>
          </a:xfrm>
        </p:spPr>
        <p:txBody>
          <a:bodyPr/>
          <a:lstStyle/>
          <a:p>
            <a:r>
              <a:rPr lang="fr-FR" dirty="0"/>
              <a:t>Leviers d'action pour STOCKER DU CARBONE</a:t>
            </a:r>
          </a:p>
        </p:txBody>
      </p:sp>
      <p:sp>
        <p:nvSpPr>
          <p:cNvPr id="17" name="Espace réservé du texte 16">
            <a:extLst>
              <a:ext uri="{FF2B5EF4-FFF2-40B4-BE49-F238E27FC236}">
                <a16:creationId xmlns:a16="http://schemas.microsoft.com/office/drawing/2014/main" id="{233602E9-292B-E780-125E-64D958CF6753}"/>
              </a:ext>
            </a:extLst>
          </p:cNvPr>
          <p:cNvSpPr>
            <a:spLocks noGrp="1"/>
          </p:cNvSpPr>
          <p:nvPr>
            <p:ph type="body" sz="quarter" idx="31"/>
          </p:nvPr>
        </p:nvSpPr>
        <p:spPr>
          <a:xfrm>
            <a:off x="2700000" y="10224000"/>
            <a:ext cx="20769596" cy="871226"/>
          </a:xfrm>
        </p:spPr>
        <p:txBody>
          <a:bodyPr/>
          <a:lstStyle/>
          <a:p>
            <a:r>
              <a:rPr lang="fr-FR" dirty="0"/>
              <a:t>CONCLUSIONS</a:t>
            </a:r>
          </a:p>
        </p:txBody>
      </p:sp>
      <p:sp>
        <p:nvSpPr>
          <p:cNvPr id="36" name="Rectangle : coins arrondis 35">
            <a:extLst>
              <a:ext uri="{FF2B5EF4-FFF2-40B4-BE49-F238E27FC236}">
                <a16:creationId xmlns:a16="http://schemas.microsoft.com/office/drawing/2014/main" id="{7389BBE3-B9C5-660D-9E91-13CD084F73DD}"/>
              </a:ext>
            </a:extLst>
          </p:cNvPr>
          <p:cNvSpPr/>
          <p:nvPr/>
        </p:nvSpPr>
        <p:spPr>
          <a:xfrm>
            <a:off x="1152000" y="345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1.</a:t>
            </a:r>
            <a:endParaRPr lang="fr-FR" sz="5400" dirty="0">
              <a:solidFill>
                <a:schemeClr val="bg1"/>
              </a:solidFill>
              <a:cs typeface="Arial" panose="020B0604020202020204" pitchFamily="34" charset="0"/>
              <a:sym typeface="Helvetica"/>
            </a:endParaRPr>
          </a:p>
        </p:txBody>
      </p:sp>
      <p:sp>
        <p:nvSpPr>
          <p:cNvPr id="104" name="Rectangle : coins arrondis 103">
            <a:extLst>
              <a:ext uri="{FF2B5EF4-FFF2-40B4-BE49-F238E27FC236}">
                <a16:creationId xmlns:a16="http://schemas.microsoft.com/office/drawing/2014/main" id="{0AE6A844-4B04-79A5-2B97-F47D967AABBA}"/>
              </a:ext>
            </a:extLst>
          </p:cNvPr>
          <p:cNvSpPr/>
          <p:nvPr/>
        </p:nvSpPr>
        <p:spPr>
          <a:xfrm>
            <a:off x="1152000" y="5112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2.</a:t>
            </a:r>
            <a:endParaRPr lang="fr-FR" sz="5400" dirty="0">
              <a:solidFill>
                <a:schemeClr val="bg1"/>
              </a:solidFill>
              <a:cs typeface="Arial" panose="020B0604020202020204" pitchFamily="34" charset="0"/>
              <a:sym typeface="Helvetica"/>
            </a:endParaRPr>
          </a:p>
        </p:txBody>
      </p:sp>
      <p:sp>
        <p:nvSpPr>
          <p:cNvPr id="106" name="Rectangle : coins arrondis 105">
            <a:extLst>
              <a:ext uri="{FF2B5EF4-FFF2-40B4-BE49-F238E27FC236}">
                <a16:creationId xmlns:a16="http://schemas.microsoft.com/office/drawing/2014/main" id="{26BC85FF-4E4A-E7A3-3573-56CD45FBD50B}"/>
              </a:ext>
            </a:extLst>
          </p:cNvPr>
          <p:cNvSpPr/>
          <p:nvPr/>
        </p:nvSpPr>
        <p:spPr>
          <a:xfrm>
            <a:off x="1152000" y="6768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3.</a:t>
            </a:r>
            <a:endParaRPr lang="fr-FR" sz="5400" dirty="0">
              <a:solidFill>
                <a:schemeClr val="bg1"/>
              </a:solidFill>
              <a:cs typeface="Arial" panose="020B0604020202020204" pitchFamily="34" charset="0"/>
              <a:sym typeface="Helvetica"/>
            </a:endParaRPr>
          </a:p>
        </p:txBody>
      </p:sp>
      <p:sp>
        <p:nvSpPr>
          <p:cNvPr id="108" name="Rectangle : coins arrondis 107">
            <a:extLst>
              <a:ext uri="{FF2B5EF4-FFF2-40B4-BE49-F238E27FC236}">
                <a16:creationId xmlns:a16="http://schemas.microsoft.com/office/drawing/2014/main" id="{E66C9FD7-D315-09CE-9C17-3817DF556209}"/>
              </a:ext>
            </a:extLst>
          </p:cNvPr>
          <p:cNvSpPr/>
          <p:nvPr/>
        </p:nvSpPr>
        <p:spPr>
          <a:xfrm>
            <a:off x="1152000" y="8424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4.</a:t>
            </a:r>
            <a:endParaRPr lang="fr-FR" sz="5400" dirty="0">
              <a:solidFill>
                <a:schemeClr val="bg1"/>
              </a:solidFill>
              <a:cs typeface="Arial" panose="020B0604020202020204" pitchFamily="34" charset="0"/>
              <a:sym typeface="Helvetica"/>
            </a:endParaRPr>
          </a:p>
        </p:txBody>
      </p:sp>
      <p:sp>
        <p:nvSpPr>
          <p:cNvPr id="110" name="Rectangle : coins arrondis 109">
            <a:extLst>
              <a:ext uri="{FF2B5EF4-FFF2-40B4-BE49-F238E27FC236}">
                <a16:creationId xmlns:a16="http://schemas.microsoft.com/office/drawing/2014/main" id="{93C461DE-DB73-3875-54AC-313751BE912C}"/>
              </a:ext>
            </a:extLst>
          </p:cNvPr>
          <p:cNvSpPr/>
          <p:nvPr/>
        </p:nvSpPr>
        <p:spPr>
          <a:xfrm>
            <a:off x="1152000" y="10080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5.</a:t>
            </a:r>
            <a:endParaRPr lang="fr-FR" sz="5400" dirty="0">
              <a:solidFill>
                <a:schemeClr val="bg1"/>
              </a:solidFill>
              <a:cs typeface="Arial" panose="020B0604020202020204" pitchFamily="34" charset="0"/>
              <a:sym typeface="Helvetica"/>
            </a:endParaRPr>
          </a:p>
        </p:txBody>
      </p:sp>
      <p:sp>
        <p:nvSpPr>
          <p:cNvPr id="2" name="Rectangle 1">
            <a:hlinkClick r:id="rId2" action="ppaction://hlinksldjump"/>
            <a:extLst>
              <a:ext uri="{FF2B5EF4-FFF2-40B4-BE49-F238E27FC236}">
                <a16:creationId xmlns:a16="http://schemas.microsoft.com/office/drawing/2014/main" id="{EC94973A-8CF3-032B-9E6D-9D4766352145}"/>
              </a:ext>
            </a:extLst>
          </p:cNvPr>
          <p:cNvSpPr/>
          <p:nvPr/>
        </p:nvSpPr>
        <p:spPr>
          <a:xfrm>
            <a:off x="1152000" y="3456000"/>
            <a:ext cx="2141617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Rectangle 2">
            <a:hlinkClick r:id="rId3" action="ppaction://hlinksldjump"/>
            <a:extLst>
              <a:ext uri="{FF2B5EF4-FFF2-40B4-BE49-F238E27FC236}">
                <a16:creationId xmlns:a16="http://schemas.microsoft.com/office/drawing/2014/main" id="{75CF92F4-F045-7AC6-E3A8-3A35AC191D97}"/>
              </a:ext>
            </a:extLst>
          </p:cNvPr>
          <p:cNvSpPr/>
          <p:nvPr/>
        </p:nvSpPr>
        <p:spPr>
          <a:xfrm>
            <a:off x="1152000" y="5128213"/>
            <a:ext cx="14854618"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Rectangle 3">
            <a:hlinkClick r:id="rId4" action="ppaction://hlinksldjump"/>
            <a:extLst>
              <a:ext uri="{FF2B5EF4-FFF2-40B4-BE49-F238E27FC236}">
                <a16:creationId xmlns:a16="http://schemas.microsoft.com/office/drawing/2014/main" id="{7787C85F-E697-883C-4B84-5214134443E5}"/>
              </a:ext>
            </a:extLst>
          </p:cNvPr>
          <p:cNvSpPr/>
          <p:nvPr/>
        </p:nvSpPr>
        <p:spPr>
          <a:xfrm>
            <a:off x="1152001" y="6784213"/>
            <a:ext cx="12544544"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18E8EFE4-1E56-D5C2-5035-74A605CABEDE}"/>
              </a:ext>
            </a:extLst>
          </p:cNvPr>
          <p:cNvSpPr/>
          <p:nvPr/>
        </p:nvSpPr>
        <p:spPr>
          <a:xfrm>
            <a:off x="1152001" y="8424000"/>
            <a:ext cx="15307199"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7" name="Rectangle 6">
            <a:hlinkClick r:id="rId6" action="ppaction://hlinksldjump"/>
            <a:extLst>
              <a:ext uri="{FF2B5EF4-FFF2-40B4-BE49-F238E27FC236}">
                <a16:creationId xmlns:a16="http://schemas.microsoft.com/office/drawing/2014/main" id="{3B27BB9F-C582-91CE-F5B7-F75CC626F16D}"/>
              </a:ext>
            </a:extLst>
          </p:cNvPr>
          <p:cNvSpPr/>
          <p:nvPr/>
        </p:nvSpPr>
        <p:spPr>
          <a:xfrm>
            <a:off x="1152001" y="10080000"/>
            <a:ext cx="604393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060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00E69-1DD2-D3DA-30E3-C1813E3261ED}"/>
              </a:ext>
            </a:extLst>
          </p:cNvPr>
          <p:cNvSpPr>
            <a:spLocks noGrp="1"/>
          </p:cNvSpPr>
          <p:nvPr>
            <p:ph type="title"/>
          </p:nvPr>
        </p:nvSpPr>
        <p:spPr/>
        <p:txBody>
          <a:bodyPr/>
          <a:lstStyle/>
          <a:p>
            <a:r>
              <a:rPr lang="fr-FR" dirty="0"/>
              <a:t>Temps de renouvellement du carbone dans les sols de prairies</a:t>
            </a:r>
          </a:p>
        </p:txBody>
      </p:sp>
      <p:graphicFrame>
        <p:nvGraphicFramePr>
          <p:cNvPr id="3" name="Tableau 2">
            <a:extLst>
              <a:ext uri="{FF2B5EF4-FFF2-40B4-BE49-F238E27FC236}">
                <a16:creationId xmlns:a16="http://schemas.microsoft.com/office/drawing/2014/main" id="{D4707AF6-D61C-7AFD-218B-F9884AE5E573}"/>
              </a:ext>
            </a:extLst>
          </p:cNvPr>
          <p:cNvGraphicFramePr>
            <a:graphicFrameLocks noGrp="1"/>
          </p:cNvGraphicFramePr>
          <p:nvPr>
            <p:extLst>
              <p:ext uri="{D42A27DB-BD31-4B8C-83A1-F6EECF244321}">
                <p14:modId xmlns:p14="http://schemas.microsoft.com/office/powerpoint/2010/main" val="1601702679"/>
              </p:ext>
            </p:extLst>
          </p:nvPr>
        </p:nvGraphicFramePr>
        <p:xfrm>
          <a:off x="1025151" y="4167600"/>
          <a:ext cx="11844000" cy="8532000"/>
        </p:xfrm>
        <a:graphic>
          <a:graphicData uri="http://schemas.openxmlformats.org/drawingml/2006/table">
            <a:tbl>
              <a:tblPr>
                <a:tableStyleId>{5940675A-B579-460E-94D1-54222C63F5DA}</a:tableStyleId>
              </a:tblPr>
              <a:tblGrid>
                <a:gridCol w="3168000">
                  <a:extLst>
                    <a:ext uri="{9D8B030D-6E8A-4147-A177-3AD203B41FA5}">
                      <a16:colId xmlns:a16="http://schemas.microsoft.com/office/drawing/2014/main" val="3431981617"/>
                    </a:ext>
                  </a:extLst>
                </a:gridCol>
                <a:gridCol w="2988000">
                  <a:extLst>
                    <a:ext uri="{9D8B030D-6E8A-4147-A177-3AD203B41FA5}">
                      <a16:colId xmlns:a16="http://schemas.microsoft.com/office/drawing/2014/main" val="3280567856"/>
                    </a:ext>
                  </a:extLst>
                </a:gridCol>
                <a:gridCol w="3312000">
                  <a:extLst>
                    <a:ext uri="{9D8B030D-6E8A-4147-A177-3AD203B41FA5}">
                      <a16:colId xmlns:a16="http://schemas.microsoft.com/office/drawing/2014/main" val="1563694732"/>
                    </a:ext>
                  </a:extLst>
                </a:gridCol>
                <a:gridCol w="2376000">
                  <a:extLst>
                    <a:ext uri="{9D8B030D-6E8A-4147-A177-3AD203B41FA5}">
                      <a16:colId xmlns:a16="http://schemas.microsoft.com/office/drawing/2014/main" val="1136303364"/>
                    </a:ext>
                  </a:extLst>
                </a:gridCol>
              </a:tblGrid>
              <a:tr h="2448000">
                <a:tc>
                  <a:txBody>
                    <a:bodyPr/>
                    <a:lstStyle/>
                    <a:p>
                      <a:pPr algn="l" fontAlgn="b"/>
                      <a:r>
                        <a:rPr lang="fr-FR" sz="3600" b="1" u="none" strike="noStrike" dirty="0">
                          <a:effectLst/>
                          <a:cs typeface="Arial" panose="020B0604020202020204" pitchFamily="34" charset="0"/>
                        </a:rPr>
                        <a:t>Type de biome</a:t>
                      </a:r>
                      <a:endParaRPr lang="fr-FR" sz="36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3600" b="1" u="none" strike="noStrike" dirty="0">
                          <a:effectLst/>
                          <a:cs typeface="Arial" panose="020B0604020202020204" pitchFamily="34" charset="0"/>
                        </a:rPr>
                        <a:t>Horizon</a:t>
                      </a:r>
                    </a:p>
                    <a:p>
                      <a:pPr algn="ctr" fontAlgn="t"/>
                      <a:r>
                        <a:rPr lang="fr-FR" sz="3600" b="1" u="none" strike="noStrike" dirty="0">
                          <a:effectLst/>
                          <a:cs typeface="Arial" panose="020B0604020202020204" pitchFamily="34" charset="0"/>
                        </a:rPr>
                        <a:t>de surface</a:t>
                      </a:r>
                    </a:p>
                    <a:p>
                      <a:pPr algn="ctr" fontAlgn="t"/>
                      <a:r>
                        <a:rPr lang="fr-FR" sz="3600" b="1" u="none" strike="noStrike" dirty="0">
                          <a:effectLst/>
                          <a:cs typeface="Arial" panose="020B0604020202020204" pitchFamily="34" charset="0"/>
                        </a:rPr>
                        <a:t>0-30 cm</a:t>
                      </a:r>
                    </a:p>
                    <a:p>
                      <a:pPr algn="ctr" fontAlgn="t"/>
                      <a:r>
                        <a:rPr lang="fr-FR" sz="3200" b="0" u="none" strike="noStrike" baseline="0" dirty="0">
                          <a:effectLst/>
                          <a:cs typeface="Arial" panose="020B0604020202020204" pitchFamily="34" charset="0"/>
                        </a:rPr>
                        <a:t>(années)</a:t>
                      </a:r>
                      <a:endParaRPr lang="fr-FR" sz="3200" b="0" u="none" strike="noStrike" baseline="0" dirty="0">
                        <a:effectLst/>
                      </a:endParaRPr>
                    </a:p>
                  </a:txBody>
                  <a:tcPr marL="0" marR="0" marT="7200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3600" b="1" u="none" strike="noStrike" dirty="0">
                          <a:effectLst/>
                          <a:cs typeface="Arial" panose="020B0604020202020204" pitchFamily="34" charset="0"/>
                        </a:rPr>
                        <a:t>Horizon</a:t>
                      </a:r>
                    </a:p>
                    <a:p>
                      <a:pPr algn="ctr" fontAlgn="t"/>
                      <a:r>
                        <a:rPr lang="fr-FR" sz="3600" b="1" u="none" strike="noStrike" dirty="0">
                          <a:effectLst/>
                          <a:cs typeface="Arial" panose="020B0604020202020204" pitchFamily="34" charset="0"/>
                        </a:rPr>
                        <a:t>sous-jacent</a:t>
                      </a:r>
                    </a:p>
                    <a:p>
                      <a:pPr algn="ctr" fontAlgn="t"/>
                      <a:r>
                        <a:rPr lang="fr-FR" sz="3600" b="1" u="none" strike="noStrike" dirty="0">
                          <a:effectLst/>
                          <a:cs typeface="Arial" panose="020B0604020202020204" pitchFamily="34" charset="0"/>
                        </a:rPr>
                        <a:t>30-100 cm</a:t>
                      </a:r>
                    </a:p>
                    <a:p>
                      <a:pPr algn="ctr" fontAlgn="t"/>
                      <a:r>
                        <a:rPr lang="fr-FR" sz="3200" b="0" u="none" strike="noStrike" baseline="0" dirty="0">
                          <a:effectLst/>
                          <a:cs typeface="Arial" panose="020B0604020202020204" pitchFamily="34" charset="0"/>
                        </a:rPr>
                        <a:t>(années)</a:t>
                      </a:r>
                      <a:endParaRPr lang="fr-FR" sz="3200" b="0" i="0" u="none" strike="noStrike" baseline="0" dirty="0">
                        <a:solidFill>
                          <a:srgbClr val="000000"/>
                        </a:solidFill>
                        <a:effectLst/>
                        <a:latin typeface="Marianne" panose="02000000000000000000" pitchFamily="50" charset="0"/>
                      </a:endParaRPr>
                    </a:p>
                  </a:txBody>
                  <a:tcPr marL="0" marR="0" marT="7200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tc>
                  <a:txBody>
                    <a:bodyPr/>
                    <a:lstStyle/>
                    <a:p>
                      <a:pPr algn="ctr" fontAlgn="t"/>
                      <a:r>
                        <a:rPr lang="fr-FR" sz="3600" b="1" u="none" strike="noStrike" dirty="0">
                          <a:effectLst/>
                          <a:cs typeface="Arial" panose="020B0604020202020204" pitchFamily="34" charset="0"/>
                        </a:rPr>
                        <a:t>Stock</a:t>
                      </a:r>
                    </a:p>
                    <a:p>
                      <a:pPr algn="ctr" fontAlgn="t"/>
                      <a:r>
                        <a:rPr lang="fr-FR" sz="3600" b="1" u="none" strike="noStrike" dirty="0">
                          <a:effectLst/>
                          <a:cs typeface="Arial" panose="020B0604020202020204" pitchFamily="34" charset="0"/>
                        </a:rPr>
                        <a:t>de COS</a:t>
                      </a:r>
                    </a:p>
                    <a:p>
                      <a:pPr algn="ctr" fontAlgn="t"/>
                      <a:r>
                        <a:rPr lang="fr-FR" sz="3200" b="0" u="none" strike="noStrike" baseline="0" dirty="0">
                          <a:effectLst/>
                          <a:cs typeface="Arial" panose="020B0604020202020204" pitchFamily="34" charset="0"/>
                        </a:rPr>
                        <a:t>(tC.ha</a:t>
                      </a:r>
                      <a:r>
                        <a:rPr lang="fr-FR" sz="3200" b="0" u="none" strike="noStrike" baseline="10000" dirty="0">
                          <a:effectLst/>
                          <a:cs typeface="Arial" panose="020B0604020202020204" pitchFamily="34" charset="0"/>
                        </a:rPr>
                        <a:t>-1</a:t>
                      </a:r>
                      <a:r>
                        <a:rPr lang="fr-FR" sz="3200" b="0" u="none" strike="noStrike" baseline="0" dirty="0">
                          <a:effectLst/>
                          <a:cs typeface="Arial" panose="020B0604020202020204" pitchFamily="34" charset="0"/>
                        </a:rPr>
                        <a:t>)</a:t>
                      </a:r>
                      <a:endParaRPr lang="fr-FR" sz="3200" b="0" i="0" u="none" strike="noStrike" baseline="0" dirty="0">
                        <a:solidFill>
                          <a:srgbClr val="000000"/>
                        </a:solidFill>
                        <a:effectLst/>
                        <a:latin typeface="Marianne" panose="02000000000000000000" pitchFamily="50"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B7758">
                        <a:alpha val="20000"/>
                      </a:srgbClr>
                    </a:solidFill>
                  </a:tcPr>
                </a:tc>
                <a:extLst>
                  <a:ext uri="{0D108BD9-81ED-4DB2-BD59-A6C34878D82A}">
                    <a16:rowId xmlns:a16="http://schemas.microsoft.com/office/drawing/2014/main" val="1781512749"/>
                  </a:ext>
                </a:extLst>
              </a:tr>
              <a:tr h="864000">
                <a:tc>
                  <a:txBody>
                    <a:bodyPr/>
                    <a:lstStyle/>
                    <a:p>
                      <a:pPr algn="l" fontAlgn="b"/>
                      <a:r>
                        <a:rPr lang="fr-FR" sz="3600" b="0" u="none" strike="noStrike" dirty="0">
                          <a:effectLst/>
                          <a:cs typeface="Arial" panose="020B0604020202020204" pitchFamily="34" charset="0"/>
                        </a:rPr>
                        <a:t>Toundra</a:t>
                      </a:r>
                      <a:endParaRPr lang="fr-FR" sz="36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91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1920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127</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368000">
                <a:tc>
                  <a:txBody>
                    <a:bodyPr/>
                    <a:lstStyle/>
                    <a:p>
                      <a:pPr algn="l" fontAlgn="b"/>
                      <a:r>
                        <a:rPr lang="fr-FR" sz="3600" b="0" u="none" strike="noStrike" dirty="0">
                          <a:effectLst/>
                          <a:cs typeface="Arial" panose="020B0604020202020204" pitchFamily="34" charset="0"/>
                        </a:rPr>
                        <a:t>Prairie tempérée</a:t>
                      </a:r>
                      <a:endParaRPr lang="fr-FR" sz="3600" b="0"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43</a:t>
                      </a:r>
                      <a:endParaRPr lang="fr-FR" sz="3600" b="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236</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2484000">
                <a:tc>
                  <a:txBody>
                    <a:bodyPr/>
                    <a:lstStyle/>
                    <a:p>
                      <a:pPr algn="l" fontAlgn="b"/>
                      <a:r>
                        <a:rPr lang="fr-FR" sz="3600" b="0" i="0" u="none" strike="noStrike" dirty="0">
                          <a:solidFill>
                            <a:srgbClr val="000000"/>
                          </a:solidFill>
                          <a:effectLst/>
                          <a:latin typeface="Marianne" panose="02000000000000000000" pitchFamily="50" charset="0"/>
                        </a:rPr>
                        <a:t>Déserts et formations arbustives xériques</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43</a:t>
                      </a:r>
                      <a:endParaRPr lang="fr-FR" sz="36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170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42</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2204625069"/>
                  </a:ext>
                </a:extLst>
              </a:tr>
              <a:tr h="1368000">
                <a:tc>
                  <a:txBody>
                    <a:bodyPr/>
                    <a:lstStyle/>
                    <a:p>
                      <a:pPr algn="l" fontAlgn="b"/>
                      <a:r>
                        <a:rPr lang="fr-FR" sz="3600" b="0" i="0" u="none" strike="noStrike" dirty="0">
                          <a:solidFill>
                            <a:srgbClr val="000000"/>
                          </a:solidFill>
                          <a:effectLst/>
                          <a:latin typeface="Marianne" panose="02000000000000000000" pitchFamily="50" charset="0"/>
                        </a:rPr>
                        <a:t>Savanes tropicales</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3600" b="0" u="none" strike="noStrike" kern="1200" dirty="0">
                          <a:solidFill>
                            <a:schemeClr val="tx1"/>
                          </a:solidFill>
                          <a:effectLst/>
                          <a:latin typeface="+mn-lt"/>
                          <a:ea typeface="+mn-ea"/>
                          <a:cs typeface="Arial" panose="020B0604020202020204" pitchFamily="34" charset="0"/>
                        </a:rPr>
                        <a:t>31</a:t>
                      </a:r>
                      <a:endParaRPr lang="fr-FR" sz="36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101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3600" b="0" u="none" strike="noStrike" kern="1200" dirty="0">
                          <a:solidFill>
                            <a:schemeClr val="tx1"/>
                          </a:solidFill>
                          <a:effectLst/>
                          <a:latin typeface="+mn-lt"/>
                          <a:ea typeface="+mn-ea"/>
                          <a:cs typeface="Arial" panose="020B0604020202020204" pitchFamily="34" charset="0"/>
                        </a:rPr>
                        <a:t>117</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470286283"/>
                  </a:ext>
                </a:extLst>
              </a:tr>
            </a:tbl>
          </a:graphicData>
        </a:graphic>
      </p:graphicFrame>
      <p:sp>
        <p:nvSpPr>
          <p:cNvPr id="5" name="ZoneTexte 4">
            <a:extLst>
              <a:ext uri="{FF2B5EF4-FFF2-40B4-BE49-F238E27FC236}">
                <a16:creationId xmlns:a16="http://schemas.microsoft.com/office/drawing/2014/main" id="{9E7D5B63-2091-EF54-8E45-85E47E0CD056}"/>
              </a:ext>
            </a:extLst>
          </p:cNvPr>
          <p:cNvSpPr txBox="1"/>
          <p:nvPr/>
        </p:nvSpPr>
        <p:spPr>
          <a:xfrm>
            <a:off x="1025151" y="2088000"/>
            <a:ext cx="11844000" cy="1756508"/>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Temps moyen de renouvellement du carbone organique du sol à l’échelle des biomes </a:t>
            </a:r>
            <a:r>
              <a:rPr lang="fr-FR" sz="3600" dirty="0">
                <a:solidFill>
                  <a:schemeClr val="bg1">
                    <a:lumMod val="65000"/>
                  </a:schemeClr>
                </a:solidFill>
                <a:latin typeface="+mj-lt"/>
                <a:cs typeface="Arial" panose="020B0604020202020204" pitchFamily="34" charset="0"/>
              </a:rPr>
              <a:t>(</a:t>
            </a:r>
            <a:r>
              <a:rPr lang="fr-FR" sz="3600" cap="small" dirty="0">
                <a:solidFill>
                  <a:schemeClr val="bg1">
                    <a:lumMod val="65000"/>
                  </a:schemeClr>
                </a:solidFill>
                <a:latin typeface="+mj-lt"/>
                <a:cs typeface="Arial" panose="020B0604020202020204" pitchFamily="34" charset="0"/>
              </a:rPr>
              <a:t>Zhang</a:t>
            </a:r>
            <a:r>
              <a:rPr lang="fr-FR" sz="3600" dirty="0">
                <a:solidFill>
                  <a:schemeClr val="bg1">
                    <a:lumMod val="65000"/>
                  </a:schemeClr>
                </a:solidFill>
                <a:latin typeface="+mj-lt"/>
                <a:cs typeface="Arial" panose="020B0604020202020204" pitchFamily="34" charset="0"/>
              </a:rPr>
              <a:t> </a:t>
            </a:r>
            <a:r>
              <a:rPr lang="fr-FR" sz="3600" i="1" dirty="0">
                <a:solidFill>
                  <a:schemeClr val="bg1">
                    <a:lumMod val="65000"/>
                  </a:schemeClr>
                </a:solidFill>
                <a:latin typeface="+mj-lt"/>
                <a:cs typeface="Arial" panose="020B0604020202020204" pitchFamily="34" charset="0"/>
              </a:rPr>
              <a:t>et al.</a:t>
            </a:r>
            <a:r>
              <a:rPr lang="fr-FR" sz="3600" dirty="0">
                <a:solidFill>
                  <a:schemeClr val="bg1">
                    <a:lumMod val="65000"/>
                  </a:schemeClr>
                </a:solidFill>
                <a:latin typeface="+mj-lt"/>
                <a:cs typeface="Arial" panose="020B0604020202020204" pitchFamily="34" charset="0"/>
              </a:rPr>
              <a:t>, 2025) </a:t>
            </a:r>
            <a:r>
              <a:rPr lang="fr-FR" sz="3600" b="1" dirty="0">
                <a:solidFill>
                  <a:srgbClr val="8D533E"/>
                </a:solidFill>
                <a:latin typeface="+mj-lt"/>
                <a:cs typeface="Arial" panose="020B0604020202020204" pitchFamily="34" charset="0"/>
              </a:rPr>
              <a:t>et stocks de carbone organique du sol associés </a:t>
            </a:r>
            <a:r>
              <a:rPr lang="fr-FR" sz="3600" dirty="0">
                <a:solidFill>
                  <a:schemeClr val="bg1">
                    <a:lumMod val="65000"/>
                  </a:schemeClr>
                </a:solidFill>
                <a:latin typeface="+mj-lt"/>
                <a:cs typeface="Arial" panose="020B0604020202020204" pitchFamily="34" charset="0"/>
              </a:rPr>
              <a:t>(GIEC)</a:t>
            </a:r>
          </a:p>
        </p:txBody>
      </p:sp>
      <p:sp>
        <p:nvSpPr>
          <p:cNvPr id="7" name="ZoneTexte 6">
            <a:extLst>
              <a:ext uri="{FF2B5EF4-FFF2-40B4-BE49-F238E27FC236}">
                <a16:creationId xmlns:a16="http://schemas.microsoft.com/office/drawing/2014/main" id="{AFB051B0-A43F-3014-1F73-F81F66C5A9BE}"/>
              </a:ext>
            </a:extLst>
          </p:cNvPr>
          <p:cNvSpPr txBox="1"/>
          <p:nvPr/>
        </p:nvSpPr>
        <p:spPr>
          <a:xfrm>
            <a:off x="14474451" y="4167600"/>
            <a:ext cx="8337924" cy="2080724"/>
          </a:xfrm>
          <a:prstGeom prst="roundRect">
            <a:avLst>
              <a:gd name="adj" fmla="val 18060"/>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temps de renouvellement </a:t>
            </a:r>
            <a:r>
              <a:rPr lang="fr-FR" sz="4000" b="1" dirty="0">
                <a:cs typeface="Arial" panose="020B0604020202020204" pitchFamily="34" charset="0"/>
              </a:rPr>
              <a:t>augmente avec la profondeur</a:t>
            </a:r>
            <a:r>
              <a:rPr lang="fr-FR" sz="4000" dirty="0">
                <a:cs typeface="Arial" panose="020B0604020202020204" pitchFamily="34" charset="0"/>
              </a:rPr>
              <a:t>.</a:t>
            </a:r>
          </a:p>
        </p:txBody>
      </p:sp>
      <p:cxnSp>
        <p:nvCxnSpPr>
          <p:cNvPr id="8" name="Connecteur droit avec flèche 7">
            <a:extLst>
              <a:ext uri="{FF2B5EF4-FFF2-40B4-BE49-F238E27FC236}">
                <a16:creationId xmlns:a16="http://schemas.microsoft.com/office/drawing/2014/main" id="{DA454B5B-A3C4-B4FC-4EEE-6957BB12A243}"/>
              </a:ext>
            </a:extLst>
          </p:cNvPr>
          <p:cNvCxnSpPr>
            <a:cxnSpLocks/>
          </p:cNvCxnSpPr>
          <p:nvPr/>
        </p:nvCxnSpPr>
        <p:spPr>
          <a:xfrm flipH="1">
            <a:off x="14040417" y="48995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2E8D90EF-7227-4F1D-AEC9-8BB2D1DDF1CC}"/>
              </a:ext>
            </a:extLst>
          </p:cNvPr>
          <p:cNvSpPr txBox="1"/>
          <p:nvPr/>
        </p:nvSpPr>
        <p:spPr>
          <a:xfrm>
            <a:off x="14474451" y="7101299"/>
            <a:ext cx="8633199" cy="4428149"/>
          </a:xfrm>
          <a:prstGeom prst="roundRect">
            <a:avLst>
              <a:gd name="adj" fmla="val 9718"/>
            </a:avLst>
          </a:prstGeom>
          <a:no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Le temps de renouvellement </a:t>
            </a:r>
            <a:r>
              <a:rPr lang="fr-FR" sz="4000" b="1" dirty="0">
                <a:cs typeface="Arial" panose="020B0604020202020204" pitchFamily="34" charset="0"/>
              </a:rPr>
              <a:t>augmente généralement des basses vers les hautes latitudes</a:t>
            </a:r>
            <a:r>
              <a:rPr lang="fr-FR" sz="4000" dirty="0">
                <a:cs typeface="Arial" panose="020B0604020202020204" pitchFamily="34" charset="0"/>
              </a:rPr>
              <a:t>, et ceci est plus évident dans l’horizon sous-jacent que dans l’horizon de surface du sol.</a:t>
            </a:r>
          </a:p>
        </p:txBody>
      </p:sp>
      <p:cxnSp>
        <p:nvCxnSpPr>
          <p:cNvPr id="10" name="Connecteur droit avec flèche 9">
            <a:extLst>
              <a:ext uri="{FF2B5EF4-FFF2-40B4-BE49-F238E27FC236}">
                <a16:creationId xmlns:a16="http://schemas.microsoft.com/office/drawing/2014/main" id="{04505DBE-0D09-B660-1D96-D9F6FB17F57A}"/>
              </a:ext>
            </a:extLst>
          </p:cNvPr>
          <p:cNvCxnSpPr>
            <a:cxnSpLocks/>
          </p:cNvCxnSpPr>
          <p:nvPr/>
        </p:nvCxnSpPr>
        <p:spPr>
          <a:xfrm flipH="1">
            <a:off x="14040417" y="78332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60627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3601780-0B5F-45E0-357C-220DCFAEFA8F}"/>
              </a:ext>
            </a:extLst>
          </p:cNvPr>
          <p:cNvSpPr/>
          <p:nvPr/>
        </p:nvSpPr>
        <p:spPr>
          <a:xfrm>
            <a:off x="1368000" y="10248900"/>
            <a:ext cx="15253125" cy="723900"/>
          </a:xfrm>
          <a:prstGeom prst="rect">
            <a:avLst/>
          </a:prstGeom>
          <a:solidFill>
            <a:schemeClr val="bg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851B3F9A-C6B9-7F8B-CA09-76C55D8CF6CE}"/>
              </a:ext>
            </a:extLst>
          </p:cNvPr>
          <p:cNvSpPr/>
          <p:nvPr/>
        </p:nvSpPr>
        <p:spPr>
          <a:xfrm>
            <a:off x="1368001" y="8286750"/>
            <a:ext cx="13710074" cy="723900"/>
          </a:xfrm>
          <a:prstGeom prst="rect">
            <a:avLst/>
          </a:prstGeom>
          <a:solidFill>
            <a:schemeClr val="bg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829EE8FD-3BAE-318D-30AA-B7B2DB1B0550}"/>
              </a:ext>
            </a:extLst>
          </p:cNvPr>
          <p:cNvSpPr/>
          <p:nvPr/>
        </p:nvSpPr>
        <p:spPr>
          <a:xfrm>
            <a:off x="1368001" y="5676900"/>
            <a:ext cx="9157124" cy="723900"/>
          </a:xfrm>
          <a:prstGeom prst="rect">
            <a:avLst/>
          </a:prstGeom>
          <a:solidFill>
            <a:schemeClr val="bg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55B1C46E-262A-8ECB-F0E5-5A40453B3F74}"/>
              </a:ext>
            </a:extLst>
          </p:cNvPr>
          <p:cNvSpPr>
            <a:spLocks noGrp="1"/>
          </p:cNvSpPr>
          <p:nvPr>
            <p:ph type="title"/>
          </p:nvPr>
        </p:nvSpPr>
        <p:spPr>
          <a:xfrm>
            <a:off x="1905000" y="205650"/>
            <a:ext cx="21202650" cy="1625278"/>
          </a:xfrm>
        </p:spPr>
        <p:txBody>
          <a:bodyPr/>
          <a:lstStyle/>
          <a:p>
            <a:r>
              <a:rPr lang="fr-FR" dirty="0"/>
              <a:t>Comptabilisation complète des Gaz à Effet de Serre </a:t>
            </a:r>
            <a:br>
              <a:rPr lang="fr-FR" dirty="0"/>
            </a:br>
            <a:r>
              <a:rPr lang="fr-FR" dirty="0"/>
              <a:t>dans des prairies gérées </a:t>
            </a:r>
            <a:r>
              <a:rPr lang="fr-FR" sz="4000" b="0" dirty="0"/>
              <a:t>(1/2)</a:t>
            </a:r>
          </a:p>
        </p:txBody>
      </p:sp>
      <p:sp>
        <p:nvSpPr>
          <p:cNvPr id="3" name="ZoneTexte 2">
            <a:extLst>
              <a:ext uri="{FF2B5EF4-FFF2-40B4-BE49-F238E27FC236}">
                <a16:creationId xmlns:a16="http://schemas.microsoft.com/office/drawing/2014/main" id="{859A1CAC-6365-7B8C-F8F4-C914804715BA}"/>
              </a:ext>
            </a:extLst>
          </p:cNvPr>
          <p:cNvSpPr txBox="1"/>
          <p:nvPr/>
        </p:nvSpPr>
        <p:spPr>
          <a:xfrm>
            <a:off x="720000" y="2520000"/>
            <a:ext cx="21508255" cy="8611397"/>
          </a:xfrm>
          <a:prstGeom prst="rect">
            <a:avLst/>
          </a:prstGeom>
          <a:noFill/>
        </p:spPr>
        <p:txBody>
          <a:bodyPr wrap="square" lIns="46800" tIns="46800" rIns="46800" bIns="46800" rtlCol="0">
            <a:spAutoFit/>
          </a:bodyPr>
          <a:lstStyle/>
          <a:p>
            <a:r>
              <a:rPr lang="fr-FR" sz="4000" dirty="0"/>
              <a:t>Exemple d’un bilan GES complet réalisé sur 9 prairies gérées européennes (pâturage et fauchage) durant 2 ans </a:t>
            </a:r>
            <a:r>
              <a:rPr lang="fr-FR" sz="4000" dirty="0">
                <a:solidFill>
                  <a:srgbClr val="929292"/>
                </a:solidFill>
                <a:latin typeface="+mj-lt"/>
              </a:rPr>
              <a:t>(</a:t>
            </a:r>
            <a:r>
              <a:rPr lang="fr-FR" sz="4000" cap="small" dirty="0">
                <a:solidFill>
                  <a:srgbClr val="929292"/>
                </a:solidFill>
                <a:latin typeface="+mj-lt"/>
              </a:rPr>
              <a:t>Soussana</a:t>
            </a:r>
            <a:r>
              <a:rPr lang="fr-FR" sz="4000" dirty="0">
                <a:solidFill>
                  <a:srgbClr val="929292"/>
                </a:solidFill>
                <a:latin typeface="+mj-lt"/>
              </a:rPr>
              <a:t>, 2007)</a:t>
            </a:r>
            <a:r>
              <a:rPr lang="fr-FR" sz="4000" dirty="0">
                <a:solidFill>
                  <a:srgbClr val="929292"/>
                </a:solidFill>
              </a:rPr>
              <a:t> :</a:t>
            </a:r>
          </a:p>
          <a:p>
            <a:endParaRPr lang="fr-FR" sz="4000" dirty="0">
              <a:solidFill>
                <a:srgbClr val="929292"/>
              </a:solidFill>
            </a:endParaRPr>
          </a:p>
          <a:p>
            <a:pPr marL="571500" indent="-571500">
              <a:buSzPct val="70000"/>
              <a:buBlip>
                <a:blip r:embed="rId3"/>
              </a:buBlip>
              <a:defRPr>
                <a:solidFill>
                  <a:srgbClr val="000000"/>
                </a:solidFill>
                <a:latin typeface="Marianne"/>
                <a:ea typeface="Marianne"/>
                <a:cs typeface="Marianne"/>
                <a:sym typeface="Marianne"/>
              </a:defRPr>
            </a:pPr>
            <a:r>
              <a:rPr lang="fr-FR" sz="4000" i="1" dirty="0">
                <a:solidFill>
                  <a:srgbClr val="00B0F0"/>
                </a:solidFill>
              </a:rPr>
              <a:t>CO</a:t>
            </a:r>
            <a:r>
              <a:rPr lang="fr-FR" sz="4000" i="1" baseline="-25000" dirty="0">
                <a:solidFill>
                  <a:srgbClr val="00B0F0"/>
                </a:solidFill>
              </a:rPr>
              <a:t>2</a:t>
            </a:r>
            <a:r>
              <a:rPr lang="fr-FR" sz="4000" dirty="0"/>
              <a:t> échangé avec l’atmosphère « Échange Écosystémique Net » (EEN) :</a:t>
            </a:r>
            <a:br>
              <a:rPr lang="fr-FR" sz="4000" dirty="0"/>
            </a:br>
            <a:r>
              <a:rPr lang="fr-FR" sz="3600" i="1" dirty="0"/>
              <a:t>Respiration moins photosynthèse</a:t>
            </a:r>
            <a:br>
              <a:rPr lang="fr-FR" sz="4000" i="1" dirty="0"/>
            </a:br>
            <a:br>
              <a:rPr lang="fr-FR" sz="1000" i="1" dirty="0"/>
            </a:br>
            <a:r>
              <a:rPr lang="fr-FR" sz="4000" i="1" dirty="0"/>
              <a:t>	</a:t>
            </a:r>
            <a:r>
              <a:rPr lang="fr-FR" sz="4000" b="1" dirty="0"/>
              <a:t>EEN</a:t>
            </a:r>
            <a:r>
              <a:rPr lang="fr-FR" sz="4000" dirty="0"/>
              <a:t> = – 240 ± 70 g.C.m</a:t>
            </a:r>
            <a:r>
              <a:rPr lang="fr-FR" sz="4000" baseline="30000" dirty="0"/>
              <a:t>-2</a:t>
            </a:r>
            <a:r>
              <a:rPr lang="fr-FR" sz="4000" dirty="0"/>
              <a:t>.an</a:t>
            </a:r>
            <a:r>
              <a:rPr lang="fr-FR" sz="4000" baseline="30000" dirty="0"/>
              <a:t>-1</a:t>
            </a:r>
            <a:r>
              <a:rPr lang="fr-FR" sz="4000" dirty="0"/>
              <a:t> (</a:t>
            </a:r>
            <a:r>
              <a:rPr lang="fr-FR" sz="4000" dirty="0">
                <a:solidFill>
                  <a:srgbClr val="00B0F0"/>
                </a:solidFill>
              </a:rPr>
              <a:t>puits</a:t>
            </a:r>
            <a:r>
              <a:rPr lang="fr-FR" sz="4000" dirty="0"/>
              <a:t>)</a:t>
            </a:r>
            <a:br>
              <a:rPr lang="fr-FR" sz="4000" dirty="0"/>
            </a:br>
            <a:endParaRPr lang="fr-FR" sz="4000" dirty="0"/>
          </a:p>
          <a:p>
            <a:pPr marL="571500" indent="-571500">
              <a:buSzPct val="70000"/>
              <a:buBlip>
                <a:blip r:embed="rId3"/>
              </a:buBlip>
              <a:defRPr>
                <a:solidFill>
                  <a:srgbClr val="000000"/>
                </a:solidFill>
                <a:latin typeface="Marianne"/>
                <a:ea typeface="Marianne"/>
                <a:cs typeface="Marianne"/>
                <a:sym typeface="Marianne"/>
              </a:defRPr>
            </a:pPr>
            <a:r>
              <a:rPr lang="fr-FR" sz="4000" dirty="0"/>
              <a:t>Émissions de </a:t>
            </a:r>
            <a:r>
              <a:rPr lang="fr-FR" sz="4000" i="1" dirty="0">
                <a:solidFill>
                  <a:schemeClr val="accent2"/>
                </a:solidFill>
              </a:rPr>
              <a:t>N</a:t>
            </a:r>
            <a:r>
              <a:rPr lang="fr-FR" sz="4000" i="1" baseline="-25000" dirty="0">
                <a:solidFill>
                  <a:schemeClr val="accent2"/>
                </a:solidFill>
              </a:rPr>
              <a:t>2</a:t>
            </a:r>
            <a:r>
              <a:rPr lang="fr-FR" sz="4000" i="1" dirty="0">
                <a:solidFill>
                  <a:schemeClr val="accent2"/>
                </a:solidFill>
              </a:rPr>
              <a:t>O</a:t>
            </a:r>
            <a:r>
              <a:rPr lang="fr-FR" sz="4000" dirty="0"/>
              <a:t> sur place (GES au fort Pouvoir de Réchauffement </a:t>
            </a:r>
            <a:br>
              <a:rPr lang="fr-FR" sz="4000" dirty="0"/>
            </a:br>
            <a:r>
              <a:rPr lang="fr-FR" sz="4000" dirty="0"/>
              <a:t>Global, issu de la fertilisation) : </a:t>
            </a:r>
            <a:br>
              <a:rPr lang="fr-FR" sz="4000" dirty="0"/>
            </a:br>
            <a:br>
              <a:rPr lang="fr-FR" sz="1000" dirty="0"/>
            </a:br>
            <a:r>
              <a:rPr lang="fr-FR" sz="4000" dirty="0"/>
              <a:t>	</a:t>
            </a:r>
            <a:r>
              <a:rPr lang="fr-FR" sz="4000" b="1" dirty="0"/>
              <a:t>N</a:t>
            </a:r>
            <a:r>
              <a:rPr lang="fr-FR" sz="4000" b="1" baseline="-5999" dirty="0"/>
              <a:t>2</a:t>
            </a:r>
            <a:r>
              <a:rPr lang="fr-FR" sz="4000" b="1" dirty="0"/>
              <a:t>O</a:t>
            </a:r>
            <a:r>
              <a:rPr lang="fr-FR" sz="4000" dirty="0"/>
              <a:t> x PRG</a:t>
            </a:r>
            <a:r>
              <a:rPr lang="fr-FR" sz="4000" baseline="-25000" dirty="0"/>
              <a:t>N</a:t>
            </a:r>
            <a:r>
              <a:rPr lang="fr-FR" sz="2500" baseline="-55000" dirty="0"/>
              <a:t>2</a:t>
            </a:r>
            <a:r>
              <a:rPr lang="fr-FR" sz="4000" baseline="-25000" dirty="0"/>
              <a:t>O</a:t>
            </a:r>
            <a:r>
              <a:rPr lang="fr-FR" sz="4000" dirty="0"/>
              <a:t> = + 14 ± 4,7 g.CO</a:t>
            </a:r>
            <a:r>
              <a:rPr lang="fr-FR" sz="4000" baseline="-25000" dirty="0"/>
              <a:t>2</a:t>
            </a:r>
            <a:r>
              <a:rPr lang="fr-FR" sz="4000" dirty="0"/>
              <a:t>-C</a:t>
            </a:r>
            <a:r>
              <a:rPr lang="fr-FR" sz="4000" baseline="-25000" dirty="0"/>
              <a:t>equiv</a:t>
            </a:r>
            <a:r>
              <a:rPr lang="fr-FR" sz="1000" dirty="0"/>
              <a:t> </a:t>
            </a:r>
            <a:r>
              <a:rPr lang="fr-FR" sz="4000" dirty="0"/>
              <a:t>.m</a:t>
            </a:r>
            <a:r>
              <a:rPr lang="fr-FR" sz="4000" baseline="30000" dirty="0"/>
              <a:t>-2</a:t>
            </a:r>
            <a:r>
              <a:rPr lang="fr-FR" sz="4000" dirty="0"/>
              <a:t>.an</a:t>
            </a:r>
            <a:r>
              <a:rPr lang="fr-FR" sz="4000" baseline="30000" dirty="0"/>
              <a:t>-1</a:t>
            </a:r>
            <a:r>
              <a:rPr lang="fr-FR" sz="4000" dirty="0"/>
              <a:t> (</a:t>
            </a:r>
            <a:r>
              <a:rPr lang="fr-FR" sz="4000" dirty="0">
                <a:solidFill>
                  <a:schemeClr val="accent2"/>
                </a:solidFill>
              </a:rPr>
              <a:t>source</a:t>
            </a:r>
            <a:r>
              <a:rPr lang="fr-FR" sz="4000" dirty="0"/>
              <a:t>)</a:t>
            </a:r>
            <a:br>
              <a:rPr lang="fr-FR" sz="4000" dirty="0"/>
            </a:br>
            <a:endParaRPr lang="fr-FR" sz="4000" dirty="0"/>
          </a:p>
          <a:p>
            <a:pPr marL="571500" indent="-571500">
              <a:buSzPct val="70000"/>
              <a:buBlip>
                <a:blip r:embed="rId3"/>
              </a:buBlip>
              <a:defRPr>
                <a:solidFill>
                  <a:srgbClr val="000000"/>
                </a:solidFill>
                <a:latin typeface="Marianne"/>
                <a:ea typeface="Marianne"/>
                <a:cs typeface="Marianne"/>
                <a:sym typeface="Marianne"/>
              </a:defRPr>
            </a:pPr>
            <a:r>
              <a:rPr lang="fr-FR" sz="4000" dirty="0"/>
              <a:t>Émissions de </a:t>
            </a:r>
            <a:r>
              <a:rPr lang="fr-FR" sz="4000" i="1" dirty="0">
                <a:solidFill>
                  <a:srgbClr val="1EB001"/>
                </a:solidFill>
              </a:rPr>
              <a:t>CH</a:t>
            </a:r>
            <a:r>
              <a:rPr lang="fr-FR" sz="4000" i="1" baseline="-25000" dirty="0">
                <a:solidFill>
                  <a:srgbClr val="1EB001"/>
                </a:solidFill>
              </a:rPr>
              <a:t>4</a:t>
            </a:r>
            <a:r>
              <a:rPr lang="fr-FR" sz="4000" dirty="0">
                <a:solidFill>
                  <a:srgbClr val="1EB001"/>
                </a:solidFill>
              </a:rPr>
              <a:t> </a:t>
            </a:r>
            <a:r>
              <a:rPr lang="fr-FR" sz="4000" dirty="0"/>
              <a:t>sur place (issu du pâturage du bétail) :</a:t>
            </a:r>
            <a:br>
              <a:rPr lang="fr-FR" sz="4000" dirty="0"/>
            </a:br>
            <a:br>
              <a:rPr lang="fr-FR" sz="1000" dirty="0"/>
            </a:br>
            <a:r>
              <a:rPr lang="fr-FR" sz="4000" dirty="0"/>
              <a:t>	</a:t>
            </a:r>
            <a:r>
              <a:rPr lang="fr-FR" sz="4000" b="1" dirty="0"/>
              <a:t>CH</a:t>
            </a:r>
            <a:r>
              <a:rPr lang="fr-FR" sz="4000" b="1" baseline="-5999" dirty="0"/>
              <a:t>4</a:t>
            </a:r>
            <a:r>
              <a:rPr lang="fr-FR" sz="3500" b="1" baseline="-5999" dirty="0"/>
              <a:t>_sur_place</a:t>
            </a:r>
            <a:r>
              <a:rPr lang="fr-FR" sz="4000" dirty="0"/>
              <a:t> x PRG</a:t>
            </a:r>
            <a:r>
              <a:rPr lang="fr-FR" sz="4000" baseline="-25000" dirty="0"/>
              <a:t>N</a:t>
            </a:r>
            <a:r>
              <a:rPr lang="fr-FR" sz="2500" baseline="-55000" dirty="0"/>
              <a:t>2</a:t>
            </a:r>
            <a:r>
              <a:rPr lang="fr-FR" sz="4000" baseline="-25000" dirty="0"/>
              <a:t>O</a:t>
            </a:r>
            <a:r>
              <a:rPr lang="fr-FR" sz="4000" dirty="0"/>
              <a:t> = + 32 ± 6,8 g.CO</a:t>
            </a:r>
            <a:r>
              <a:rPr lang="fr-FR" sz="4000" baseline="-25000" dirty="0"/>
              <a:t>2</a:t>
            </a:r>
            <a:r>
              <a:rPr lang="fr-FR" sz="4000" dirty="0"/>
              <a:t>-C</a:t>
            </a:r>
            <a:r>
              <a:rPr lang="fr-FR" sz="4000" baseline="-25000" dirty="0"/>
              <a:t>equiv</a:t>
            </a:r>
            <a:r>
              <a:rPr lang="fr-FR" sz="1000" dirty="0"/>
              <a:t> </a:t>
            </a:r>
            <a:r>
              <a:rPr lang="fr-FR" sz="4000" dirty="0"/>
              <a:t>.m</a:t>
            </a:r>
            <a:r>
              <a:rPr lang="fr-FR" sz="4000" baseline="30000" dirty="0"/>
              <a:t>-2</a:t>
            </a:r>
            <a:r>
              <a:rPr lang="fr-FR" sz="4000" dirty="0"/>
              <a:t>.an</a:t>
            </a:r>
            <a:r>
              <a:rPr lang="fr-FR" sz="4000" baseline="30000" dirty="0"/>
              <a:t>-1</a:t>
            </a:r>
            <a:r>
              <a:rPr lang="fr-FR" sz="4000" dirty="0"/>
              <a:t> (</a:t>
            </a:r>
            <a:r>
              <a:rPr lang="fr-FR" sz="4000" dirty="0">
                <a:solidFill>
                  <a:srgbClr val="1EB001"/>
                </a:solidFill>
              </a:rPr>
              <a:t>source</a:t>
            </a:r>
            <a:r>
              <a:rPr lang="fr-FR" sz="4000" dirty="0"/>
              <a:t>)</a:t>
            </a:r>
          </a:p>
        </p:txBody>
      </p:sp>
      <p:sp>
        <p:nvSpPr>
          <p:cNvPr id="15" name="ZoneTexte 14">
            <a:extLst>
              <a:ext uri="{FF2B5EF4-FFF2-40B4-BE49-F238E27FC236}">
                <a16:creationId xmlns:a16="http://schemas.microsoft.com/office/drawing/2014/main" id="{F77A0AF9-9966-1DFA-BE0C-185381E7DFA0}"/>
              </a:ext>
            </a:extLst>
          </p:cNvPr>
          <p:cNvSpPr txBox="1"/>
          <p:nvPr/>
        </p:nvSpPr>
        <p:spPr>
          <a:xfrm>
            <a:off x="18715780" y="7745388"/>
            <a:ext cx="4624670" cy="2556727"/>
          </a:xfrm>
          <a:prstGeom prst="rect">
            <a:avLst/>
          </a:prstGeom>
          <a:noFill/>
        </p:spPr>
        <p:txBody>
          <a:bodyPr wrap="square" lIns="46800" tIns="46800" rIns="46800" bIns="46800" rtlCol="0">
            <a:spAutoFit/>
          </a:bodyPr>
          <a:lstStyle/>
          <a:p>
            <a:pPr algn="l"/>
            <a:r>
              <a:rPr lang="fr-FR" sz="3200" dirty="0">
                <a:solidFill>
                  <a:schemeClr val="bg1">
                    <a:lumMod val="65000"/>
                  </a:schemeClr>
                </a:solidFill>
              </a:rPr>
              <a:t>Les émissions au champ de </a:t>
            </a:r>
            <a:r>
              <a:rPr lang="fr-FR" sz="3200" i="1" dirty="0">
                <a:solidFill>
                  <a:schemeClr val="bg1">
                    <a:lumMod val="65000"/>
                  </a:schemeClr>
                </a:solidFill>
              </a:rPr>
              <a:t>N</a:t>
            </a:r>
            <a:r>
              <a:rPr lang="fr-FR" sz="3200" i="1" baseline="-25000" dirty="0">
                <a:solidFill>
                  <a:schemeClr val="bg1">
                    <a:lumMod val="65000"/>
                  </a:schemeClr>
                </a:solidFill>
              </a:rPr>
              <a:t>2</a:t>
            </a:r>
            <a:r>
              <a:rPr lang="fr-FR" sz="3200" i="1" dirty="0">
                <a:solidFill>
                  <a:schemeClr val="bg1">
                    <a:lumMod val="65000"/>
                  </a:schemeClr>
                </a:solidFill>
              </a:rPr>
              <a:t>O</a:t>
            </a:r>
            <a:r>
              <a:rPr lang="fr-FR" sz="3200" dirty="0">
                <a:solidFill>
                  <a:schemeClr val="bg1">
                    <a:lumMod val="65000"/>
                  </a:schemeClr>
                </a:solidFill>
              </a:rPr>
              <a:t> et de </a:t>
            </a:r>
            <a:r>
              <a:rPr lang="fr-FR" sz="3200" i="1" dirty="0">
                <a:solidFill>
                  <a:schemeClr val="bg1">
                    <a:lumMod val="65000"/>
                  </a:schemeClr>
                </a:solidFill>
              </a:rPr>
              <a:t>CH</a:t>
            </a:r>
            <a:r>
              <a:rPr lang="fr-FR" sz="3200" i="1" baseline="-25000" dirty="0">
                <a:solidFill>
                  <a:schemeClr val="bg1">
                    <a:lumMod val="65000"/>
                  </a:schemeClr>
                </a:solidFill>
              </a:rPr>
              <a:t>4 </a:t>
            </a:r>
            <a:r>
              <a:rPr lang="fr-FR" sz="3200" dirty="0">
                <a:solidFill>
                  <a:schemeClr val="bg1">
                    <a:lumMod val="65000"/>
                  </a:schemeClr>
                </a:solidFill>
              </a:rPr>
              <a:t>compensent 19 % du puits de </a:t>
            </a:r>
            <a:r>
              <a:rPr lang="fr-FR" sz="3200" i="1" dirty="0">
                <a:solidFill>
                  <a:schemeClr val="bg1">
                    <a:lumMod val="65000"/>
                  </a:schemeClr>
                </a:solidFill>
              </a:rPr>
              <a:t>CO</a:t>
            </a:r>
            <a:r>
              <a:rPr lang="fr-FR" sz="3200" i="1" baseline="-25000" dirty="0">
                <a:solidFill>
                  <a:schemeClr val="bg1">
                    <a:lumMod val="65000"/>
                  </a:schemeClr>
                </a:solidFill>
              </a:rPr>
              <a:t>2</a:t>
            </a:r>
            <a:r>
              <a:rPr lang="fr-FR" sz="3200" dirty="0">
                <a:solidFill>
                  <a:schemeClr val="bg1">
                    <a:lumMod val="65000"/>
                  </a:schemeClr>
                </a:solidFill>
              </a:rPr>
              <a:t> atmosphérique</a:t>
            </a:r>
          </a:p>
        </p:txBody>
      </p:sp>
      <p:sp>
        <p:nvSpPr>
          <p:cNvPr id="19" name="Accolade fermante 18">
            <a:extLst>
              <a:ext uri="{FF2B5EF4-FFF2-40B4-BE49-F238E27FC236}">
                <a16:creationId xmlns:a16="http://schemas.microsoft.com/office/drawing/2014/main" id="{FC5C50C6-8D9A-AB27-B4BB-5AB5AE15558D}"/>
              </a:ext>
            </a:extLst>
          </p:cNvPr>
          <p:cNvSpPr/>
          <p:nvPr/>
        </p:nvSpPr>
        <p:spPr>
          <a:xfrm>
            <a:off x="17949300" y="6827052"/>
            <a:ext cx="476250" cy="4393398"/>
          </a:xfrm>
          <a:prstGeom prst="rightBrace">
            <a:avLst/>
          </a:prstGeom>
          <a:ln w="508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425494358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985CE-0895-755B-A7EB-333922A32288}"/>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7336CEE4-225C-FB76-15E3-FEF4FB4F55D9}"/>
              </a:ext>
            </a:extLst>
          </p:cNvPr>
          <p:cNvSpPr/>
          <p:nvPr/>
        </p:nvSpPr>
        <p:spPr>
          <a:xfrm>
            <a:off x="1368000" y="9096375"/>
            <a:ext cx="10128675" cy="7239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BC4B72CF-FF62-0A8E-70B5-BAE3B1CB9EEA}"/>
              </a:ext>
            </a:extLst>
          </p:cNvPr>
          <p:cNvSpPr/>
          <p:nvPr/>
        </p:nvSpPr>
        <p:spPr>
          <a:xfrm>
            <a:off x="1368000" y="4610100"/>
            <a:ext cx="9172575" cy="7239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6905BB6C-9723-4199-0801-28EC5B360030}"/>
              </a:ext>
            </a:extLst>
          </p:cNvPr>
          <p:cNvSpPr>
            <a:spLocks noGrp="1"/>
          </p:cNvSpPr>
          <p:nvPr>
            <p:ph type="title"/>
          </p:nvPr>
        </p:nvSpPr>
        <p:spPr>
          <a:xfrm>
            <a:off x="1905000" y="205650"/>
            <a:ext cx="21202650" cy="1625278"/>
          </a:xfrm>
        </p:spPr>
        <p:txBody>
          <a:bodyPr/>
          <a:lstStyle/>
          <a:p>
            <a:r>
              <a:rPr lang="fr-FR" dirty="0"/>
              <a:t>Comptabilisation complète des Gaz à Effet de Serre </a:t>
            </a:r>
            <a:br>
              <a:rPr lang="fr-FR" dirty="0"/>
            </a:br>
            <a:r>
              <a:rPr lang="fr-FR" dirty="0"/>
              <a:t>dans des prairies gérées </a:t>
            </a:r>
            <a:r>
              <a:rPr lang="fr-FR" sz="4000" b="0" dirty="0"/>
              <a:t>(2/2)</a:t>
            </a:r>
          </a:p>
        </p:txBody>
      </p:sp>
      <p:sp>
        <p:nvSpPr>
          <p:cNvPr id="4" name="ZoneTexte 3">
            <a:extLst>
              <a:ext uri="{FF2B5EF4-FFF2-40B4-BE49-F238E27FC236}">
                <a16:creationId xmlns:a16="http://schemas.microsoft.com/office/drawing/2014/main" id="{D5A705EA-D7CE-D7FC-F8A4-EC15C7CF637C}"/>
              </a:ext>
            </a:extLst>
          </p:cNvPr>
          <p:cNvSpPr txBox="1"/>
          <p:nvPr/>
        </p:nvSpPr>
        <p:spPr>
          <a:xfrm>
            <a:off x="1404899" y="10373244"/>
            <a:ext cx="15991952" cy="2609323"/>
          </a:xfrm>
          <a:prstGeom prst="roundRect">
            <a:avLst/>
          </a:prstGeom>
          <a:solidFill>
            <a:srgbClr val="8D533E">
              <a:alpha val="10000"/>
            </a:srgbClr>
          </a:solidFill>
          <a:ln w="63500" cap="rnd">
            <a:solidFill>
              <a:srgbClr val="8D533E"/>
            </a:solidFill>
            <a:prstDash val="sysDot"/>
          </a:ln>
        </p:spPr>
        <p:txBody>
          <a:bodyPr wrap="square" lIns="288000" tIns="288000" rIns="288000" bIns="288000" numCol="1" spcCol="540000" rtlCol="0">
            <a:noAutofit/>
          </a:bodyPr>
          <a:lstStyle/>
          <a:p>
            <a:r>
              <a:rPr lang="fr-FR" sz="4000" dirty="0">
                <a:cs typeface="Arial" panose="020B0604020202020204" pitchFamily="34" charset="0"/>
              </a:rPr>
              <a:t>Si les prairies constituent en moyenne des puits de carbone, lorsqu’on intègre les émissions de N</a:t>
            </a:r>
            <a:r>
              <a:rPr lang="fr-FR" sz="4000" baseline="-25000" dirty="0">
                <a:cs typeface="Arial" panose="020B0604020202020204" pitchFamily="34" charset="0"/>
              </a:rPr>
              <a:t>2</a:t>
            </a:r>
            <a:r>
              <a:rPr lang="fr-FR" sz="4000" dirty="0">
                <a:cs typeface="Arial" panose="020B0604020202020204" pitchFamily="34" charset="0"/>
              </a:rPr>
              <a:t>O et de CH</a:t>
            </a:r>
            <a:r>
              <a:rPr lang="fr-FR" sz="4000" baseline="-25000" dirty="0">
                <a:cs typeface="Arial" panose="020B0604020202020204" pitchFamily="34" charset="0"/>
              </a:rPr>
              <a:t>4</a:t>
            </a:r>
            <a:r>
              <a:rPr lang="fr-FR" sz="4000" dirty="0">
                <a:cs typeface="Arial" panose="020B0604020202020204" pitchFamily="34" charset="0"/>
              </a:rPr>
              <a:t> dans le bilan de GES, alors la séquestration de GES diminue fortement.</a:t>
            </a:r>
          </a:p>
        </p:txBody>
      </p:sp>
      <p:cxnSp>
        <p:nvCxnSpPr>
          <p:cNvPr id="7" name="Connecteur droit avec flèche 6">
            <a:extLst>
              <a:ext uri="{FF2B5EF4-FFF2-40B4-BE49-F238E27FC236}">
                <a16:creationId xmlns:a16="http://schemas.microsoft.com/office/drawing/2014/main" id="{61A35D70-F904-0425-9590-43684DD271DD}"/>
              </a:ext>
            </a:extLst>
          </p:cNvPr>
          <p:cNvCxnSpPr>
            <a:cxnSpLocks/>
          </p:cNvCxnSpPr>
          <p:nvPr/>
        </p:nvCxnSpPr>
        <p:spPr>
          <a:xfrm flipH="1">
            <a:off x="970865" y="1106627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CA51213-52A8-D230-F422-3160B8543EDD}"/>
              </a:ext>
            </a:extLst>
          </p:cNvPr>
          <p:cNvSpPr txBox="1"/>
          <p:nvPr/>
        </p:nvSpPr>
        <p:spPr>
          <a:xfrm>
            <a:off x="720000" y="2520000"/>
            <a:ext cx="20123868" cy="7632859"/>
          </a:xfrm>
          <a:prstGeom prst="rect">
            <a:avLst/>
          </a:prstGeom>
          <a:noFill/>
        </p:spPr>
        <p:txBody>
          <a:bodyPr wrap="square">
            <a:spAutoFit/>
          </a:bodyPr>
          <a:lstStyle/>
          <a:p>
            <a:pPr marL="571500" indent="-571500">
              <a:buSzPct val="70000"/>
              <a:buBlip>
                <a:blip r:embed="rId3"/>
              </a:buBlip>
              <a:defRPr>
                <a:solidFill>
                  <a:srgbClr val="000000"/>
                </a:solidFill>
                <a:latin typeface="Marianne"/>
                <a:ea typeface="Marianne"/>
                <a:cs typeface="Marianne"/>
                <a:sym typeface="Marianne"/>
              </a:defRPr>
            </a:pPr>
            <a:r>
              <a:rPr lang="fr-FR" sz="4000" dirty="0">
                <a:solidFill>
                  <a:srgbClr val="D043DB"/>
                </a:solidFill>
              </a:rPr>
              <a:t>Stockage de C storage </a:t>
            </a:r>
            <a:r>
              <a:rPr lang="fr-FR" sz="4000" dirty="0"/>
              <a:t>moyen « Productivité Nette du Biome » (PNB) : </a:t>
            </a:r>
            <a:br>
              <a:rPr lang="fr-FR" sz="4000" dirty="0"/>
            </a:br>
            <a:r>
              <a:rPr lang="fr-FR" sz="3600" i="1" dirty="0"/>
              <a:t>EEN ; imports de C relatifs à l’épandage ; exports de C relatifs à la fauche ; CH</a:t>
            </a:r>
            <a:r>
              <a:rPr lang="fr-FR" sz="3600" i="1" baseline="-25000" dirty="0"/>
              <a:t>4</a:t>
            </a:r>
            <a:br>
              <a:rPr lang="fr-FR" sz="4000" i="1" baseline="-25000" dirty="0"/>
            </a:br>
            <a:br>
              <a:rPr lang="ar-AE" sz="1000" dirty="0"/>
            </a:br>
            <a:r>
              <a:rPr lang="fr-FR" sz="4000" dirty="0"/>
              <a:t>	PNB = EEN – C</a:t>
            </a:r>
            <a:r>
              <a:rPr lang="fr-FR" sz="3500" baseline="-25000" dirty="0"/>
              <a:t>imports</a:t>
            </a:r>
            <a:r>
              <a:rPr lang="fr-FR" sz="4000" dirty="0"/>
              <a:t> + C</a:t>
            </a:r>
            <a:r>
              <a:rPr lang="fr-FR" sz="3500" baseline="-25000" dirty="0"/>
              <a:t>recolte</a:t>
            </a:r>
            <a:r>
              <a:rPr lang="fr-FR" sz="4000" dirty="0"/>
              <a:t> + CH</a:t>
            </a:r>
            <a:r>
              <a:rPr lang="fr-FR" sz="4000" baseline="-25000" dirty="0"/>
              <a:t>4</a:t>
            </a:r>
            <a:br>
              <a:rPr lang="fr-FR" sz="4000" i="1" baseline="-25000" dirty="0"/>
            </a:br>
            <a:br>
              <a:rPr lang="ar-AE" sz="1000" dirty="0"/>
            </a:br>
            <a:r>
              <a:rPr lang="fr-FR" sz="4000" dirty="0"/>
              <a:t>	</a:t>
            </a:r>
            <a:r>
              <a:rPr lang="fr-FR" sz="4000" b="1" dirty="0"/>
              <a:t>PNB</a:t>
            </a:r>
            <a:r>
              <a:rPr lang="fr-FR" sz="4000" dirty="0"/>
              <a:t> = – 104 ± 73 g.C.m</a:t>
            </a:r>
            <a:r>
              <a:rPr lang="fr-FR" sz="4000" baseline="30000" dirty="0"/>
              <a:t>-2</a:t>
            </a:r>
            <a:r>
              <a:rPr lang="fr-FR" sz="4000" dirty="0"/>
              <a:t>.an</a:t>
            </a:r>
            <a:r>
              <a:rPr lang="fr-FR" sz="4000" baseline="30000" dirty="0"/>
              <a:t>-1</a:t>
            </a:r>
            <a:r>
              <a:rPr lang="fr-FR" sz="4000" dirty="0"/>
              <a:t> (</a:t>
            </a:r>
            <a:r>
              <a:rPr lang="fr-FR" sz="4000" dirty="0">
                <a:solidFill>
                  <a:srgbClr val="D043DB"/>
                </a:solidFill>
              </a:rPr>
              <a:t>puits</a:t>
            </a:r>
            <a:r>
              <a:rPr lang="fr-FR" sz="4000" dirty="0"/>
              <a:t>)</a:t>
            </a:r>
            <a:br>
              <a:rPr lang="fr-FR" sz="4000" dirty="0"/>
            </a:br>
            <a:endParaRPr lang="fr-FR" sz="4000" dirty="0"/>
          </a:p>
          <a:p>
            <a:pPr marL="571500" indent="-571500">
              <a:buSzPct val="70000"/>
              <a:buBlip>
                <a:blip r:embed="rId3"/>
              </a:buBlip>
              <a:defRPr>
                <a:solidFill>
                  <a:srgbClr val="000000"/>
                </a:solidFill>
                <a:latin typeface="Marianne"/>
                <a:ea typeface="Marianne"/>
                <a:cs typeface="Marianne"/>
                <a:sym typeface="Marianne"/>
              </a:defRPr>
            </a:pPr>
            <a:r>
              <a:rPr lang="fr-FR" sz="4000" dirty="0">
                <a:solidFill>
                  <a:srgbClr val="FF0000"/>
                </a:solidFill>
              </a:rPr>
              <a:t>« Bilan Net de GES » </a:t>
            </a:r>
            <a:r>
              <a:rPr lang="fr-FR" sz="4000" dirty="0"/>
              <a:t>(BNGES) :</a:t>
            </a:r>
            <a:br>
              <a:rPr lang="fr-FR" sz="4000" dirty="0"/>
            </a:br>
            <a:r>
              <a:rPr lang="fr-FR" sz="3600" i="1" dirty="0"/>
              <a:t>Somme du EEN, des émissions de CO</a:t>
            </a:r>
            <a:r>
              <a:rPr lang="fr-FR" sz="3600" i="1" baseline="-25000" dirty="0"/>
              <a:t>2</a:t>
            </a:r>
            <a:r>
              <a:rPr lang="fr-FR" sz="3600" i="1" dirty="0"/>
              <a:t> hors-site, des émissions de CH</a:t>
            </a:r>
            <a:r>
              <a:rPr lang="fr-FR" sz="3600" i="1" baseline="-25000" dirty="0"/>
              <a:t>4</a:t>
            </a:r>
            <a:r>
              <a:rPr lang="fr-FR" sz="3600" i="1" dirty="0"/>
              <a:t> </a:t>
            </a:r>
            <a:br>
              <a:rPr lang="fr-FR" sz="3600" i="1" dirty="0"/>
            </a:br>
            <a:r>
              <a:rPr lang="fr-FR" sz="3600" i="1" dirty="0"/>
              <a:t>(sur place &amp; hors-site) et des émissions de N</a:t>
            </a:r>
            <a:r>
              <a:rPr lang="fr-FR" sz="3600" i="1" baseline="-25000" dirty="0"/>
              <a:t>2</a:t>
            </a:r>
            <a:r>
              <a:rPr lang="fr-FR" sz="3600" i="1" dirty="0"/>
              <a:t>O, en utilisant </a:t>
            </a:r>
            <a:br>
              <a:rPr lang="fr-FR" sz="3600" i="1" dirty="0"/>
            </a:br>
            <a:r>
              <a:rPr lang="fr-FR" sz="3600" i="1" dirty="0"/>
              <a:t>le « Pouvoir de Réchauffement Global du CH</a:t>
            </a:r>
            <a:r>
              <a:rPr lang="fr-FR" sz="3600" i="1" baseline="-25000" dirty="0"/>
              <a:t>4</a:t>
            </a:r>
            <a:r>
              <a:rPr lang="fr-FR" sz="3600" i="1" dirty="0"/>
              <a:t> et du N</a:t>
            </a:r>
            <a:r>
              <a:rPr lang="fr-FR" sz="3600" i="1" baseline="-25000" dirty="0"/>
              <a:t>2</a:t>
            </a:r>
            <a:r>
              <a:rPr lang="fr-FR" sz="3600" i="1" dirty="0"/>
              <a:t>O</a:t>
            </a:r>
            <a:br>
              <a:rPr lang="fr-FR" sz="4000" i="1" dirty="0"/>
            </a:br>
            <a:br>
              <a:rPr lang="ar-AE" sz="1000" i="1" dirty="0"/>
            </a:br>
            <a:r>
              <a:rPr lang="fr-FR" sz="4000" i="1" dirty="0"/>
              <a:t>	</a:t>
            </a:r>
            <a:r>
              <a:rPr lang="fr-FR" sz="4000" spc="-190" dirty="0"/>
              <a:t>BNGES = EEN + CO</a:t>
            </a:r>
            <a:r>
              <a:rPr lang="fr-FR" sz="4000" spc="-190" baseline="-25000" dirty="0"/>
              <a:t>2</a:t>
            </a:r>
            <a:r>
              <a:rPr lang="fr-FR" sz="3500" spc="-190" baseline="-25000" dirty="0"/>
              <a:t>_hors-site</a:t>
            </a:r>
            <a:r>
              <a:rPr lang="fr-FR" sz="4000" spc="-190" dirty="0"/>
              <a:t> + CH</a:t>
            </a:r>
            <a:r>
              <a:rPr lang="fr-FR" sz="4000" spc="-190" baseline="-25000" dirty="0"/>
              <a:t>4</a:t>
            </a:r>
            <a:r>
              <a:rPr lang="fr-FR" sz="3500" spc="-190" baseline="-25000" dirty="0"/>
              <a:t>_sur_place</a:t>
            </a:r>
            <a:r>
              <a:rPr lang="fr-FR" sz="2000" spc="-190" dirty="0"/>
              <a:t> </a:t>
            </a:r>
            <a:r>
              <a:rPr lang="fr-FR" sz="4000" spc="-190" dirty="0"/>
              <a:t>x</a:t>
            </a:r>
            <a:r>
              <a:rPr lang="fr-FR" sz="2000" spc="-190" dirty="0"/>
              <a:t> </a:t>
            </a:r>
            <a:r>
              <a:rPr lang="fr-FR" sz="4000" spc="-190" dirty="0"/>
              <a:t>PRG</a:t>
            </a:r>
            <a:r>
              <a:rPr lang="fr-FR" sz="4000" spc="-190" baseline="-25000" dirty="0"/>
              <a:t>CH</a:t>
            </a:r>
            <a:r>
              <a:rPr lang="fr-FR" sz="2500" spc="-190" baseline="-55000" dirty="0"/>
              <a:t>4</a:t>
            </a:r>
            <a:r>
              <a:rPr lang="ar-AE" sz="4000" spc="-190" dirty="0"/>
              <a:t> </a:t>
            </a:r>
            <a:r>
              <a:rPr lang="fr-FR" sz="4000" spc="-190" dirty="0"/>
              <a:t>+ CH</a:t>
            </a:r>
            <a:r>
              <a:rPr lang="fr-FR" sz="4000" spc="-190" baseline="-25000" dirty="0"/>
              <a:t>4</a:t>
            </a:r>
            <a:r>
              <a:rPr lang="fr-FR" sz="3500" spc="-190" baseline="-25000" dirty="0"/>
              <a:t>_hors-site</a:t>
            </a:r>
            <a:r>
              <a:rPr lang="fr-FR" sz="2000" spc="-190" dirty="0"/>
              <a:t> </a:t>
            </a:r>
            <a:r>
              <a:rPr lang="fr-FR" sz="4000" spc="-190" dirty="0"/>
              <a:t>x</a:t>
            </a:r>
            <a:r>
              <a:rPr lang="fr-FR" sz="2000" spc="-190" dirty="0"/>
              <a:t> </a:t>
            </a:r>
            <a:r>
              <a:rPr lang="fr-FR" sz="4000" spc="-190" dirty="0"/>
              <a:t>PRG</a:t>
            </a:r>
            <a:r>
              <a:rPr lang="fr-FR" sz="4000" spc="-190" baseline="-25000" dirty="0"/>
              <a:t>CH</a:t>
            </a:r>
            <a:r>
              <a:rPr lang="fr-FR" sz="2500" spc="-190" baseline="-55000" dirty="0"/>
              <a:t>4</a:t>
            </a:r>
            <a:r>
              <a:rPr lang="fr-FR" sz="4000" spc="-190" dirty="0"/>
              <a:t> + N</a:t>
            </a:r>
            <a:r>
              <a:rPr lang="fr-FR" sz="4000" spc="-190" baseline="-25000" dirty="0"/>
              <a:t>2</a:t>
            </a:r>
            <a:r>
              <a:rPr lang="fr-FR" sz="4000" spc="-190" dirty="0"/>
              <a:t>0</a:t>
            </a:r>
            <a:r>
              <a:rPr lang="fr-FR" sz="2000" spc="-190" dirty="0"/>
              <a:t> </a:t>
            </a:r>
            <a:r>
              <a:rPr lang="fr-FR" sz="4000" spc="-190" dirty="0"/>
              <a:t>x</a:t>
            </a:r>
            <a:r>
              <a:rPr lang="fr-FR" sz="2000" spc="-190" dirty="0"/>
              <a:t> </a:t>
            </a:r>
            <a:r>
              <a:rPr lang="fr-FR" sz="4000" spc="-190" dirty="0"/>
              <a:t>PRG</a:t>
            </a:r>
            <a:r>
              <a:rPr lang="fr-FR" sz="4000" spc="-190" baseline="-25000" dirty="0"/>
              <a:t>N</a:t>
            </a:r>
            <a:r>
              <a:rPr lang="fr-FR" sz="2500" spc="-190" baseline="-55000" dirty="0"/>
              <a:t>2</a:t>
            </a:r>
            <a:r>
              <a:rPr lang="fr-FR" sz="4000" spc="-190" baseline="-25000" dirty="0"/>
              <a:t>O</a:t>
            </a:r>
            <a:br>
              <a:rPr lang="fr-FR" sz="4000" spc="-180" baseline="-25000" dirty="0"/>
            </a:br>
            <a:br>
              <a:rPr lang="ar-AE" i="1" dirty="0"/>
            </a:br>
            <a:r>
              <a:rPr lang="fr-FR" sz="4000" dirty="0"/>
              <a:t>	</a:t>
            </a:r>
            <a:r>
              <a:rPr lang="fr-FR" sz="4000" b="1" dirty="0"/>
              <a:t>BNGES </a:t>
            </a:r>
            <a:r>
              <a:rPr lang="fr-FR" sz="4000" dirty="0"/>
              <a:t>=</a:t>
            </a:r>
            <a:r>
              <a:rPr lang="fr-FR" sz="4000" b="1" dirty="0"/>
              <a:t> </a:t>
            </a:r>
            <a:r>
              <a:rPr lang="fr-FR" sz="4000" dirty="0"/>
              <a:t>– 85 ± 77 g.CO</a:t>
            </a:r>
            <a:r>
              <a:rPr lang="fr-FR" sz="4000" baseline="-25000" dirty="0"/>
              <a:t>2</a:t>
            </a:r>
            <a:r>
              <a:rPr lang="fr-FR" sz="4000" dirty="0"/>
              <a:t>-C</a:t>
            </a:r>
            <a:r>
              <a:rPr lang="fr-FR" sz="4000" baseline="-25000" dirty="0"/>
              <a:t>equiv</a:t>
            </a:r>
            <a:r>
              <a:rPr lang="fr-FR" sz="1000" dirty="0"/>
              <a:t> </a:t>
            </a:r>
            <a:r>
              <a:rPr lang="fr-FR" sz="4000" dirty="0"/>
              <a:t>.m</a:t>
            </a:r>
            <a:r>
              <a:rPr lang="fr-FR" sz="4000" baseline="30000" dirty="0"/>
              <a:t>-2</a:t>
            </a:r>
            <a:r>
              <a:rPr lang="fr-FR" sz="4000" dirty="0"/>
              <a:t>.an</a:t>
            </a:r>
            <a:r>
              <a:rPr lang="fr-FR" sz="4000" baseline="30000" dirty="0"/>
              <a:t>-1</a:t>
            </a:r>
            <a:r>
              <a:rPr lang="fr-FR" sz="4000" dirty="0"/>
              <a:t> </a:t>
            </a:r>
            <a:endParaRPr lang="ar-AE" sz="4000" dirty="0"/>
          </a:p>
        </p:txBody>
      </p:sp>
      <p:sp>
        <p:nvSpPr>
          <p:cNvPr id="5" name="ZoneTexte 4">
            <a:extLst>
              <a:ext uri="{FF2B5EF4-FFF2-40B4-BE49-F238E27FC236}">
                <a16:creationId xmlns:a16="http://schemas.microsoft.com/office/drawing/2014/main" id="{6F7E8538-1A24-DA6F-3B94-62C98FE7B781}"/>
              </a:ext>
            </a:extLst>
          </p:cNvPr>
          <p:cNvSpPr txBox="1"/>
          <p:nvPr/>
        </p:nvSpPr>
        <p:spPr>
          <a:xfrm>
            <a:off x="19715906" y="2894510"/>
            <a:ext cx="3325070" cy="2064284"/>
          </a:xfrm>
          <a:prstGeom prst="rect">
            <a:avLst/>
          </a:prstGeom>
          <a:noFill/>
        </p:spPr>
        <p:txBody>
          <a:bodyPr wrap="square" lIns="46800" tIns="46800" rIns="46800" bIns="46800" rtlCol="0">
            <a:spAutoFit/>
          </a:bodyPr>
          <a:lstStyle/>
          <a:p>
            <a:pPr algn="l"/>
            <a:r>
              <a:rPr lang="fr-FR" sz="3200" i="1" dirty="0">
                <a:solidFill>
                  <a:schemeClr val="bg1">
                    <a:lumMod val="65000"/>
                  </a:schemeClr>
                </a:solidFill>
              </a:rPr>
              <a:t>Les exports de C diminuent le puits de CO</a:t>
            </a:r>
            <a:r>
              <a:rPr lang="fr-FR" sz="3200" i="1" baseline="-25000" dirty="0">
                <a:solidFill>
                  <a:schemeClr val="bg1">
                    <a:lumMod val="65000"/>
                  </a:schemeClr>
                </a:solidFill>
              </a:rPr>
              <a:t>2</a:t>
            </a:r>
            <a:r>
              <a:rPr lang="fr-FR" sz="3200" i="1" dirty="0">
                <a:solidFill>
                  <a:schemeClr val="bg1">
                    <a:lumMod val="65000"/>
                  </a:schemeClr>
                </a:solidFill>
              </a:rPr>
              <a:t> atmosphérique</a:t>
            </a:r>
          </a:p>
        </p:txBody>
      </p:sp>
      <p:sp>
        <p:nvSpPr>
          <p:cNvPr id="6" name="Accolade fermante 5">
            <a:extLst>
              <a:ext uri="{FF2B5EF4-FFF2-40B4-BE49-F238E27FC236}">
                <a16:creationId xmlns:a16="http://schemas.microsoft.com/office/drawing/2014/main" id="{D0575424-C985-D961-81D4-AF3AF81A4A4C}"/>
              </a:ext>
            </a:extLst>
          </p:cNvPr>
          <p:cNvSpPr/>
          <p:nvPr/>
        </p:nvSpPr>
        <p:spPr>
          <a:xfrm>
            <a:off x="18949425" y="2494401"/>
            <a:ext cx="476250" cy="2864503"/>
          </a:xfrm>
          <a:prstGeom prst="rightBrace">
            <a:avLst/>
          </a:prstGeom>
          <a:ln w="508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9" name="ZoneTexte 8">
            <a:extLst>
              <a:ext uri="{FF2B5EF4-FFF2-40B4-BE49-F238E27FC236}">
                <a16:creationId xmlns:a16="http://schemas.microsoft.com/office/drawing/2014/main" id="{940D67CC-6987-7155-CE22-97B561C5868C}"/>
              </a:ext>
            </a:extLst>
          </p:cNvPr>
          <p:cNvSpPr txBox="1"/>
          <p:nvPr/>
        </p:nvSpPr>
        <p:spPr>
          <a:xfrm>
            <a:off x="20716031" y="6794550"/>
            <a:ext cx="3393929" cy="2064284"/>
          </a:xfrm>
          <a:prstGeom prst="rect">
            <a:avLst/>
          </a:prstGeom>
          <a:noFill/>
        </p:spPr>
        <p:txBody>
          <a:bodyPr wrap="square" lIns="46800" tIns="46800" rIns="46800" bIns="46800" rtlCol="0">
            <a:spAutoFit/>
          </a:bodyPr>
          <a:lstStyle/>
          <a:p>
            <a:pPr algn="l"/>
            <a:r>
              <a:rPr lang="fr-FR" sz="3200" i="1" dirty="0">
                <a:solidFill>
                  <a:srgbClr val="FF0000"/>
                </a:solidFill>
              </a:rPr>
              <a:t>Le bilan net de GES n’est pas significativement différent de zéro</a:t>
            </a:r>
          </a:p>
        </p:txBody>
      </p:sp>
      <p:sp>
        <p:nvSpPr>
          <p:cNvPr id="11" name="Accolade fermante 10">
            <a:extLst>
              <a:ext uri="{FF2B5EF4-FFF2-40B4-BE49-F238E27FC236}">
                <a16:creationId xmlns:a16="http://schemas.microsoft.com/office/drawing/2014/main" id="{1167415E-EAA9-EE95-9C87-EDF38F8ACC0C}"/>
              </a:ext>
            </a:extLst>
          </p:cNvPr>
          <p:cNvSpPr/>
          <p:nvPr/>
        </p:nvSpPr>
        <p:spPr>
          <a:xfrm>
            <a:off x="19949550" y="5852160"/>
            <a:ext cx="476250" cy="3949065"/>
          </a:xfrm>
          <a:prstGeom prst="rightBrace">
            <a:avLst/>
          </a:prstGeom>
          <a:ln w="50800" cap="rnd">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1739019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2FFDE-0C50-B54D-E7E3-EFBF5F26F5F2}"/>
              </a:ext>
            </a:extLst>
          </p:cNvPr>
          <p:cNvSpPr>
            <a:spLocks noGrp="1"/>
          </p:cNvSpPr>
          <p:nvPr>
            <p:ph type="title"/>
          </p:nvPr>
        </p:nvSpPr>
        <p:spPr>
          <a:xfrm>
            <a:off x="6081488" y="5989201"/>
            <a:ext cx="16511811" cy="1338614"/>
          </a:xfrm>
        </p:spPr>
        <p:txBody>
          <a:bodyPr wrap="square">
            <a:spAutoFit/>
          </a:bodyPr>
          <a:lstStyle/>
          <a:p>
            <a:pPr>
              <a:buFont typeface="+mj-lt"/>
              <a:buAutoNum type="arabicPeriod" startAt="4"/>
            </a:pPr>
            <a:r>
              <a:rPr lang="fr-FR" dirty="0"/>
              <a:t>LEVIERS D’ACTION POUR STOCKER DU CARBONE</a:t>
            </a:r>
          </a:p>
        </p:txBody>
      </p:sp>
    </p:spTree>
    <p:extLst>
      <p:ext uri="{BB962C8B-B14F-4D97-AF65-F5344CB8AC3E}">
        <p14:creationId xmlns:p14="http://schemas.microsoft.com/office/powerpoint/2010/main" val="14148961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orme libre : forme 57">
            <a:extLst>
              <a:ext uri="{FF2B5EF4-FFF2-40B4-BE49-F238E27FC236}">
                <a16:creationId xmlns:a16="http://schemas.microsoft.com/office/drawing/2014/main" id="{3EB54E35-B2BD-7D63-8CCF-236C4E4EDCC3}"/>
              </a:ext>
            </a:extLst>
          </p:cNvPr>
          <p:cNvSpPr/>
          <p:nvPr/>
        </p:nvSpPr>
        <p:spPr>
          <a:xfrm>
            <a:off x="16754475" y="2622435"/>
            <a:ext cx="3232150" cy="426826"/>
          </a:xfrm>
          <a:custGeom>
            <a:avLst/>
            <a:gdLst>
              <a:gd name="connsiteX0" fmla="*/ 0 w 3232150"/>
              <a:gd name="connsiteY0" fmla="*/ 158760 h 457934"/>
              <a:gd name="connsiteX1" fmla="*/ 533400 w 3232150"/>
              <a:gd name="connsiteY1" fmla="*/ 10 h 457934"/>
              <a:gd name="connsiteX2" fmla="*/ 1320800 w 3232150"/>
              <a:gd name="connsiteY2" fmla="*/ 165110 h 457934"/>
              <a:gd name="connsiteX3" fmla="*/ 1854200 w 3232150"/>
              <a:gd name="connsiteY3" fmla="*/ 457210 h 457934"/>
              <a:gd name="connsiteX4" fmla="*/ 2355850 w 3232150"/>
              <a:gd name="connsiteY4" fmla="*/ 247660 h 457934"/>
              <a:gd name="connsiteX5" fmla="*/ 2705100 w 3232150"/>
              <a:gd name="connsiteY5" fmla="*/ 234960 h 457934"/>
              <a:gd name="connsiteX6" fmla="*/ 3232150 w 3232150"/>
              <a:gd name="connsiteY6" fmla="*/ 400060 h 457934"/>
              <a:gd name="connsiteX0" fmla="*/ 0 w 3232150"/>
              <a:gd name="connsiteY0" fmla="*/ 158760 h 457934"/>
              <a:gd name="connsiteX1" fmla="*/ 533400 w 3232150"/>
              <a:gd name="connsiteY1" fmla="*/ 10 h 457934"/>
              <a:gd name="connsiteX2" fmla="*/ 1320800 w 3232150"/>
              <a:gd name="connsiteY2" fmla="*/ 165110 h 457934"/>
              <a:gd name="connsiteX3" fmla="*/ 1854200 w 3232150"/>
              <a:gd name="connsiteY3" fmla="*/ 457210 h 457934"/>
              <a:gd name="connsiteX4" fmla="*/ 2355850 w 3232150"/>
              <a:gd name="connsiteY4" fmla="*/ 247660 h 457934"/>
              <a:gd name="connsiteX5" fmla="*/ 2705100 w 3232150"/>
              <a:gd name="connsiteY5" fmla="*/ 234960 h 457934"/>
              <a:gd name="connsiteX6" fmla="*/ 3232150 w 3232150"/>
              <a:gd name="connsiteY6" fmla="*/ 400060 h 457934"/>
              <a:gd name="connsiteX0" fmla="*/ 0 w 3232150"/>
              <a:gd name="connsiteY0" fmla="*/ 158839 h 457817"/>
              <a:gd name="connsiteX1" fmla="*/ 533400 w 3232150"/>
              <a:gd name="connsiteY1" fmla="*/ 89 h 457817"/>
              <a:gd name="connsiteX2" fmla="*/ 1270000 w 3232150"/>
              <a:gd name="connsiteY2" fmla="*/ 177889 h 457817"/>
              <a:gd name="connsiteX3" fmla="*/ 1854200 w 3232150"/>
              <a:gd name="connsiteY3" fmla="*/ 457289 h 457817"/>
              <a:gd name="connsiteX4" fmla="*/ 2355850 w 3232150"/>
              <a:gd name="connsiteY4" fmla="*/ 247739 h 457817"/>
              <a:gd name="connsiteX5" fmla="*/ 2705100 w 3232150"/>
              <a:gd name="connsiteY5" fmla="*/ 235039 h 457817"/>
              <a:gd name="connsiteX6" fmla="*/ 3232150 w 3232150"/>
              <a:gd name="connsiteY6" fmla="*/ 400139 h 457817"/>
              <a:gd name="connsiteX0" fmla="*/ 0 w 3232150"/>
              <a:gd name="connsiteY0" fmla="*/ 158839 h 458484"/>
              <a:gd name="connsiteX1" fmla="*/ 533400 w 3232150"/>
              <a:gd name="connsiteY1" fmla="*/ 89 h 458484"/>
              <a:gd name="connsiteX2" fmla="*/ 1270000 w 3232150"/>
              <a:gd name="connsiteY2" fmla="*/ 177889 h 458484"/>
              <a:gd name="connsiteX3" fmla="*/ 1854200 w 3232150"/>
              <a:gd name="connsiteY3" fmla="*/ 457289 h 458484"/>
              <a:gd name="connsiteX4" fmla="*/ 2355850 w 3232150"/>
              <a:gd name="connsiteY4" fmla="*/ 247739 h 458484"/>
              <a:gd name="connsiteX5" fmla="*/ 2705100 w 3232150"/>
              <a:gd name="connsiteY5" fmla="*/ 235039 h 458484"/>
              <a:gd name="connsiteX6" fmla="*/ 3232150 w 3232150"/>
              <a:gd name="connsiteY6" fmla="*/ 400139 h 458484"/>
              <a:gd name="connsiteX0" fmla="*/ 0 w 3232150"/>
              <a:gd name="connsiteY0" fmla="*/ 158839 h 445850"/>
              <a:gd name="connsiteX1" fmla="*/ 533400 w 3232150"/>
              <a:gd name="connsiteY1" fmla="*/ 89 h 445850"/>
              <a:gd name="connsiteX2" fmla="*/ 1270000 w 3232150"/>
              <a:gd name="connsiteY2" fmla="*/ 177889 h 445850"/>
              <a:gd name="connsiteX3" fmla="*/ 1879600 w 3232150"/>
              <a:gd name="connsiteY3" fmla="*/ 444589 h 445850"/>
              <a:gd name="connsiteX4" fmla="*/ 2355850 w 3232150"/>
              <a:gd name="connsiteY4" fmla="*/ 247739 h 445850"/>
              <a:gd name="connsiteX5" fmla="*/ 2705100 w 3232150"/>
              <a:gd name="connsiteY5" fmla="*/ 235039 h 445850"/>
              <a:gd name="connsiteX6" fmla="*/ 3232150 w 3232150"/>
              <a:gd name="connsiteY6" fmla="*/ 400139 h 445850"/>
              <a:gd name="connsiteX0" fmla="*/ 0 w 3232150"/>
              <a:gd name="connsiteY0" fmla="*/ 139815 h 426826"/>
              <a:gd name="connsiteX1" fmla="*/ 622300 w 3232150"/>
              <a:gd name="connsiteY1" fmla="*/ 115 h 426826"/>
              <a:gd name="connsiteX2" fmla="*/ 1270000 w 3232150"/>
              <a:gd name="connsiteY2" fmla="*/ 158865 h 426826"/>
              <a:gd name="connsiteX3" fmla="*/ 1879600 w 3232150"/>
              <a:gd name="connsiteY3" fmla="*/ 425565 h 426826"/>
              <a:gd name="connsiteX4" fmla="*/ 2355850 w 3232150"/>
              <a:gd name="connsiteY4" fmla="*/ 228715 h 426826"/>
              <a:gd name="connsiteX5" fmla="*/ 2705100 w 3232150"/>
              <a:gd name="connsiteY5" fmla="*/ 216015 h 426826"/>
              <a:gd name="connsiteX6" fmla="*/ 3232150 w 3232150"/>
              <a:gd name="connsiteY6" fmla="*/ 381115 h 42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2150" h="426826">
                <a:moveTo>
                  <a:pt x="0" y="139815"/>
                </a:moveTo>
                <a:cubicBezTo>
                  <a:pt x="156633" y="59911"/>
                  <a:pt x="410633" y="-3060"/>
                  <a:pt x="622300" y="115"/>
                </a:cubicBezTo>
                <a:cubicBezTo>
                  <a:pt x="833967" y="3290"/>
                  <a:pt x="1060450" y="87957"/>
                  <a:pt x="1270000" y="158865"/>
                </a:cubicBezTo>
                <a:cubicBezTo>
                  <a:pt x="1479550" y="229773"/>
                  <a:pt x="1825625" y="407573"/>
                  <a:pt x="1879600" y="425565"/>
                </a:cubicBezTo>
                <a:cubicBezTo>
                  <a:pt x="1933575" y="443557"/>
                  <a:pt x="2218267" y="263640"/>
                  <a:pt x="2355850" y="228715"/>
                </a:cubicBezTo>
                <a:cubicBezTo>
                  <a:pt x="2493433" y="193790"/>
                  <a:pt x="2559050" y="190615"/>
                  <a:pt x="2705100" y="216015"/>
                </a:cubicBezTo>
                <a:cubicBezTo>
                  <a:pt x="2851150" y="241415"/>
                  <a:pt x="3041650" y="311265"/>
                  <a:pt x="3232150" y="381115"/>
                </a:cubicBezTo>
              </a:path>
            </a:pathLst>
          </a:cu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Forme libre : forme 58">
            <a:extLst>
              <a:ext uri="{FF2B5EF4-FFF2-40B4-BE49-F238E27FC236}">
                <a16:creationId xmlns:a16="http://schemas.microsoft.com/office/drawing/2014/main" id="{771B3251-C307-0A2E-17F1-93D3DB77B562}"/>
              </a:ext>
            </a:extLst>
          </p:cNvPr>
          <p:cNvSpPr/>
          <p:nvPr/>
        </p:nvSpPr>
        <p:spPr>
          <a:xfrm>
            <a:off x="18754725" y="2514600"/>
            <a:ext cx="2489200" cy="869950"/>
          </a:xfrm>
          <a:custGeom>
            <a:avLst/>
            <a:gdLst>
              <a:gd name="connsiteX0" fmla="*/ 0 w 2489200"/>
              <a:gd name="connsiteY0" fmla="*/ 869950 h 869950"/>
              <a:gd name="connsiteX1" fmla="*/ 1231900 w 2489200"/>
              <a:gd name="connsiteY1" fmla="*/ 488950 h 869950"/>
              <a:gd name="connsiteX2" fmla="*/ 1498600 w 2489200"/>
              <a:gd name="connsiteY2" fmla="*/ 374650 h 869950"/>
              <a:gd name="connsiteX3" fmla="*/ 1898650 w 2489200"/>
              <a:gd name="connsiteY3" fmla="*/ 139700 h 869950"/>
              <a:gd name="connsiteX4" fmla="*/ 2489200 w 2489200"/>
              <a:gd name="connsiteY4" fmla="*/ 0 h 8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200" h="869950">
                <a:moveTo>
                  <a:pt x="0" y="869950"/>
                </a:moveTo>
                <a:lnTo>
                  <a:pt x="1231900" y="488950"/>
                </a:lnTo>
                <a:cubicBezTo>
                  <a:pt x="1481667" y="406400"/>
                  <a:pt x="1387475" y="432858"/>
                  <a:pt x="1498600" y="374650"/>
                </a:cubicBezTo>
                <a:cubicBezTo>
                  <a:pt x="1609725" y="316442"/>
                  <a:pt x="1733550" y="202142"/>
                  <a:pt x="1898650" y="139700"/>
                </a:cubicBezTo>
                <a:cubicBezTo>
                  <a:pt x="2063750" y="77258"/>
                  <a:pt x="2276475" y="38629"/>
                  <a:pt x="2489200" y="0"/>
                </a:cubicBezTo>
              </a:path>
            </a:pathLst>
          </a:cu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2">
            <a:extLst>
              <a:ext uri="{FF2B5EF4-FFF2-40B4-BE49-F238E27FC236}">
                <a16:creationId xmlns:a16="http://schemas.microsoft.com/office/drawing/2014/main" id="{B3902B47-7191-0036-5BD5-471B3E455CD7}"/>
              </a:ext>
            </a:extLst>
          </p:cNvPr>
          <p:cNvSpPr>
            <a:spLocks noGrp="1"/>
          </p:cNvSpPr>
          <p:nvPr>
            <p:ph type="title"/>
          </p:nvPr>
        </p:nvSpPr>
        <p:spPr/>
        <p:txBody>
          <a:bodyPr/>
          <a:lstStyle/>
          <a:p>
            <a:r>
              <a:rPr lang="fr-FR" dirty="0"/>
              <a:t>Effets anthropiques sur les écosystèmes des prairies</a:t>
            </a:r>
          </a:p>
        </p:txBody>
      </p:sp>
      <p:sp>
        <p:nvSpPr>
          <p:cNvPr id="28" name="ZoneTexte 27">
            <a:extLst>
              <a:ext uri="{FF2B5EF4-FFF2-40B4-BE49-F238E27FC236}">
                <a16:creationId xmlns:a16="http://schemas.microsoft.com/office/drawing/2014/main" id="{CC846882-EF9F-7254-E384-78E675063B9D}"/>
              </a:ext>
            </a:extLst>
          </p:cNvPr>
          <p:cNvSpPr txBox="1"/>
          <p:nvPr/>
        </p:nvSpPr>
        <p:spPr>
          <a:xfrm>
            <a:off x="14106526" y="3642917"/>
            <a:ext cx="8401050" cy="5129604"/>
          </a:xfrm>
          <a:prstGeom prst="roundRect">
            <a:avLst>
              <a:gd name="adj" fmla="val 7215"/>
            </a:avLst>
          </a:prstGeom>
          <a:noFill/>
          <a:ln w="63500" cap="rnd">
            <a:solidFill>
              <a:srgbClr val="8D533E"/>
            </a:solidFill>
            <a:prstDash val="sysDot"/>
          </a:ln>
        </p:spPr>
        <p:txBody>
          <a:bodyPr wrap="square" lIns="288000" tIns="288000" rIns="288000" bIns="288000" numCol="1" spcCol="540000" rtlCol="0">
            <a:noAutofit/>
          </a:bodyPr>
          <a:lstStyle/>
          <a:p>
            <a:r>
              <a:rPr lang="fr-FR" sz="3600" dirty="0">
                <a:cs typeface="Arial" panose="020B0604020202020204" pitchFamily="34" charset="0"/>
              </a:rPr>
              <a:t>La contribution économique des prairies aux activités de loisir et de tourisme peut être élevée, en particulier les excursions de safari. Bien qu’il génère des revenus, le tourisme dans les prairies peut également entraîner une dégradation des écosystèmes.</a:t>
            </a:r>
          </a:p>
          <a:p>
            <a:endParaRPr lang="fr-FR" sz="3600" dirty="0">
              <a:cs typeface="Arial" panose="020B0604020202020204" pitchFamily="34" charset="0"/>
            </a:endParaRPr>
          </a:p>
        </p:txBody>
      </p:sp>
      <p:cxnSp>
        <p:nvCxnSpPr>
          <p:cNvPr id="29" name="Connecteur droit avec flèche 28">
            <a:extLst>
              <a:ext uri="{FF2B5EF4-FFF2-40B4-BE49-F238E27FC236}">
                <a16:creationId xmlns:a16="http://schemas.microsoft.com/office/drawing/2014/main" id="{E4A1533C-8776-DAE9-1793-A47A5A5F9A94}"/>
              </a:ext>
            </a:extLst>
          </p:cNvPr>
          <p:cNvCxnSpPr>
            <a:cxnSpLocks/>
          </p:cNvCxnSpPr>
          <p:nvPr/>
        </p:nvCxnSpPr>
        <p:spPr>
          <a:xfrm flipH="1">
            <a:off x="13672491" y="437485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47238C95-FE64-21C7-68B5-A20D92316945}"/>
              </a:ext>
            </a:extLst>
          </p:cNvPr>
          <p:cNvSpPr txBox="1"/>
          <p:nvPr/>
        </p:nvSpPr>
        <p:spPr>
          <a:xfrm>
            <a:off x="17475323" y="8801096"/>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(World Resources Institute, 2000)</a:t>
            </a:r>
          </a:p>
        </p:txBody>
      </p:sp>
      <p:pic>
        <p:nvPicPr>
          <p:cNvPr id="37" name="Image 36">
            <a:extLst>
              <a:ext uri="{FF2B5EF4-FFF2-40B4-BE49-F238E27FC236}">
                <a16:creationId xmlns:a16="http://schemas.microsoft.com/office/drawing/2014/main" id="{10C5070E-B75F-68EE-8438-8864232E655B}"/>
              </a:ext>
            </a:extLst>
          </p:cNvPr>
          <p:cNvPicPr>
            <a:picLocks noChangeAspect="1"/>
          </p:cNvPicPr>
          <p:nvPr/>
        </p:nvPicPr>
        <p:blipFill>
          <a:blip r:embed="rId2"/>
          <a:stretch>
            <a:fillRect/>
          </a:stretch>
        </p:blipFill>
        <p:spPr>
          <a:xfrm>
            <a:off x="21062304" y="1852903"/>
            <a:ext cx="2010796" cy="1945581"/>
          </a:xfrm>
          <a:prstGeom prst="rect">
            <a:avLst/>
          </a:prstGeom>
        </p:spPr>
      </p:pic>
      <p:sp>
        <p:nvSpPr>
          <p:cNvPr id="26" name="ZoneTexte 25">
            <a:extLst>
              <a:ext uri="{FF2B5EF4-FFF2-40B4-BE49-F238E27FC236}">
                <a16:creationId xmlns:a16="http://schemas.microsoft.com/office/drawing/2014/main" id="{E1630015-35CD-2696-0BBE-E11608E5C0BD}"/>
              </a:ext>
            </a:extLst>
          </p:cNvPr>
          <p:cNvSpPr txBox="1"/>
          <p:nvPr/>
        </p:nvSpPr>
        <p:spPr>
          <a:xfrm>
            <a:off x="1310900" y="1944000"/>
            <a:ext cx="11406701" cy="10028920"/>
          </a:xfrm>
          <a:prstGeom prst="roundRect">
            <a:avLst>
              <a:gd name="adj" fmla="val 4644"/>
            </a:avLst>
          </a:prstGeom>
          <a:noFill/>
          <a:ln w="63500" cap="rnd">
            <a:solidFill>
              <a:srgbClr val="8D533E"/>
            </a:solidFill>
            <a:prstDash val="sysDot"/>
          </a:ln>
        </p:spPr>
        <p:txBody>
          <a:bodyPr wrap="square" lIns="288000" tIns="288000" rIns="288000" bIns="288000" numCol="1" spcCol="540000" rtlCol="0">
            <a:noAutofit/>
          </a:bodyPr>
          <a:lstStyle/>
          <a:p>
            <a:r>
              <a:rPr lang="fr-FR" sz="3600" dirty="0">
                <a:cs typeface="Arial" panose="020B0604020202020204" pitchFamily="34" charset="0"/>
              </a:rPr>
              <a:t>Le stockage de carbone dans les prairies est affecté par des facteurs anthropiques :</a:t>
            </a:r>
          </a:p>
          <a:p>
            <a:pPr marL="571500" indent="-571500">
              <a:spcBef>
                <a:spcPts val="1200"/>
              </a:spcBef>
              <a:buSzPct val="70000"/>
              <a:buBlip>
                <a:blip r:embed="rId3"/>
              </a:buBlip>
            </a:pPr>
            <a:r>
              <a:rPr lang="fr-FR" sz="3600" dirty="0">
                <a:cs typeface="Arial" panose="020B0604020202020204" pitchFamily="34" charset="0"/>
              </a:rPr>
              <a:t>Conversion en sols cultivés </a:t>
            </a:r>
            <a:br>
              <a:rPr lang="fr-FR" sz="3600" dirty="0">
                <a:cs typeface="Arial" panose="020B0604020202020204" pitchFamily="34" charset="0"/>
              </a:rPr>
            </a:br>
            <a:r>
              <a:rPr lang="fr-FR" sz="3600" b="1" dirty="0">
                <a:cs typeface="Arial" panose="020B0604020202020204" pitchFamily="34" charset="0"/>
              </a:rPr>
              <a:t>(changement d’usage des sols)</a:t>
            </a:r>
            <a:r>
              <a:rPr lang="fr-FR" sz="3600" dirty="0">
                <a:cs typeface="Arial" panose="020B0604020202020204" pitchFamily="34" charset="0"/>
              </a:rPr>
              <a:t> </a:t>
            </a:r>
          </a:p>
          <a:p>
            <a:pPr marL="1114425" indent="-571500">
              <a:spcBef>
                <a:spcPts val="600"/>
              </a:spcBef>
              <a:buSzPct val="120000"/>
              <a:buBlip>
                <a:blip r:embed="rId4"/>
              </a:buBlip>
            </a:pPr>
            <a:r>
              <a:rPr lang="fr-FR" sz="3600" dirty="0">
                <a:cs typeface="Arial" panose="020B0604020202020204" pitchFamily="34" charset="0"/>
              </a:rPr>
              <a:t>diminution moyenne des stocks de</a:t>
            </a:r>
            <a:r>
              <a:rPr lang="fr-FR" dirty="0"/>
              <a:t>  </a:t>
            </a:r>
            <a:r>
              <a:rPr lang="fr-FR" sz="3600" dirty="0">
                <a:cs typeface="Arial" panose="020B0604020202020204" pitchFamily="34" charset="0"/>
              </a:rPr>
              <a:t>carbone du sol : </a:t>
            </a:r>
            <a:r>
              <a:rPr lang="fr-FR" sz="3600" b="1" dirty="0">
                <a:cs typeface="Arial" panose="020B0604020202020204" pitchFamily="34" charset="0"/>
              </a:rPr>
              <a:t>- 16 % </a:t>
            </a: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Bellouin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r>
              <a:rPr lang="fr-FR" sz="3600" dirty="0">
                <a:solidFill>
                  <a:schemeClr val="bg1">
                    <a:lumMod val="65000"/>
                  </a:schemeClr>
                </a:solidFill>
                <a:latin typeface="+mj-lt"/>
                <a:cs typeface="Arial" panose="020B0604020202020204" pitchFamily="34" charset="0"/>
              </a:rPr>
              <a:t> </a:t>
            </a:r>
          </a:p>
          <a:p>
            <a:pPr marL="1114425" indent="-571500">
              <a:spcBef>
                <a:spcPts val="600"/>
              </a:spcBef>
              <a:buSzPct val="120000"/>
              <a:buBlip>
                <a:blip r:embed="rId4"/>
              </a:buBlip>
            </a:pPr>
            <a:r>
              <a:rPr lang="fr-FR" sz="3600" dirty="0">
                <a:cs typeface="Arial" panose="020B0604020202020204" pitchFamily="34" charset="0"/>
              </a:rPr>
              <a:t>par exemple (données RMQGIS) :</a:t>
            </a: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1076325" indent="-533400">
              <a:buFont typeface="Wingdings" panose="05000000000000000000" pitchFamily="2" charset="2"/>
              <a:buChar char="Ø"/>
            </a:pPr>
            <a:endParaRPr lang="fr-FR" sz="3600" dirty="0">
              <a:cs typeface="Arial" panose="020B0604020202020204" pitchFamily="34" charset="0"/>
            </a:endParaRPr>
          </a:p>
          <a:p>
            <a:pPr marL="571500" indent="-571500">
              <a:spcBef>
                <a:spcPts val="1200"/>
              </a:spcBef>
              <a:buSzPct val="70000"/>
              <a:buBlip>
                <a:blip r:embed="rId3"/>
              </a:buBlip>
            </a:pPr>
            <a:r>
              <a:rPr lang="fr-FR" sz="3600" dirty="0">
                <a:cs typeface="Arial" panose="020B0604020202020204" pitchFamily="34" charset="0"/>
              </a:rPr>
              <a:t>Urbanisation</a:t>
            </a:r>
          </a:p>
          <a:p>
            <a:pPr marL="1076325" indent="-533400">
              <a:buFont typeface="Marianne" panose="02000000000000000000" pitchFamily="50" charset="0"/>
              <a:buChar char="-"/>
            </a:pPr>
            <a:r>
              <a:rPr lang="fr-FR" sz="3600" dirty="0">
                <a:cs typeface="Arial" panose="020B0604020202020204" pitchFamily="34" charset="0"/>
              </a:rPr>
              <a:t>Surpâturage du bétail </a:t>
            </a:r>
          </a:p>
          <a:p>
            <a:pPr marL="1076325" indent="-533400">
              <a:buFont typeface="Marianne" panose="02000000000000000000" pitchFamily="50" charset="0"/>
              <a:buChar char="-"/>
            </a:pPr>
            <a:r>
              <a:rPr lang="fr-FR" sz="3600" dirty="0">
                <a:cs typeface="Arial" panose="020B0604020202020204" pitchFamily="34" charset="0"/>
              </a:rPr>
              <a:t>Introduction d’espèces non natives</a:t>
            </a:r>
          </a:p>
          <a:p>
            <a:endParaRPr lang="fr-FR" sz="3600" dirty="0">
              <a:cs typeface="Arial" panose="020B0604020202020204" pitchFamily="34" charset="0"/>
            </a:endParaRPr>
          </a:p>
        </p:txBody>
      </p:sp>
      <p:cxnSp>
        <p:nvCxnSpPr>
          <p:cNvPr id="27" name="Connecteur droit avec flèche 26">
            <a:extLst>
              <a:ext uri="{FF2B5EF4-FFF2-40B4-BE49-F238E27FC236}">
                <a16:creationId xmlns:a16="http://schemas.microsoft.com/office/drawing/2014/main" id="{1FA2A91E-1BCD-3744-DE60-18A2851D02C3}"/>
              </a:ext>
            </a:extLst>
          </p:cNvPr>
          <p:cNvCxnSpPr>
            <a:cxnSpLocks/>
          </p:cNvCxnSpPr>
          <p:nvPr/>
        </p:nvCxnSpPr>
        <p:spPr>
          <a:xfrm flipH="1">
            <a:off x="876867" y="26759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A0CB7880-677D-AD02-BB3C-6D8728EA5469}"/>
              </a:ext>
            </a:extLst>
          </p:cNvPr>
          <p:cNvPicPr>
            <a:picLocks noChangeAspect="1"/>
          </p:cNvPicPr>
          <p:nvPr/>
        </p:nvPicPr>
        <p:blipFill>
          <a:blip r:embed="rId5"/>
          <a:stretch>
            <a:fillRect/>
          </a:stretch>
        </p:blipFill>
        <p:spPr>
          <a:xfrm>
            <a:off x="9296864" y="3513727"/>
            <a:ext cx="3104686" cy="1159581"/>
          </a:xfrm>
          <a:prstGeom prst="rect">
            <a:avLst/>
          </a:prstGeom>
        </p:spPr>
      </p:pic>
      <p:pic>
        <p:nvPicPr>
          <p:cNvPr id="41" name="Image 40">
            <a:extLst>
              <a:ext uri="{FF2B5EF4-FFF2-40B4-BE49-F238E27FC236}">
                <a16:creationId xmlns:a16="http://schemas.microsoft.com/office/drawing/2014/main" id="{43A5FBB9-8D15-BB72-8B3E-55812C46D40A}"/>
              </a:ext>
            </a:extLst>
          </p:cNvPr>
          <p:cNvPicPr>
            <a:picLocks noChangeAspect="1"/>
          </p:cNvPicPr>
          <p:nvPr/>
        </p:nvPicPr>
        <p:blipFill>
          <a:blip r:embed="rId6"/>
          <a:stretch>
            <a:fillRect/>
          </a:stretch>
        </p:blipFill>
        <p:spPr>
          <a:xfrm>
            <a:off x="9667974" y="9850322"/>
            <a:ext cx="2733576" cy="1351078"/>
          </a:xfrm>
          <a:prstGeom prst="rect">
            <a:avLst/>
          </a:prstGeom>
        </p:spPr>
      </p:pic>
      <p:sp>
        <p:nvSpPr>
          <p:cNvPr id="15" name="ZoneTexte 14">
            <a:extLst>
              <a:ext uri="{FF2B5EF4-FFF2-40B4-BE49-F238E27FC236}">
                <a16:creationId xmlns:a16="http://schemas.microsoft.com/office/drawing/2014/main" id="{54A7DF84-0E54-2DCA-EAC5-88F47ECC6420}"/>
              </a:ext>
            </a:extLst>
          </p:cNvPr>
          <p:cNvSpPr txBox="1"/>
          <p:nvPr/>
        </p:nvSpPr>
        <p:spPr>
          <a:xfrm>
            <a:off x="7697822" y="7986298"/>
            <a:ext cx="4648200" cy="1756508"/>
          </a:xfrm>
          <a:prstGeom prst="rect">
            <a:avLst/>
          </a:prstGeom>
          <a:noFill/>
        </p:spPr>
        <p:txBody>
          <a:bodyPr wrap="square" lIns="46800" tIns="46800" rIns="46800" bIns="46800" rtlCol="0">
            <a:spAutoFit/>
          </a:bodyPr>
          <a:lstStyle/>
          <a:p>
            <a:r>
              <a:rPr lang="fr-FR" sz="3600" i="1" dirty="0"/>
              <a:t>Les terres cultivées françaises stockent 52 tC/ha</a:t>
            </a:r>
          </a:p>
        </p:txBody>
      </p:sp>
      <p:sp>
        <p:nvSpPr>
          <p:cNvPr id="16" name="ZoneTexte 15">
            <a:extLst>
              <a:ext uri="{FF2B5EF4-FFF2-40B4-BE49-F238E27FC236}">
                <a16:creationId xmlns:a16="http://schemas.microsoft.com/office/drawing/2014/main" id="{0611BEBA-8B8E-767B-F323-CD8C2B6AC263}"/>
              </a:ext>
            </a:extLst>
          </p:cNvPr>
          <p:cNvSpPr txBox="1"/>
          <p:nvPr/>
        </p:nvSpPr>
        <p:spPr>
          <a:xfrm>
            <a:off x="2823943" y="6716939"/>
            <a:ext cx="4873879" cy="1202510"/>
          </a:xfrm>
          <a:prstGeom prst="rect">
            <a:avLst/>
          </a:prstGeom>
          <a:noFill/>
        </p:spPr>
        <p:txBody>
          <a:bodyPr wrap="square" lIns="46800" tIns="46800" rIns="46800" bIns="46800" rtlCol="0">
            <a:spAutoFit/>
          </a:bodyPr>
          <a:lstStyle/>
          <a:p>
            <a:r>
              <a:rPr lang="fr-FR" sz="3600" i="1" dirty="0"/>
              <a:t>Les prairies françaises stockent 85 tC/ha</a:t>
            </a:r>
          </a:p>
        </p:txBody>
      </p:sp>
      <p:pic>
        <p:nvPicPr>
          <p:cNvPr id="18" name="Image 17">
            <a:extLst>
              <a:ext uri="{FF2B5EF4-FFF2-40B4-BE49-F238E27FC236}">
                <a16:creationId xmlns:a16="http://schemas.microsoft.com/office/drawing/2014/main" id="{302673C8-7211-180A-CD3E-C8E59738AE72}"/>
              </a:ext>
            </a:extLst>
          </p:cNvPr>
          <p:cNvPicPr>
            <a:picLocks noChangeAspect="1"/>
          </p:cNvPicPr>
          <p:nvPr/>
        </p:nvPicPr>
        <p:blipFill>
          <a:blip r:embed="rId7" cstate="print">
            <a:extLst>
              <a:ext uri="{28A0092B-C50C-407E-A947-70E740481C1C}">
                <a14:useLocalDpi xmlns:a14="http://schemas.microsoft.com/office/drawing/2010/main" val="0"/>
              </a:ext>
            </a:extLst>
          </a:blip>
          <a:srcRect l="2196" r="24974" b="56724"/>
          <a:stretch>
            <a:fillRect/>
          </a:stretch>
        </p:blipFill>
        <p:spPr>
          <a:xfrm>
            <a:off x="2939600" y="8073901"/>
            <a:ext cx="2541034" cy="1275189"/>
          </a:xfrm>
          <a:prstGeom prst="rect">
            <a:avLst/>
          </a:prstGeom>
        </p:spPr>
      </p:pic>
      <p:grpSp>
        <p:nvGrpSpPr>
          <p:cNvPr id="23" name="Groupe 22">
            <a:extLst>
              <a:ext uri="{FF2B5EF4-FFF2-40B4-BE49-F238E27FC236}">
                <a16:creationId xmlns:a16="http://schemas.microsoft.com/office/drawing/2014/main" id="{0A6F8113-BF30-E100-2BD4-E1B30370C780}"/>
              </a:ext>
            </a:extLst>
          </p:cNvPr>
          <p:cNvGrpSpPr/>
          <p:nvPr/>
        </p:nvGrpSpPr>
        <p:grpSpPr>
          <a:xfrm>
            <a:off x="9296864" y="6858000"/>
            <a:ext cx="2523091" cy="1108894"/>
            <a:chOff x="474109" y="3586932"/>
            <a:chExt cx="2523091" cy="1108894"/>
          </a:xfrm>
        </p:grpSpPr>
        <p:pic>
          <p:nvPicPr>
            <p:cNvPr id="13" name="Image 12">
              <a:extLst>
                <a:ext uri="{FF2B5EF4-FFF2-40B4-BE49-F238E27FC236}">
                  <a16:creationId xmlns:a16="http://schemas.microsoft.com/office/drawing/2014/main" id="{6CD49F13-8AA4-BD12-A46B-A2346AEE9F23}"/>
                </a:ext>
              </a:extLst>
            </p:cNvPr>
            <p:cNvPicPr>
              <a:picLocks noChangeAspect="1"/>
            </p:cNvPicPr>
            <p:nvPr/>
          </p:nvPicPr>
          <p:blipFill>
            <a:blip r:embed="rId8" cstate="print">
              <a:extLst>
                <a:ext uri="{28A0092B-C50C-407E-A947-70E740481C1C}">
                  <a14:useLocalDpi xmlns:a14="http://schemas.microsoft.com/office/drawing/2010/main" val="0"/>
                </a:ext>
              </a:extLst>
            </a:blip>
            <a:srcRect b="29407"/>
            <a:stretch>
              <a:fillRect/>
            </a:stretch>
          </p:blipFill>
          <p:spPr>
            <a:xfrm>
              <a:off x="474109" y="3660292"/>
              <a:ext cx="918917" cy="1035534"/>
            </a:xfrm>
            <a:prstGeom prst="rect">
              <a:avLst/>
            </a:prstGeom>
          </p:spPr>
        </p:pic>
        <p:pic>
          <p:nvPicPr>
            <p:cNvPr id="19" name="Image 18">
              <a:extLst>
                <a:ext uri="{FF2B5EF4-FFF2-40B4-BE49-F238E27FC236}">
                  <a16:creationId xmlns:a16="http://schemas.microsoft.com/office/drawing/2014/main" id="{19CA8679-C0EE-3241-0589-D3EADEAAE2F3}"/>
                </a:ext>
              </a:extLst>
            </p:cNvPr>
            <p:cNvPicPr>
              <a:picLocks noChangeAspect="1"/>
            </p:cNvPicPr>
            <p:nvPr/>
          </p:nvPicPr>
          <p:blipFill>
            <a:blip r:embed="rId9" cstate="print">
              <a:extLst>
                <a:ext uri="{28A0092B-C50C-407E-A947-70E740481C1C}">
                  <a14:useLocalDpi xmlns:a14="http://schemas.microsoft.com/office/drawing/2010/main" val="0"/>
                </a:ext>
              </a:extLst>
            </a:blip>
            <a:srcRect b="29407"/>
            <a:stretch>
              <a:fillRect/>
            </a:stretch>
          </p:blipFill>
          <p:spPr>
            <a:xfrm>
              <a:off x="1225463" y="3646522"/>
              <a:ext cx="918917" cy="1049304"/>
            </a:xfrm>
            <a:prstGeom prst="rect">
              <a:avLst/>
            </a:prstGeom>
          </p:spPr>
        </p:pic>
        <p:pic>
          <p:nvPicPr>
            <p:cNvPr id="20" name="Image 19">
              <a:extLst>
                <a:ext uri="{FF2B5EF4-FFF2-40B4-BE49-F238E27FC236}">
                  <a16:creationId xmlns:a16="http://schemas.microsoft.com/office/drawing/2014/main" id="{CA627745-C776-7294-A5ED-DD1E4A63D2FA}"/>
                </a:ext>
              </a:extLst>
            </p:cNvPr>
            <p:cNvPicPr>
              <a:picLocks noChangeAspect="1"/>
            </p:cNvPicPr>
            <p:nvPr/>
          </p:nvPicPr>
          <p:blipFill>
            <a:blip r:embed="rId10" cstate="print">
              <a:extLst>
                <a:ext uri="{28A0092B-C50C-407E-A947-70E740481C1C}">
                  <a14:useLocalDpi xmlns:a14="http://schemas.microsoft.com/office/drawing/2010/main" val="0"/>
                </a:ext>
              </a:extLst>
            </a:blip>
            <a:srcRect b="29407"/>
            <a:stretch>
              <a:fillRect/>
            </a:stretch>
          </p:blipFill>
          <p:spPr>
            <a:xfrm>
              <a:off x="2078283" y="3586932"/>
              <a:ext cx="918917" cy="1108894"/>
            </a:xfrm>
            <a:prstGeom prst="rect">
              <a:avLst/>
            </a:prstGeom>
          </p:spPr>
        </p:pic>
      </p:grpSp>
      <p:sp>
        <p:nvSpPr>
          <p:cNvPr id="24" name="ZoneTexte 23">
            <a:extLst>
              <a:ext uri="{FF2B5EF4-FFF2-40B4-BE49-F238E27FC236}">
                <a16:creationId xmlns:a16="http://schemas.microsoft.com/office/drawing/2014/main" id="{C16C8BC1-4E6B-ED02-C908-9A3173CC435E}"/>
              </a:ext>
            </a:extLst>
          </p:cNvPr>
          <p:cNvSpPr txBox="1"/>
          <p:nvPr/>
        </p:nvSpPr>
        <p:spPr>
          <a:xfrm>
            <a:off x="6209443" y="8026275"/>
            <a:ext cx="1364266" cy="648512"/>
          </a:xfrm>
          <a:prstGeom prst="rect">
            <a:avLst/>
          </a:prstGeom>
          <a:noFill/>
        </p:spPr>
        <p:txBody>
          <a:bodyPr wrap="square" lIns="46800" tIns="46800" rIns="46800" bIns="46800" rtlCol="0">
            <a:spAutoFit/>
          </a:bodyPr>
          <a:lstStyle/>
          <a:p>
            <a:pPr algn="l"/>
            <a:r>
              <a:rPr lang="fr-FR" sz="3600" b="1" dirty="0">
                <a:solidFill>
                  <a:srgbClr val="0079BF"/>
                </a:solidFill>
                <a:cs typeface="Arial" panose="020B0604020202020204" pitchFamily="34" charset="0"/>
              </a:rPr>
              <a:t>- 61 %</a:t>
            </a:r>
            <a:endParaRPr lang="fr-FR" sz="3600" b="1" baseline="-25000" dirty="0">
              <a:solidFill>
                <a:srgbClr val="0079BF"/>
              </a:solidFill>
              <a:cs typeface="Arial" panose="020B0604020202020204" pitchFamily="34" charset="0"/>
            </a:endParaRPr>
          </a:p>
        </p:txBody>
      </p:sp>
      <p:sp>
        <p:nvSpPr>
          <p:cNvPr id="25" name="Ligne de connexion">
            <a:extLst>
              <a:ext uri="{FF2B5EF4-FFF2-40B4-BE49-F238E27FC236}">
                <a16:creationId xmlns:a16="http://schemas.microsoft.com/office/drawing/2014/main" id="{BCCCAC8B-FB66-7ABD-2E04-5FA1643DAC98}"/>
              </a:ext>
            </a:extLst>
          </p:cNvPr>
          <p:cNvSpPr/>
          <p:nvPr/>
        </p:nvSpPr>
        <p:spPr>
          <a:xfrm>
            <a:off x="5920420" y="8102476"/>
            <a:ext cx="1087807" cy="1280392"/>
          </a:xfrm>
          <a:custGeom>
            <a:avLst/>
            <a:gdLst>
              <a:gd name="connsiteX0" fmla="*/ 22005 w 22005"/>
              <a:gd name="connsiteY0" fmla="*/ 23168 h 23168"/>
              <a:gd name="connsiteX1" fmla="*/ 6471 w 22005"/>
              <a:gd name="connsiteY1" fmla="*/ 0 h 23168"/>
              <a:gd name="connsiteX0" fmla="*/ 16700 w 16700"/>
              <a:gd name="connsiteY0" fmla="*/ 23168 h 23168"/>
              <a:gd name="connsiteX1" fmla="*/ 1166 w 16700"/>
              <a:gd name="connsiteY1" fmla="*/ 0 h 23168"/>
              <a:gd name="connsiteX0" fmla="*/ 15743 w 15743"/>
              <a:gd name="connsiteY0" fmla="*/ 17942 h 17942"/>
              <a:gd name="connsiteX1" fmla="*/ 1457 w 15743"/>
              <a:gd name="connsiteY1" fmla="*/ 0 h 17942"/>
              <a:gd name="connsiteX0" fmla="*/ 14717 w 14717"/>
              <a:gd name="connsiteY0" fmla="*/ 17942 h 17942"/>
              <a:gd name="connsiteX1" fmla="*/ 431 w 14717"/>
              <a:gd name="connsiteY1" fmla="*/ 0 h 17942"/>
              <a:gd name="connsiteX0" fmla="*/ 11514 w 11514"/>
              <a:gd name="connsiteY0" fmla="*/ 15068 h 15068"/>
              <a:gd name="connsiteX1" fmla="*/ 723 w 11514"/>
              <a:gd name="connsiteY1" fmla="*/ 0 h 15068"/>
              <a:gd name="connsiteX0" fmla="*/ 11275 w 11275"/>
              <a:gd name="connsiteY0" fmla="*/ 15068 h 15068"/>
              <a:gd name="connsiteX1" fmla="*/ 484 w 11275"/>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 name="connsiteX0" fmla="*/ 10791 w 10791"/>
              <a:gd name="connsiteY0" fmla="*/ 15068 h 15068"/>
              <a:gd name="connsiteX1" fmla="*/ 0 w 10791"/>
              <a:gd name="connsiteY1" fmla="*/ 0 h 15068"/>
            </a:gdLst>
            <a:ahLst/>
            <a:cxnLst>
              <a:cxn ang="0">
                <a:pos x="connsiteX0" y="connsiteY0"/>
              </a:cxn>
              <a:cxn ang="0">
                <a:pos x="connsiteX1" y="connsiteY1"/>
              </a:cxn>
            </a:cxnLst>
            <a:rect l="l" t="t" r="r" b="b"/>
            <a:pathLst>
              <a:path w="10791" h="15068" extrusionOk="0">
                <a:moveTo>
                  <a:pt x="10791" y="15068"/>
                </a:moveTo>
                <a:cubicBezTo>
                  <a:pt x="3636" y="10945"/>
                  <a:pt x="932" y="8484"/>
                  <a:pt x="0" y="0"/>
                </a:cubicBezTo>
              </a:path>
            </a:pathLst>
          </a:custGeom>
          <a:ln w="88900">
            <a:solidFill>
              <a:srgbClr val="0079BF"/>
            </a:solidFill>
            <a:headEnd type="triangle" w="lg" len="lg"/>
          </a:ln>
        </p:spPr>
        <p:txBody>
          <a:bodyPr lIns="50800" tIns="50800" rIns="50800" bIns="50800"/>
          <a:lstStyle/>
          <a:p>
            <a:pPr>
              <a:defRPr>
                <a:latin typeface="+mj-lt"/>
                <a:ea typeface="+mj-ea"/>
                <a:cs typeface="+mj-cs"/>
                <a:sym typeface="Helvetica"/>
              </a:defRPr>
            </a:pPr>
            <a:endParaRPr dirty="0">
              <a:cs typeface="Arial" panose="020B0604020202020204" pitchFamily="34" charset="0"/>
            </a:endParaRPr>
          </a:p>
        </p:txBody>
      </p:sp>
      <p:pic>
        <p:nvPicPr>
          <p:cNvPr id="49" name="Image 48">
            <a:extLst>
              <a:ext uri="{FF2B5EF4-FFF2-40B4-BE49-F238E27FC236}">
                <a16:creationId xmlns:a16="http://schemas.microsoft.com/office/drawing/2014/main" id="{5B084343-533A-264F-1A3F-24A9E43999F4}"/>
              </a:ext>
            </a:extLst>
          </p:cNvPr>
          <p:cNvPicPr>
            <a:picLocks noChangeAspect="1"/>
          </p:cNvPicPr>
          <p:nvPr/>
        </p:nvPicPr>
        <p:blipFill>
          <a:blip r:embed="rId11"/>
          <a:stretch>
            <a:fillRect/>
          </a:stretch>
        </p:blipFill>
        <p:spPr>
          <a:xfrm>
            <a:off x="18521950" y="2164006"/>
            <a:ext cx="835379" cy="1275644"/>
          </a:xfrm>
          <a:prstGeom prst="rect">
            <a:avLst/>
          </a:prstGeom>
        </p:spPr>
      </p:pic>
      <p:pic>
        <p:nvPicPr>
          <p:cNvPr id="61" name="Image 60">
            <a:extLst>
              <a:ext uri="{FF2B5EF4-FFF2-40B4-BE49-F238E27FC236}">
                <a16:creationId xmlns:a16="http://schemas.microsoft.com/office/drawing/2014/main" id="{3FCDFFAC-687C-227C-03DE-BD0D125B16A4}"/>
              </a:ext>
            </a:extLst>
          </p:cNvPr>
          <p:cNvPicPr>
            <a:picLocks noChangeAspect="1"/>
          </p:cNvPicPr>
          <p:nvPr/>
        </p:nvPicPr>
        <p:blipFill>
          <a:blip r:embed="rId12"/>
          <a:stretch>
            <a:fillRect/>
          </a:stretch>
        </p:blipFill>
        <p:spPr>
          <a:xfrm>
            <a:off x="16925550" y="3016790"/>
            <a:ext cx="608296" cy="389689"/>
          </a:xfrm>
          <a:prstGeom prst="rect">
            <a:avLst/>
          </a:prstGeom>
        </p:spPr>
      </p:pic>
      <p:pic>
        <p:nvPicPr>
          <p:cNvPr id="5" name="Image 4">
            <a:extLst>
              <a:ext uri="{FF2B5EF4-FFF2-40B4-BE49-F238E27FC236}">
                <a16:creationId xmlns:a16="http://schemas.microsoft.com/office/drawing/2014/main" id="{3B42E425-E8B7-B440-6A9C-DA78AD5AA3D4}"/>
              </a:ext>
            </a:extLst>
          </p:cNvPr>
          <p:cNvPicPr>
            <a:picLocks noChangeAspect="1"/>
          </p:cNvPicPr>
          <p:nvPr/>
        </p:nvPicPr>
        <p:blipFill>
          <a:blip r:embed="rId13"/>
          <a:stretch>
            <a:fillRect/>
          </a:stretch>
        </p:blipFill>
        <p:spPr>
          <a:xfrm>
            <a:off x="16754475" y="3344335"/>
            <a:ext cx="4086578" cy="13121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itre 334">
            <a:extLst>
              <a:ext uri="{FF2B5EF4-FFF2-40B4-BE49-F238E27FC236}">
                <a16:creationId xmlns:a16="http://schemas.microsoft.com/office/drawing/2014/main" id="{06ACF5C2-07CF-AEC4-1D43-B5763F894C8A}"/>
              </a:ext>
            </a:extLst>
          </p:cNvPr>
          <p:cNvSpPr>
            <a:spLocks noGrp="1"/>
          </p:cNvSpPr>
          <p:nvPr>
            <p:ph type="title"/>
          </p:nvPr>
        </p:nvSpPr>
        <p:spPr/>
        <p:txBody>
          <a:bodyPr/>
          <a:lstStyle/>
          <a:p>
            <a:r>
              <a:rPr lang="fr-FR" dirty="0"/>
              <a:t>Effets du changement climatique sur les écosystèmes des prairies</a:t>
            </a:r>
          </a:p>
        </p:txBody>
      </p:sp>
      <p:pic>
        <p:nvPicPr>
          <p:cNvPr id="14" name="Image 13">
            <a:extLst>
              <a:ext uri="{FF2B5EF4-FFF2-40B4-BE49-F238E27FC236}">
                <a16:creationId xmlns:a16="http://schemas.microsoft.com/office/drawing/2014/main" id="{E5645928-77D9-7C73-D54A-3D96482C6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9774" y="1944000"/>
            <a:ext cx="10743000" cy="8057250"/>
          </a:xfrm>
          <a:prstGeom prst="rect">
            <a:avLst/>
          </a:prstGeom>
        </p:spPr>
      </p:pic>
      <p:sp>
        <p:nvSpPr>
          <p:cNvPr id="10" name="ZoneTexte 9">
            <a:extLst>
              <a:ext uri="{FF2B5EF4-FFF2-40B4-BE49-F238E27FC236}">
                <a16:creationId xmlns:a16="http://schemas.microsoft.com/office/drawing/2014/main" id="{E3ED99AB-A445-1C5D-6341-399A63699F1A}"/>
              </a:ext>
            </a:extLst>
          </p:cNvPr>
          <p:cNvSpPr txBox="1"/>
          <p:nvPr/>
        </p:nvSpPr>
        <p:spPr>
          <a:xfrm>
            <a:off x="12959774" y="10001250"/>
            <a:ext cx="8209131" cy="1348279"/>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Mise en place d’une végétation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brise-vent pour freiner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la désertification</a:t>
            </a:r>
          </a:p>
        </p:txBody>
      </p:sp>
      <p:sp>
        <p:nvSpPr>
          <p:cNvPr id="11" name="ZoneTexte 10">
            <a:extLst>
              <a:ext uri="{FF2B5EF4-FFF2-40B4-BE49-F238E27FC236}">
                <a16:creationId xmlns:a16="http://schemas.microsoft.com/office/drawing/2014/main" id="{5749CB8B-CF1F-52BE-CB1A-66C49E995DD9}"/>
              </a:ext>
            </a:extLst>
          </p:cNvPr>
          <p:cNvSpPr txBox="1"/>
          <p:nvPr/>
        </p:nvSpPr>
        <p:spPr>
          <a:xfrm>
            <a:off x="20091401" y="10001250"/>
            <a:ext cx="3611373" cy="87122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a:t>
            </a:r>
            <a:r>
              <a:rPr lang="en-US" sz="1600" dirty="0">
                <a:solidFill>
                  <a:schemeClr val="bg1">
                    <a:lumMod val="65000"/>
                  </a:schemeClr>
                </a:solidFill>
                <a:latin typeface="+mj-lt"/>
                <a:ea typeface="+mj-ea"/>
                <a:cs typeface="Arial" panose="020B0604020202020204" pitchFamily="34" charset="0"/>
              </a:rPr>
              <a:t>Ministry of the Environment and Sustainable Development of Mauritania</a:t>
            </a:r>
            <a:r>
              <a:rPr lang="fr-FR" dirty="0"/>
              <a:t> </a:t>
            </a:r>
            <a:r>
              <a:rPr lang="en-US" sz="1600" dirty="0">
                <a:solidFill>
                  <a:schemeClr val="bg1">
                    <a:lumMod val="65000"/>
                  </a:schemeClr>
                </a:solidFill>
                <a:latin typeface="+mj-lt"/>
                <a:ea typeface="+mj-ea"/>
                <a:cs typeface="Arial" panose="020B0604020202020204" pitchFamily="34" charset="0"/>
              </a:rPr>
              <a:t>/ Moustapha OULD MOHAMED</a:t>
            </a:r>
            <a:endParaRPr lang="fr-FR" sz="1600" dirty="0">
              <a:solidFill>
                <a:schemeClr val="bg1">
                  <a:lumMod val="65000"/>
                </a:schemeClr>
              </a:solidFill>
              <a:cs typeface="Arial" panose="020B0604020202020204" pitchFamily="34" charset="0"/>
            </a:endParaRPr>
          </a:p>
        </p:txBody>
      </p:sp>
      <p:sp>
        <p:nvSpPr>
          <p:cNvPr id="15" name="ZoneTexte 14">
            <a:extLst>
              <a:ext uri="{FF2B5EF4-FFF2-40B4-BE49-F238E27FC236}">
                <a16:creationId xmlns:a16="http://schemas.microsoft.com/office/drawing/2014/main" id="{1725D27A-5A51-F1FA-ACA3-A8BF6C427ED5}"/>
              </a:ext>
            </a:extLst>
          </p:cNvPr>
          <p:cNvSpPr txBox="1"/>
          <p:nvPr/>
        </p:nvSpPr>
        <p:spPr>
          <a:xfrm>
            <a:off x="1312435" y="1944001"/>
            <a:ext cx="9688940" cy="2951850"/>
          </a:xfrm>
          <a:prstGeom prst="roundRect">
            <a:avLst>
              <a:gd name="adj" fmla="val 10462"/>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Une augmentation de </a:t>
            </a:r>
            <a:r>
              <a:rPr lang="fr-FR" sz="3600" i="1" dirty="0"/>
              <a:t>CO</a:t>
            </a:r>
            <a:r>
              <a:rPr lang="fr-FR" sz="3600" i="1" baseline="-25000" dirty="0"/>
              <a:t>2</a:t>
            </a:r>
            <a:r>
              <a:rPr lang="fr-FR" sz="3600" dirty="0"/>
              <a:t> induit une augmentation de la Production Primaire Nette des prairies, en raison de la fertilisation au </a:t>
            </a:r>
            <a:r>
              <a:rPr lang="fr-FR" sz="3600" i="1" dirty="0"/>
              <a:t>CO</a:t>
            </a:r>
            <a:r>
              <a:rPr lang="fr-FR" sz="3600" i="1" baseline="-25000" dirty="0"/>
              <a:t>2</a:t>
            </a:r>
            <a:r>
              <a:rPr lang="fr-FR" sz="3600" dirty="0">
                <a:cs typeface="Arial" panose="020B0604020202020204" pitchFamily="34" charset="0"/>
              </a:rPr>
              <a:t>.</a:t>
            </a:r>
          </a:p>
        </p:txBody>
      </p:sp>
      <p:cxnSp>
        <p:nvCxnSpPr>
          <p:cNvPr id="16" name="Connecteur droit avec flèche 15">
            <a:extLst>
              <a:ext uri="{FF2B5EF4-FFF2-40B4-BE49-F238E27FC236}">
                <a16:creationId xmlns:a16="http://schemas.microsoft.com/office/drawing/2014/main" id="{919B4E20-FBA4-9240-1A45-9426AA9DF84E}"/>
              </a:ext>
            </a:extLst>
          </p:cNvPr>
          <p:cNvCxnSpPr>
            <a:cxnSpLocks/>
          </p:cNvCxnSpPr>
          <p:nvPr/>
        </p:nvCxnSpPr>
        <p:spPr>
          <a:xfrm flipH="1">
            <a:off x="878400" y="26759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EA6B18C2-D9BA-D549-2B4C-79BA483C97F8}"/>
              </a:ext>
            </a:extLst>
          </p:cNvPr>
          <p:cNvSpPr txBox="1"/>
          <p:nvPr/>
        </p:nvSpPr>
        <p:spPr>
          <a:xfrm>
            <a:off x="5938532" y="4928102"/>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Parton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1995)</a:t>
            </a:r>
          </a:p>
        </p:txBody>
      </p:sp>
      <p:sp>
        <p:nvSpPr>
          <p:cNvPr id="18" name="ZoneTexte 17">
            <a:extLst>
              <a:ext uri="{FF2B5EF4-FFF2-40B4-BE49-F238E27FC236}">
                <a16:creationId xmlns:a16="http://schemas.microsoft.com/office/drawing/2014/main" id="{CD49CF4B-3335-76D9-7ECA-54E33BFDFA54}"/>
              </a:ext>
            </a:extLst>
          </p:cNvPr>
          <p:cNvSpPr txBox="1"/>
          <p:nvPr/>
        </p:nvSpPr>
        <p:spPr>
          <a:xfrm>
            <a:off x="1312434" y="6008992"/>
            <a:ext cx="10698591" cy="3763653"/>
          </a:xfrm>
          <a:prstGeom prst="roundRect">
            <a:avLst>
              <a:gd name="adj" fmla="val 9921"/>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Autres menaces liées au changement climatique pesant sur les prairies :</a:t>
            </a:r>
          </a:p>
          <a:p>
            <a:pPr marL="809625" indent="-447675">
              <a:spcBef>
                <a:spcPts val="600"/>
              </a:spcBef>
              <a:buFont typeface="Marianne" panose="02000000000000000000" pitchFamily="50" charset="0"/>
              <a:buChar char="•"/>
            </a:pPr>
            <a:r>
              <a:rPr lang="fr-FR" sz="3600" dirty="0"/>
              <a:t>Perturbation des régimes naturels de  feu</a:t>
            </a:r>
          </a:p>
          <a:p>
            <a:pPr marL="809625" indent="-447675">
              <a:spcBef>
                <a:spcPts val="600"/>
              </a:spcBef>
              <a:buFont typeface="Marianne" panose="02000000000000000000" pitchFamily="50" charset="0"/>
              <a:buChar char="•"/>
            </a:pPr>
            <a:r>
              <a:rPr lang="fr-FR" sz="3600" dirty="0"/>
              <a:t>Sécheresses prolongées</a:t>
            </a:r>
          </a:p>
          <a:p>
            <a:pPr marL="809625" indent="-447675">
              <a:spcBef>
                <a:spcPts val="600"/>
              </a:spcBef>
              <a:buFont typeface="Marianne" panose="02000000000000000000" pitchFamily="50" charset="0"/>
              <a:buChar char="•"/>
            </a:pPr>
            <a:r>
              <a:rPr lang="fr-FR" sz="3600" dirty="0"/>
              <a:t>Désertification</a:t>
            </a:r>
          </a:p>
        </p:txBody>
      </p:sp>
      <p:cxnSp>
        <p:nvCxnSpPr>
          <p:cNvPr id="19" name="Connecteur droit avec flèche 18">
            <a:extLst>
              <a:ext uri="{FF2B5EF4-FFF2-40B4-BE49-F238E27FC236}">
                <a16:creationId xmlns:a16="http://schemas.microsoft.com/office/drawing/2014/main" id="{48A2C4CF-A1BF-7F4B-5561-591DF1E39D3A}"/>
              </a:ext>
            </a:extLst>
          </p:cNvPr>
          <p:cNvCxnSpPr>
            <a:cxnSpLocks/>
          </p:cNvCxnSpPr>
          <p:nvPr/>
        </p:nvCxnSpPr>
        <p:spPr>
          <a:xfrm flipH="1">
            <a:off x="878400" y="674093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3E292126-B3C9-48CE-D79B-DA49F2A2F698}"/>
              </a:ext>
            </a:extLst>
          </p:cNvPr>
          <p:cNvSpPr txBox="1"/>
          <p:nvPr/>
        </p:nvSpPr>
        <p:spPr>
          <a:xfrm>
            <a:off x="4471682" y="9801220"/>
            <a:ext cx="7194427"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(Article de discussion GRaSS Alliance, 2024)</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297E316-F5B1-61A1-7347-364CE442A2A6}"/>
              </a:ext>
            </a:extLst>
          </p:cNvPr>
          <p:cNvSpPr>
            <a:spLocks noGrp="1"/>
          </p:cNvSpPr>
          <p:nvPr>
            <p:ph type="title"/>
          </p:nvPr>
        </p:nvSpPr>
        <p:spPr/>
        <p:txBody>
          <a:bodyPr/>
          <a:lstStyle/>
          <a:p>
            <a:r>
              <a:rPr lang="fr-FR" dirty="0"/>
              <a:t>Augmenter les entrées ou réduire les pertes de carbone pour maintenir ou augmenter les stocks de carbone dans les prairies</a:t>
            </a:r>
          </a:p>
        </p:txBody>
      </p:sp>
      <p:sp>
        <p:nvSpPr>
          <p:cNvPr id="8" name="ZoneTexte 7">
            <a:extLst>
              <a:ext uri="{FF2B5EF4-FFF2-40B4-BE49-F238E27FC236}">
                <a16:creationId xmlns:a16="http://schemas.microsoft.com/office/drawing/2014/main" id="{6FF6EC7E-DB67-6808-3F2F-9557D39A7C83}"/>
              </a:ext>
            </a:extLst>
          </p:cNvPr>
          <p:cNvSpPr txBox="1"/>
          <p:nvPr/>
        </p:nvSpPr>
        <p:spPr>
          <a:xfrm>
            <a:off x="17606916" y="11659222"/>
            <a:ext cx="3681460" cy="1348279"/>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Pâturage de brebis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dans un peuplement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de chênes pubescents</a:t>
            </a:r>
          </a:p>
        </p:txBody>
      </p:sp>
      <p:sp>
        <p:nvSpPr>
          <p:cNvPr id="9" name="ZoneTexte 8">
            <a:extLst>
              <a:ext uri="{FF2B5EF4-FFF2-40B4-BE49-F238E27FC236}">
                <a16:creationId xmlns:a16="http://schemas.microsoft.com/office/drawing/2014/main" id="{8BE3EEB3-4B9D-9EA3-FCCC-1B9A6BBB9EAF}"/>
              </a:ext>
            </a:extLst>
          </p:cNvPr>
          <p:cNvSpPr txBox="1"/>
          <p:nvPr/>
        </p:nvSpPr>
        <p:spPr>
          <a:xfrm>
            <a:off x="19289939" y="11659221"/>
            <a:ext cx="441283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SAJDAK Gregory </a:t>
            </a:r>
            <a:endParaRPr lang="fr-FR" sz="1600" dirty="0">
              <a:solidFill>
                <a:schemeClr val="bg1">
                  <a:lumMod val="65000"/>
                </a:schemeClr>
              </a:solidFill>
              <a:cs typeface="Arial" panose="020B0604020202020204" pitchFamily="34" charset="0"/>
            </a:endParaRPr>
          </a:p>
        </p:txBody>
      </p:sp>
      <p:pic>
        <p:nvPicPr>
          <p:cNvPr id="13" name="Image 12">
            <a:extLst>
              <a:ext uri="{FF2B5EF4-FFF2-40B4-BE49-F238E27FC236}">
                <a16:creationId xmlns:a16="http://schemas.microsoft.com/office/drawing/2014/main" id="{FB7ECC5F-0117-1602-68FE-6271D3A4F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6915" y="2520001"/>
            <a:ext cx="6095861" cy="9139222"/>
          </a:xfrm>
          <a:prstGeom prst="rect">
            <a:avLst/>
          </a:prstGeom>
        </p:spPr>
      </p:pic>
      <p:sp>
        <p:nvSpPr>
          <p:cNvPr id="14" name="ZoneTexte 13">
            <a:extLst>
              <a:ext uri="{FF2B5EF4-FFF2-40B4-BE49-F238E27FC236}">
                <a16:creationId xmlns:a16="http://schemas.microsoft.com/office/drawing/2014/main" id="{EEA4236B-1112-B63B-5C7A-87350947556B}"/>
              </a:ext>
            </a:extLst>
          </p:cNvPr>
          <p:cNvSpPr txBox="1"/>
          <p:nvPr/>
        </p:nvSpPr>
        <p:spPr>
          <a:xfrm>
            <a:off x="1312435" y="2520000"/>
            <a:ext cx="6698090" cy="1846946"/>
          </a:xfrm>
          <a:prstGeom prst="roundRect">
            <a:avLst>
              <a:gd name="adj" fmla="val 17682"/>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Éviter la conversion de prairies en terres cultivées.</a:t>
            </a:r>
            <a:endParaRPr lang="fr-FR" sz="3600" dirty="0">
              <a:cs typeface="Arial" panose="020B0604020202020204" pitchFamily="34" charset="0"/>
            </a:endParaRPr>
          </a:p>
        </p:txBody>
      </p:sp>
      <p:cxnSp>
        <p:nvCxnSpPr>
          <p:cNvPr id="15" name="Connecteur droit avec flèche 14">
            <a:extLst>
              <a:ext uri="{FF2B5EF4-FFF2-40B4-BE49-F238E27FC236}">
                <a16:creationId xmlns:a16="http://schemas.microsoft.com/office/drawing/2014/main" id="{2ECDE784-DF3D-EF76-BD2F-8FB6C2626089}"/>
              </a:ext>
            </a:extLst>
          </p:cNvPr>
          <p:cNvCxnSpPr>
            <a:cxnSpLocks/>
          </p:cNvCxnSpPr>
          <p:nvPr/>
        </p:nvCxnSpPr>
        <p:spPr>
          <a:xfrm flipH="1">
            <a:off x="878400" y="325193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9EC2808-30FF-E1AC-1EFD-1BA28C294133}"/>
              </a:ext>
            </a:extLst>
          </p:cNvPr>
          <p:cNvSpPr txBox="1"/>
          <p:nvPr/>
        </p:nvSpPr>
        <p:spPr>
          <a:xfrm>
            <a:off x="2900057" y="4385996"/>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(Portail Sols FAO)</a:t>
            </a:r>
          </a:p>
        </p:txBody>
      </p:sp>
      <p:sp>
        <p:nvSpPr>
          <p:cNvPr id="18" name="ZoneTexte 17">
            <a:extLst>
              <a:ext uri="{FF2B5EF4-FFF2-40B4-BE49-F238E27FC236}">
                <a16:creationId xmlns:a16="http://schemas.microsoft.com/office/drawing/2014/main" id="{D6947D22-6AFA-1092-1D79-68C5100027A5}"/>
              </a:ext>
            </a:extLst>
          </p:cNvPr>
          <p:cNvSpPr txBox="1"/>
          <p:nvPr/>
        </p:nvSpPr>
        <p:spPr>
          <a:xfrm>
            <a:off x="1312435" y="5112000"/>
            <a:ext cx="8069690" cy="7636036"/>
          </a:xfrm>
          <a:prstGeom prst="roundRect">
            <a:avLst>
              <a:gd name="adj" fmla="val 5105"/>
            </a:avLst>
          </a:prstGeom>
          <a:noFill/>
          <a:ln w="63500" cap="rnd">
            <a:solidFill>
              <a:srgbClr val="8D533E"/>
            </a:solidFill>
            <a:prstDash val="sysDot"/>
            <a:round/>
          </a:ln>
        </p:spPr>
        <p:txBody>
          <a:bodyPr wrap="square" lIns="288000" tIns="288000" rIns="288000" bIns="288000" numCol="1" spcCol="540000" rtlCol="0">
            <a:noAutofit/>
          </a:bodyPr>
          <a:lstStyle/>
          <a:p>
            <a:r>
              <a:rPr lang="fr-FR" sz="3600" dirty="0"/>
              <a:t>Pratiques de gestion des prairies qui augmentent le stockage de carbone :</a:t>
            </a:r>
          </a:p>
          <a:p>
            <a:pPr marL="714375" indent="-352425">
              <a:spcBef>
                <a:spcPts val="600"/>
              </a:spcBef>
              <a:buFont typeface="Marianne" panose="02000000000000000000" pitchFamily="50" charset="0"/>
              <a:buChar char="•"/>
            </a:pPr>
            <a:r>
              <a:rPr lang="fr-FR" sz="3200" dirty="0"/>
              <a:t>Amélioration de la gestion du pâturage / limitation du pâturage</a:t>
            </a:r>
          </a:p>
          <a:p>
            <a:pPr marL="714375" indent="-352425">
              <a:spcBef>
                <a:spcPts val="600"/>
              </a:spcBef>
              <a:buFont typeface="Marianne" panose="02000000000000000000" pitchFamily="50" charset="0"/>
              <a:buChar char="•"/>
            </a:pPr>
            <a:r>
              <a:rPr lang="fr-FR" sz="3200" dirty="0"/>
              <a:t>Restauration des terres dégradées et réduction de la dégradation des prairies</a:t>
            </a:r>
          </a:p>
          <a:p>
            <a:pPr marL="714375" indent="-352425">
              <a:spcBef>
                <a:spcPts val="600"/>
              </a:spcBef>
              <a:buFont typeface="Marianne" panose="02000000000000000000" pitchFamily="50" charset="0"/>
              <a:buChar char="•"/>
            </a:pPr>
            <a:r>
              <a:rPr lang="fr-FR" sz="3200" dirty="0"/>
              <a:t>Intégration des prairies dans les rotations culturales sur les terres arables</a:t>
            </a:r>
          </a:p>
          <a:p>
            <a:pPr marL="714375" indent="-352425">
              <a:spcBef>
                <a:spcPts val="600"/>
              </a:spcBef>
              <a:buFont typeface="Marianne" panose="02000000000000000000" pitchFamily="50" charset="0"/>
              <a:buChar char="•"/>
            </a:pPr>
            <a:r>
              <a:rPr lang="fr-FR" sz="3200" dirty="0"/>
              <a:t>Sylvopastoralisme (implantation d’arbres dans les prairies)</a:t>
            </a:r>
          </a:p>
        </p:txBody>
      </p:sp>
      <p:cxnSp>
        <p:nvCxnSpPr>
          <p:cNvPr id="19" name="Connecteur droit avec flèche 18">
            <a:extLst>
              <a:ext uri="{FF2B5EF4-FFF2-40B4-BE49-F238E27FC236}">
                <a16:creationId xmlns:a16="http://schemas.microsoft.com/office/drawing/2014/main" id="{7205D7B3-D07C-A0A9-28A9-386FD76F9924}"/>
              </a:ext>
            </a:extLst>
          </p:cNvPr>
          <p:cNvCxnSpPr>
            <a:cxnSpLocks/>
          </p:cNvCxnSpPr>
          <p:nvPr/>
        </p:nvCxnSpPr>
        <p:spPr>
          <a:xfrm flipH="1">
            <a:off x="878400" y="584393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AF6D9AAA-0AB4-BC77-AC83-05DB0A5B0988}"/>
              </a:ext>
            </a:extLst>
          </p:cNvPr>
          <p:cNvSpPr txBox="1"/>
          <p:nvPr/>
        </p:nvSpPr>
        <p:spPr>
          <a:xfrm>
            <a:off x="4208588" y="12788694"/>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(FAO, 2010 ; </a:t>
            </a:r>
            <a:r>
              <a:rPr lang="fr-FR" sz="2400" cap="small" dirty="0">
                <a:solidFill>
                  <a:schemeClr val="bg1">
                    <a:lumMod val="65000"/>
                  </a:schemeClr>
                </a:solidFill>
                <a:latin typeface="+mj-lt"/>
                <a:cs typeface="Arial" panose="020B0604020202020204" pitchFamily="34" charset="0"/>
              </a:rPr>
              <a:t>Bellouin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sp>
        <p:nvSpPr>
          <p:cNvPr id="21" name="ZoneTexte 20">
            <a:extLst>
              <a:ext uri="{FF2B5EF4-FFF2-40B4-BE49-F238E27FC236}">
                <a16:creationId xmlns:a16="http://schemas.microsoft.com/office/drawing/2014/main" id="{AB0D116F-C024-E6CD-758D-61C8FE112D7C}"/>
              </a:ext>
            </a:extLst>
          </p:cNvPr>
          <p:cNvSpPr txBox="1"/>
          <p:nvPr/>
        </p:nvSpPr>
        <p:spPr>
          <a:xfrm>
            <a:off x="10227836" y="5112000"/>
            <a:ext cx="6507590" cy="6966899"/>
          </a:xfrm>
          <a:prstGeom prst="roundRect">
            <a:avLst>
              <a:gd name="adj" fmla="val 6109"/>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Pratiques stockantes dans les prairies permanentes :</a:t>
            </a:r>
          </a:p>
          <a:p>
            <a:pPr marL="714375" indent="-352425">
              <a:spcBef>
                <a:spcPts val="600"/>
              </a:spcBef>
              <a:buFont typeface="Marianne" panose="02000000000000000000" pitchFamily="50" charset="0"/>
              <a:buChar char="•"/>
            </a:pPr>
            <a:r>
              <a:rPr lang="fr-FR" sz="3200" dirty="0"/>
              <a:t>Intensification modérée</a:t>
            </a:r>
          </a:p>
          <a:p>
            <a:pPr marL="714375" indent="-352425">
              <a:spcBef>
                <a:spcPts val="600"/>
              </a:spcBef>
              <a:buFont typeface="Marianne" panose="02000000000000000000" pitchFamily="50" charset="0"/>
              <a:buChar char="•"/>
            </a:pPr>
            <a:r>
              <a:rPr lang="fr-FR" sz="3200" dirty="0"/>
              <a:t>Passage de la fauche au pâturage</a:t>
            </a:r>
            <a:endParaRPr lang="fr-FR" sz="3200" dirty="0">
              <a:cs typeface="Arial" panose="020B0604020202020204" pitchFamily="34" charset="0"/>
            </a:endParaRPr>
          </a:p>
          <a:p>
            <a:pPr marL="714375" indent="-352425">
              <a:spcBef>
                <a:spcPts val="600"/>
              </a:spcBef>
              <a:buFont typeface="Arial" panose="020B0604020202020204" pitchFamily="34" charset="0"/>
              <a:buChar char="•"/>
            </a:pPr>
            <a:endParaRPr lang="fr-FR" sz="3200" dirty="0">
              <a:cs typeface="Arial" panose="020B0604020202020204" pitchFamily="34" charset="0"/>
            </a:endParaRPr>
          </a:p>
          <a:p>
            <a:pPr>
              <a:spcBef>
                <a:spcPts val="600"/>
              </a:spcBef>
            </a:pPr>
            <a:r>
              <a:rPr lang="fr-FR" sz="3600" dirty="0"/>
              <a:t>Estimation du stockage additionnel, en France, pour l’horizon 0</a:t>
            </a:r>
            <a:r>
              <a:rPr lang="fr-FR" dirty="0"/>
              <a:t> </a:t>
            </a:r>
            <a:r>
              <a:rPr lang="fr-FR" sz="3600" dirty="0"/>
              <a:t>-</a:t>
            </a:r>
            <a:r>
              <a:rPr lang="fr-FR" dirty="0"/>
              <a:t> </a:t>
            </a:r>
            <a:r>
              <a:rPr lang="fr-FR" sz="3600" dirty="0"/>
              <a:t>30 cm : </a:t>
            </a:r>
            <a:br>
              <a:rPr lang="fr-FR" sz="3600" dirty="0"/>
            </a:br>
            <a:r>
              <a:rPr lang="fr-FR" sz="3600" b="1" dirty="0"/>
              <a:t>+ 0,717 MtC/an </a:t>
            </a:r>
            <a:r>
              <a:rPr lang="fr-FR" sz="3600" dirty="0"/>
              <a:t>(+ 12,6 %)</a:t>
            </a:r>
            <a:endParaRPr lang="fr-FR" sz="3600" dirty="0">
              <a:cs typeface="Arial" panose="020B0604020202020204" pitchFamily="34" charset="0"/>
            </a:endParaRPr>
          </a:p>
        </p:txBody>
      </p:sp>
      <p:cxnSp>
        <p:nvCxnSpPr>
          <p:cNvPr id="22" name="Connecteur droit avec flèche 21">
            <a:extLst>
              <a:ext uri="{FF2B5EF4-FFF2-40B4-BE49-F238E27FC236}">
                <a16:creationId xmlns:a16="http://schemas.microsoft.com/office/drawing/2014/main" id="{7A075F80-FC5F-A36E-B307-A2756C3AEDF9}"/>
              </a:ext>
            </a:extLst>
          </p:cNvPr>
          <p:cNvCxnSpPr>
            <a:cxnSpLocks/>
          </p:cNvCxnSpPr>
          <p:nvPr/>
        </p:nvCxnSpPr>
        <p:spPr>
          <a:xfrm flipH="1">
            <a:off x="9793800" y="584393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8A41149E-ED8D-C58B-B9D3-07FE9354CA6A}"/>
              </a:ext>
            </a:extLst>
          </p:cNvPr>
          <p:cNvSpPr txBox="1"/>
          <p:nvPr/>
        </p:nvSpPr>
        <p:spPr>
          <a:xfrm>
            <a:off x="11691632" y="12107474"/>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(Rapport INRAE étude 4p1000, 2020 )</a:t>
            </a:r>
          </a:p>
        </p:txBody>
      </p:sp>
    </p:spTree>
    <p:extLst>
      <p:ext uri="{BB962C8B-B14F-4D97-AF65-F5344CB8AC3E}">
        <p14:creationId xmlns:p14="http://schemas.microsoft.com/office/powerpoint/2010/main" val="163543375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210">
            <a:extLst>
              <a:ext uri="{FF2B5EF4-FFF2-40B4-BE49-F238E27FC236}">
                <a16:creationId xmlns:a16="http://schemas.microsoft.com/office/drawing/2014/main" id="{BA005D77-43D8-D653-E48B-F42DFC59AC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6329" y="1944000"/>
            <a:ext cx="12856443" cy="8533500"/>
          </a:xfrm>
          <a:prstGeom prst="rect">
            <a:avLst/>
          </a:prstGeom>
        </p:spPr>
      </p:pic>
      <p:sp>
        <p:nvSpPr>
          <p:cNvPr id="2" name="Titre 1">
            <a:extLst>
              <a:ext uri="{FF2B5EF4-FFF2-40B4-BE49-F238E27FC236}">
                <a16:creationId xmlns:a16="http://schemas.microsoft.com/office/drawing/2014/main" id="{B6F0EDCD-3514-1D19-B606-BED0A600693A}"/>
              </a:ext>
            </a:extLst>
          </p:cNvPr>
          <p:cNvSpPr>
            <a:spLocks noGrp="1"/>
          </p:cNvSpPr>
          <p:nvPr>
            <p:ph type="title"/>
          </p:nvPr>
        </p:nvSpPr>
        <p:spPr/>
        <p:txBody>
          <a:bodyPr/>
          <a:lstStyle/>
          <a:p>
            <a:r>
              <a:rPr lang="fr-FR" dirty="0"/>
              <a:t>Séquestration de carbone</a:t>
            </a:r>
          </a:p>
        </p:txBody>
      </p:sp>
      <p:sp>
        <p:nvSpPr>
          <p:cNvPr id="5" name="ZoneTexte 4">
            <a:extLst>
              <a:ext uri="{FF2B5EF4-FFF2-40B4-BE49-F238E27FC236}">
                <a16:creationId xmlns:a16="http://schemas.microsoft.com/office/drawing/2014/main" id="{2E8EFE9B-3B5C-84F2-9572-BBCAEE1D9DA8}"/>
              </a:ext>
            </a:extLst>
          </p:cNvPr>
          <p:cNvSpPr txBox="1"/>
          <p:nvPr/>
        </p:nvSpPr>
        <p:spPr>
          <a:xfrm>
            <a:off x="1312434" y="1944001"/>
            <a:ext cx="8688816" cy="5352137"/>
          </a:xfrm>
          <a:prstGeom prst="roundRect">
            <a:avLst>
              <a:gd name="adj" fmla="val 7091"/>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Potentiel d’atténuation global pour la gestion du carbone organique des sols dans les prairies :</a:t>
            </a:r>
          </a:p>
          <a:p>
            <a:pPr marL="714375">
              <a:spcBef>
                <a:spcPts val="1200"/>
              </a:spcBef>
            </a:pPr>
            <a:r>
              <a:rPr lang="fr-FR" sz="3600" dirty="0"/>
              <a:t>0,1 – 2,6 GtCO</a:t>
            </a:r>
            <a:r>
              <a:rPr lang="fr-FR" sz="3600" baseline="-25000" dirty="0"/>
              <a:t>2</a:t>
            </a:r>
            <a:r>
              <a:rPr lang="fr-FR" sz="3600" dirty="0"/>
              <a:t>-eq/an</a:t>
            </a:r>
          </a:p>
          <a:p>
            <a:pPr marL="714375"/>
            <a:r>
              <a:rPr lang="fr-FR" sz="3600" dirty="0"/>
              <a:t>(ie. 0,03 – 0,7 GtC/an)</a:t>
            </a:r>
          </a:p>
          <a:p>
            <a:endParaRPr lang="fr-FR" sz="3600" dirty="0"/>
          </a:p>
          <a:p>
            <a:r>
              <a:rPr lang="fr-FR" sz="3600" dirty="0"/>
              <a:t>Séquestration mondiale estimée en</a:t>
            </a:r>
            <a:r>
              <a:rPr lang="fr-FR" dirty="0"/>
              <a:t> </a:t>
            </a:r>
            <a:r>
              <a:rPr lang="fr-FR" sz="3600" dirty="0"/>
              <a:t>2010 (0</a:t>
            </a:r>
            <a:r>
              <a:rPr lang="fr-FR" dirty="0"/>
              <a:t> </a:t>
            </a:r>
            <a:r>
              <a:rPr lang="fr-FR" sz="3600" dirty="0"/>
              <a:t>-</a:t>
            </a:r>
            <a:r>
              <a:rPr lang="fr-FR" dirty="0"/>
              <a:t> </a:t>
            </a:r>
            <a:r>
              <a:rPr lang="fr-FR" sz="3600" dirty="0"/>
              <a:t>30cm) : </a:t>
            </a:r>
            <a:r>
              <a:rPr lang="fr-FR" sz="3600" b="1" dirty="0"/>
              <a:t>63,5 MtC</a:t>
            </a:r>
            <a:endParaRPr lang="fr-FR" sz="3600" b="1" dirty="0">
              <a:cs typeface="Arial" panose="020B0604020202020204" pitchFamily="34" charset="0"/>
            </a:endParaRPr>
          </a:p>
        </p:txBody>
      </p:sp>
      <p:cxnSp>
        <p:nvCxnSpPr>
          <p:cNvPr id="6" name="Connecteur droit avec flèche 5">
            <a:extLst>
              <a:ext uri="{FF2B5EF4-FFF2-40B4-BE49-F238E27FC236}">
                <a16:creationId xmlns:a16="http://schemas.microsoft.com/office/drawing/2014/main" id="{60A20DAF-2580-CD7F-C142-5F7E31D6CC35}"/>
              </a:ext>
            </a:extLst>
          </p:cNvPr>
          <p:cNvCxnSpPr>
            <a:cxnSpLocks/>
          </p:cNvCxnSpPr>
          <p:nvPr/>
        </p:nvCxnSpPr>
        <p:spPr>
          <a:xfrm flipH="1">
            <a:off x="878400" y="26759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47765F6E-E3C1-AD48-B07E-ECBC4D09DABB}"/>
              </a:ext>
            </a:extLst>
          </p:cNvPr>
          <p:cNvSpPr txBox="1"/>
          <p:nvPr/>
        </p:nvSpPr>
        <p:spPr>
          <a:xfrm>
            <a:off x="4938407" y="7324713"/>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Dondini</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p>
        </p:txBody>
      </p:sp>
      <p:sp>
        <p:nvSpPr>
          <p:cNvPr id="9" name="ZoneTexte 8">
            <a:extLst>
              <a:ext uri="{FF2B5EF4-FFF2-40B4-BE49-F238E27FC236}">
                <a16:creationId xmlns:a16="http://schemas.microsoft.com/office/drawing/2014/main" id="{8EA5D8C5-963B-8ADC-4D18-787A7A9999E2}"/>
              </a:ext>
            </a:extLst>
          </p:cNvPr>
          <p:cNvSpPr txBox="1"/>
          <p:nvPr/>
        </p:nvSpPr>
        <p:spPr>
          <a:xfrm>
            <a:off x="1312434" y="8459101"/>
            <a:ext cx="8022066" cy="3494773"/>
          </a:xfrm>
          <a:prstGeom prst="roundRect">
            <a:avLst>
              <a:gd name="adj" fmla="val 11074"/>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La séquestration de COS par les prairies permanentes mondiales pourrait potentiellement </a:t>
            </a:r>
            <a:r>
              <a:rPr lang="fr-FR" sz="3600" b="1" dirty="0"/>
              <a:t>compenser jusqu’à 4 % des émissions globales de GES</a:t>
            </a:r>
            <a:r>
              <a:rPr lang="fr-FR" sz="3600" dirty="0"/>
              <a:t>.</a:t>
            </a:r>
            <a:endParaRPr lang="fr-FR" sz="3600" dirty="0">
              <a:cs typeface="Arial" panose="020B0604020202020204" pitchFamily="34" charset="0"/>
            </a:endParaRPr>
          </a:p>
        </p:txBody>
      </p:sp>
      <p:cxnSp>
        <p:nvCxnSpPr>
          <p:cNvPr id="12" name="Connecteur droit avec flèche 11">
            <a:extLst>
              <a:ext uri="{FF2B5EF4-FFF2-40B4-BE49-F238E27FC236}">
                <a16:creationId xmlns:a16="http://schemas.microsoft.com/office/drawing/2014/main" id="{B5F09F3B-4769-63BD-4799-058BA11C24CC}"/>
              </a:ext>
            </a:extLst>
          </p:cNvPr>
          <p:cNvCxnSpPr>
            <a:cxnSpLocks/>
          </p:cNvCxnSpPr>
          <p:nvPr/>
        </p:nvCxnSpPr>
        <p:spPr>
          <a:xfrm flipH="1">
            <a:off x="878400" y="91910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3FB0F7EF-D26A-8B64-3DE6-2285607BCD4C}"/>
              </a:ext>
            </a:extLst>
          </p:cNvPr>
          <p:cNvSpPr txBox="1"/>
          <p:nvPr/>
        </p:nvSpPr>
        <p:spPr>
          <a:xfrm>
            <a:off x="4300232" y="11982449"/>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Soussana</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2010)</a:t>
            </a:r>
          </a:p>
        </p:txBody>
      </p:sp>
      <p:sp>
        <p:nvSpPr>
          <p:cNvPr id="207" name="ZoneTexte 206">
            <a:extLst>
              <a:ext uri="{FF2B5EF4-FFF2-40B4-BE49-F238E27FC236}">
                <a16:creationId xmlns:a16="http://schemas.microsoft.com/office/drawing/2014/main" id="{D9668A21-D496-5D86-A3BD-D1D23BB1CBD5}"/>
              </a:ext>
            </a:extLst>
          </p:cNvPr>
          <p:cNvSpPr txBox="1"/>
          <p:nvPr/>
        </p:nvSpPr>
        <p:spPr>
          <a:xfrm>
            <a:off x="10846328" y="10477500"/>
            <a:ext cx="8209131"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Prairies de San Rafael, Arizona, USA.</a:t>
            </a:r>
          </a:p>
        </p:txBody>
      </p:sp>
      <p:sp>
        <p:nvSpPr>
          <p:cNvPr id="208" name="ZoneTexte 207">
            <a:extLst>
              <a:ext uri="{FF2B5EF4-FFF2-40B4-BE49-F238E27FC236}">
                <a16:creationId xmlns:a16="http://schemas.microsoft.com/office/drawing/2014/main" id="{13B8C26A-8B68-9ADB-82D6-47E8264C2E01}"/>
              </a:ext>
            </a:extLst>
          </p:cNvPr>
          <p:cNvSpPr txBox="1"/>
          <p:nvPr/>
        </p:nvSpPr>
        <p:spPr>
          <a:xfrm>
            <a:off x="20091399" y="10477500"/>
            <a:ext cx="3611373"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VINEY Colin</a:t>
            </a:r>
            <a:endParaRPr lang="fr-FR" sz="1600" dirty="0">
              <a:solidFill>
                <a:schemeClr val="bg1">
                  <a:lumMod val="65000"/>
                </a:schemeClr>
              </a:solidFill>
              <a:cs typeface="Arial" panose="020B0604020202020204" pitchFamily="34" charset="0"/>
            </a:endParaRPr>
          </a:p>
        </p:txBody>
      </p:sp>
    </p:spTree>
    <p:extLst>
      <p:ext uri="{BB962C8B-B14F-4D97-AF65-F5344CB8AC3E}">
        <p14:creationId xmlns:p14="http://schemas.microsoft.com/office/powerpoint/2010/main" val="6331064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90317-D439-744E-B182-E628A72C9399}"/>
              </a:ext>
            </a:extLst>
          </p:cNvPr>
          <p:cNvSpPr>
            <a:spLocks noGrp="1"/>
          </p:cNvSpPr>
          <p:nvPr>
            <p:ph type="title"/>
          </p:nvPr>
        </p:nvSpPr>
        <p:spPr>
          <a:xfrm>
            <a:off x="1905000" y="205650"/>
            <a:ext cx="21202650" cy="1625278"/>
          </a:xfrm>
        </p:spPr>
        <p:txBody>
          <a:bodyPr/>
          <a:lstStyle/>
          <a:p>
            <a:r>
              <a:rPr lang="fr-FR" dirty="0"/>
              <a:t>Le stockage de carbone dans les prairies n'est pas une simple question d'ordre biophysique ! </a:t>
            </a:r>
          </a:p>
        </p:txBody>
      </p:sp>
      <p:grpSp>
        <p:nvGrpSpPr>
          <p:cNvPr id="3" name="Groupe 2">
            <a:extLst>
              <a:ext uri="{FF2B5EF4-FFF2-40B4-BE49-F238E27FC236}">
                <a16:creationId xmlns:a16="http://schemas.microsoft.com/office/drawing/2014/main" id="{6E99AFB5-83A0-E833-4C5A-DD6351B49B18}"/>
              </a:ext>
            </a:extLst>
          </p:cNvPr>
          <p:cNvGrpSpPr/>
          <p:nvPr/>
        </p:nvGrpSpPr>
        <p:grpSpPr>
          <a:xfrm>
            <a:off x="720000" y="6300000"/>
            <a:ext cx="12786691" cy="2556000"/>
            <a:chOff x="872400" y="2918031"/>
            <a:chExt cx="12786691" cy="2556000"/>
          </a:xfrm>
        </p:grpSpPr>
        <p:sp>
          <p:nvSpPr>
            <p:cNvPr id="4" name="ZoneTexte 3">
              <a:extLst>
                <a:ext uri="{FF2B5EF4-FFF2-40B4-BE49-F238E27FC236}">
                  <a16:creationId xmlns:a16="http://schemas.microsoft.com/office/drawing/2014/main" id="{D7A1749C-C575-A8D1-B965-BA259EEB8491}"/>
                </a:ext>
              </a:extLst>
            </p:cNvPr>
            <p:cNvSpPr txBox="1"/>
            <p:nvPr/>
          </p:nvSpPr>
          <p:spPr>
            <a:xfrm>
              <a:off x="1412400" y="2918032"/>
              <a:ext cx="12246691"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200" b="1" i="0" spc="-20" dirty="0">
                  <a:cs typeface="Arial" panose="020B0604020202020204" pitchFamily="34" charset="0"/>
                </a:rPr>
                <a:t>Limites économiques </a:t>
              </a:r>
              <a:r>
                <a:rPr lang="fr-FR" sz="3200" b="0" i="0" spc="-20" dirty="0">
                  <a:cs typeface="Arial" panose="020B0604020202020204" pitchFamily="34" charset="0"/>
                </a:rPr>
                <a:t>: la mise en place de pratiques stockantes entraîne généralement un coût additionnel. S'il est prohibitif, ou qu'aucun accompagnement à la mise en place de pratiques stockantes n'est prévu, le potentiel économique de stockage peut être très éloigné du potentiel technique.</a:t>
              </a:r>
            </a:p>
          </p:txBody>
        </p:sp>
        <p:sp>
          <p:nvSpPr>
            <p:cNvPr id="5" name="Rectangle 4">
              <a:extLst>
                <a:ext uri="{FF2B5EF4-FFF2-40B4-BE49-F238E27FC236}">
                  <a16:creationId xmlns:a16="http://schemas.microsoft.com/office/drawing/2014/main" id="{D2B59493-4333-2C3F-0129-08C3A7FA6DC7}"/>
                </a:ext>
              </a:extLst>
            </p:cNvPr>
            <p:cNvSpPr/>
            <p:nvPr/>
          </p:nvSpPr>
          <p:spPr>
            <a:xfrm>
              <a:off x="872400" y="2918031"/>
              <a:ext cx="216000" cy="2556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sp>
        <p:nvSpPr>
          <p:cNvPr id="7" name="ZoneTexte 6">
            <a:extLst>
              <a:ext uri="{FF2B5EF4-FFF2-40B4-BE49-F238E27FC236}">
                <a16:creationId xmlns:a16="http://schemas.microsoft.com/office/drawing/2014/main" id="{B6478511-CF6E-9664-A7E4-8FD8FFA751DE}"/>
              </a:ext>
            </a:extLst>
          </p:cNvPr>
          <p:cNvSpPr txBox="1"/>
          <p:nvPr/>
        </p:nvSpPr>
        <p:spPr>
          <a:xfrm>
            <a:off x="1260000" y="10162801"/>
            <a:ext cx="12551449"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marL="0" lvl="1" algn="l">
              <a:buClr>
                <a:srgbClr val="000000"/>
              </a:buClr>
              <a:buSzPct val="100000"/>
              <a:defRPr sz="3600" b="1" i="1">
                <a:solidFill>
                  <a:srgbClr val="000000"/>
                </a:solidFill>
              </a:defRPr>
            </a:pPr>
            <a:r>
              <a:rPr lang="fr-FR" sz="3200" b="1" i="0" dirty="0">
                <a:cs typeface="Arial" panose="020B0604020202020204" pitchFamily="34" charset="0"/>
              </a:rPr>
              <a:t>Limites sociales </a:t>
            </a:r>
            <a:r>
              <a:rPr lang="fr-FR" sz="3200" b="0" i="0" dirty="0">
                <a:cs typeface="Arial" panose="020B0604020202020204" pitchFamily="34" charset="0"/>
              </a:rPr>
              <a:t>: même avec un accompagnement économique adéquate, la mise en place de pratiques stockantes peuvent se heurter à des réticences.</a:t>
            </a:r>
          </a:p>
        </p:txBody>
      </p:sp>
      <p:sp>
        <p:nvSpPr>
          <p:cNvPr id="10" name="Rectangle 9">
            <a:extLst>
              <a:ext uri="{FF2B5EF4-FFF2-40B4-BE49-F238E27FC236}">
                <a16:creationId xmlns:a16="http://schemas.microsoft.com/office/drawing/2014/main" id="{2FC00735-AEC1-4906-F353-77FF491D9D61}"/>
              </a:ext>
            </a:extLst>
          </p:cNvPr>
          <p:cNvSpPr/>
          <p:nvPr/>
        </p:nvSpPr>
        <p:spPr>
          <a:xfrm>
            <a:off x="720000" y="10162800"/>
            <a:ext cx="216000" cy="1584000"/>
          </a:xfrm>
          <a:prstGeom prst="rect">
            <a:avLst/>
          </a:prstGeom>
          <a:solidFill>
            <a:srgbClr val="F29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grpSp>
        <p:nvGrpSpPr>
          <p:cNvPr id="21" name="Groupe 20">
            <a:extLst>
              <a:ext uri="{FF2B5EF4-FFF2-40B4-BE49-F238E27FC236}">
                <a16:creationId xmlns:a16="http://schemas.microsoft.com/office/drawing/2014/main" id="{7EF44AA5-513B-42B3-D9EE-40FD886FF4C9}"/>
              </a:ext>
            </a:extLst>
          </p:cNvPr>
          <p:cNvGrpSpPr/>
          <p:nvPr/>
        </p:nvGrpSpPr>
        <p:grpSpPr>
          <a:xfrm>
            <a:off x="720000" y="2764800"/>
            <a:ext cx="12833911" cy="2160831"/>
            <a:chOff x="720000" y="2764800"/>
            <a:chExt cx="12833911" cy="2160831"/>
          </a:xfrm>
        </p:grpSpPr>
        <p:sp>
          <p:nvSpPr>
            <p:cNvPr id="22" name="Rectangle 21">
              <a:extLst>
                <a:ext uri="{FF2B5EF4-FFF2-40B4-BE49-F238E27FC236}">
                  <a16:creationId xmlns:a16="http://schemas.microsoft.com/office/drawing/2014/main" id="{7389BB4D-DE00-DA7A-6BB9-83AABA2D7312}"/>
                </a:ext>
              </a:extLst>
            </p:cNvPr>
            <p:cNvSpPr/>
            <p:nvPr/>
          </p:nvSpPr>
          <p:spPr>
            <a:xfrm>
              <a:off x="720000" y="2765631"/>
              <a:ext cx="216000" cy="2160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3" name="ZoneTexte 22">
              <a:extLst>
                <a:ext uri="{FF2B5EF4-FFF2-40B4-BE49-F238E27FC236}">
                  <a16:creationId xmlns:a16="http://schemas.microsoft.com/office/drawing/2014/main" id="{7126BB81-82F6-9E52-EFF1-E324586DFAA3}"/>
                </a:ext>
              </a:extLst>
            </p:cNvPr>
            <p:cNvSpPr txBox="1"/>
            <p:nvPr/>
          </p:nvSpPr>
          <p:spPr>
            <a:xfrm>
              <a:off x="1260000" y="2764800"/>
              <a:ext cx="12293911" cy="2064284"/>
            </a:xfrm>
            <a:prstGeom prst="rect">
              <a:avLst/>
            </a:prstGeom>
            <a:noFill/>
          </p:spPr>
          <p:txBody>
            <a:bodyPr wrap="square" lIns="46800" tIns="46800" rIns="46800" bIns="46800" rtlCol="0">
              <a:spAutoFit/>
            </a:bodyPr>
            <a:lstStyle/>
            <a:p>
              <a:pPr algn="l"/>
              <a:r>
                <a:rPr lang="fr-FR" sz="3200" b="1" spc="-40" dirty="0">
                  <a:cs typeface="Arial" panose="020B0604020202020204" pitchFamily="34" charset="0"/>
                </a:rPr>
                <a:t>Potentiel technique </a:t>
              </a:r>
              <a:r>
                <a:rPr lang="fr-FR" sz="3200" spc="-40" dirty="0">
                  <a:cs typeface="Arial" panose="020B0604020202020204" pitchFamily="34" charset="0"/>
                </a:rPr>
                <a:t>de stockage de carbone : niveau de stockage additionnel atteignable (tenant compte des limites biophysiques) en mettant en </a:t>
              </a:r>
              <a:r>
                <a:rPr lang="fr-FR" sz="3200" spc="-600" dirty="0">
                  <a:cs typeface="Arial" panose="020B0604020202020204" pitchFamily="34" charset="0"/>
                </a:rPr>
                <a:t>o</a:t>
              </a:r>
              <a:r>
                <a:rPr lang="fr-FR" sz="3200" dirty="0">
                  <a:cs typeface="Arial" panose="020B0604020202020204" pitchFamily="34" charset="0"/>
                </a:rPr>
                <a:t>euvre</a:t>
              </a:r>
              <a:r>
                <a:rPr lang="fr-FR" sz="3200" spc="-40" dirty="0">
                  <a:cs typeface="Arial" panose="020B0604020202020204" pitchFamily="34" charset="0"/>
                </a:rPr>
                <a:t> toutes les actions techniquement réalisables sur les forêts d'un territoire.</a:t>
              </a:r>
            </a:p>
          </p:txBody>
        </p:sp>
      </p:grpSp>
      <p:sp>
        <p:nvSpPr>
          <p:cNvPr id="25" name="ZoneTexte 24">
            <a:extLst>
              <a:ext uri="{FF2B5EF4-FFF2-40B4-BE49-F238E27FC236}">
                <a16:creationId xmlns:a16="http://schemas.microsoft.com/office/drawing/2014/main" id="{D6C5024D-2766-65A1-14E2-47EC0DE2678C}"/>
              </a:ext>
            </a:extLst>
          </p:cNvPr>
          <p:cNvSpPr txBox="1"/>
          <p:nvPr/>
        </p:nvSpPr>
        <p:spPr>
          <a:xfrm>
            <a:off x="14547463" y="2781946"/>
            <a:ext cx="2102115" cy="1079398"/>
          </a:xfrm>
          <a:prstGeom prst="rect">
            <a:avLst/>
          </a:prstGeom>
          <a:noFill/>
        </p:spPr>
        <p:txBody>
          <a:bodyPr wrap="none" lIns="46800" tIns="46800" rIns="46800" bIns="46800" rtlCol="0">
            <a:spAutoFit/>
          </a:bodyPr>
          <a:lstStyle/>
          <a:p>
            <a:pPr algn="ctr"/>
            <a:r>
              <a:rPr lang="fr-FR" sz="3200" b="1" dirty="0">
                <a:solidFill>
                  <a:schemeClr val="accent6"/>
                </a:solidFill>
                <a:cs typeface="Arial" panose="020B0604020202020204" pitchFamily="34" charset="0"/>
              </a:rPr>
              <a:t>Potentiel</a:t>
            </a:r>
            <a:br>
              <a:rPr lang="fr-FR" sz="3200" b="1" dirty="0">
                <a:solidFill>
                  <a:schemeClr val="accent6"/>
                </a:solidFill>
                <a:cs typeface="Arial" panose="020B0604020202020204" pitchFamily="34" charset="0"/>
              </a:rPr>
            </a:br>
            <a:r>
              <a:rPr lang="fr-FR" sz="3200" b="1" dirty="0">
                <a:solidFill>
                  <a:schemeClr val="accent6"/>
                </a:solidFill>
                <a:cs typeface="Arial" panose="020B0604020202020204" pitchFamily="34" charset="0"/>
              </a:rPr>
              <a:t>technique</a:t>
            </a:r>
          </a:p>
        </p:txBody>
      </p:sp>
      <p:grpSp>
        <p:nvGrpSpPr>
          <p:cNvPr id="8" name="Groupe 7">
            <a:extLst>
              <a:ext uri="{FF2B5EF4-FFF2-40B4-BE49-F238E27FC236}">
                <a16:creationId xmlns:a16="http://schemas.microsoft.com/office/drawing/2014/main" id="{727FCC27-9435-2D31-67A6-379A53F56580}"/>
              </a:ext>
            </a:extLst>
          </p:cNvPr>
          <p:cNvGrpSpPr/>
          <p:nvPr/>
        </p:nvGrpSpPr>
        <p:grpSpPr>
          <a:xfrm>
            <a:off x="16627931" y="11808000"/>
            <a:ext cx="7218273" cy="1051126"/>
            <a:chOff x="16627931" y="9647336"/>
            <a:chExt cx="7218273" cy="1051126"/>
          </a:xfrm>
        </p:grpSpPr>
        <p:sp>
          <p:nvSpPr>
            <p:cNvPr id="24" name="ZoneTexte 23">
              <a:extLst>
                <a:ext uri="{FF2B5EF4-FFF2-40B4-BE49-F238E27FC236}">
                  <a16:creationId xmlns:a16="http://schemas.microsoft.com/office/drawing/2014/main" id="{BF746A54-95A2-849A-0457-F3120D7CF566}"/>
                </a:ext>
              </a:extLst>
            </p:cNvPr>
            <p:cNvSpPr txBox="1"/>
            <p:nvPr/>
          </p:nvSpPr>
          <p:spPr>
            <a:xfrm>
              <a:off x="17757084" y="10234616"/>
              <a:ext cx="608912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(Inspiré de </a:t>
              </a:r>
              <a:r>
                <a:rPr lang="fr-FR" sz="2400" cap="small" dirty="0">
                  <a:solidFill>
                    <a:schemeClr val="bg1">
                      <a:lumMod val="65000"/>
                    </a:schemeClr>
                  </a:solidFill>
                  <a:latin typeface="+mj-lt"/>
                  <a:cs typeface="Arial" panose="020B0604020202020204" pitchFamily="34" charset="0"/>
                </a:rPr>
                <a:t>Amundson &amp; Biardeau </a:t>
              </a:r>
              <a:r>
                <a:rPr lang="fr-FR" sz="2400" dirty="0">
                  <a:solidFill>
                    <a:schemeClr val="bg1">
                      <a:lumMod val="65000"/>
                    </a:schemeClr>
                  </a:solidFill>
                  <a:latin typeface="+mj-lt"/>
                  <a:cs typeface="Arial" panose="020B0604020202020204" pitchFamily="34" charset="0"/>
                </a:rPr>
                <a:t>PNAS 2018)</a:t>
              </a:r>
            </a:p>
          </p:txBody>
        </p:sp>
        <p:cxnSp>
          <p:nvCxnSpPr>
            <p:cNvPr id="28" name="Connecteur droit 27">
              <a:extLst>
                <a:ext uri="{FF2B5EF4-FFF2-40B4-BE49-F238E27FC236}">
                  <a16:creationId xmlns:a16="http://schemas.microsoft.com/office/drawing/2014/main" id="{984E10CD-5716-32A6-8616-96B048FAD0CA}"/>
                </a:ext>
              </a:extLst>
            </p:cNvPr>
            <p:cNvCxnSpPr>
              <a:cxnSpLocks/>
            </p:cNvCxnSpPr>
            <p:nvPr/>
          </p:nvCxnSpPr>
          <p:spPr>
            <a:xfrm>
              <a:off x="17075496" y="9939555"/>
              <a:ext cx="576894"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65C1E043-2A8E-211E-AC44-F2C9589BC5DB}"/>
                </a:ext>
              </a:extLst>
            </p:cNvPr>
            <p:cNvSpPr txBox="1"/>
            <p:nvPr/>
          </p:nvSpPr>
          <p:spPr>
            <a:xfrm>
              <a:off x="16627931" y="9647336"/>
              <a:ext cx="341378" cy="586957"/>
            </a:xfrm>
            <a:prstGeom prst="rect">
              <a:avLst/>
            </a:prstGeom>
            <a:noFill/>
          </p:spPr>
          <p:txBody>
            <a:bodyPr wrap="none" lIns="46800" tIns="46800" rIns="46800" bIns="46800" rtlCol="0">
              <a:spAutoFit/>
            </a:bodyPr>
            <a:lstStyle/>
            <a:p>
              <a:pPr algn="ctr"/>
              <a:r>
                <a:rPr lang="fr-FR" sz="3200" b="1" dirty="0">
                  <a:solidFill>
                    <a:schemeClr val="bg1">
                      <a:lumMod val="75000"/>
                    </a:schemeClr>
                  </a:solidFill>
                  <a:cs typeface="Arial" panose="020B0604020202020204" pitchFamily="34" charset="0"/>
                </a:rPr>
                <a:t>0</a:t>
              </a:r>
            </a:p>
          </p:txBody>
        </p:sp>
      </p:grpSp>
      <p:cxnSp>
        <p:nvCxnSpPr>
          <p:cNvPr id="30" name="Connecteur droit 29">
            <a:extLst>
              <a:ext uri="{FF2B5EF4-FFF2-40B4-BE49-F238E27FC236}">
                <a16:creationId xmlns:a16="http://schemas.microsoft.com/office/drawing/2014/main" id="{3A3C294A-E3AE-FA27-E84F-533293E5D37F}"/>
              </a:ext>
            </a:extLst>
          </p:cNvPr>
          <p:cNvCxnSpPr>
            <a:cxnSpLocks/>
          </p:cNvCxnSpPr>
          <p:nvPr/>
        </p:nvCxnSpPr>
        <p:spPr>
          <a:xfrm>
            <a:off x="16812558" y="3256814"/>
            <a:ext cx="3352427" cy="0"/>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34A477BE-E439-1242-3B2B-05A6EC264E6C}"/>
              </a:ext>
            </a:extLst>
          </p:cNvPr>
          <p:cNvGrpSpPr/>
          <p:nvPr/>
        </p:nvGrpSpPr>
        <p:grpSpPr>
          <a:xfrm>
            <a:off x="14316277" y="6548400"/>
            <a:ext cx="5848708" cy="1079398"/>
            <a:chOff x="14316277" y="6188400"/>
            <a:chExt cx="5848708" cy="1079398"/>
          </a:xfrm>
        </p:grpSpPr>
        <p:sp>
          <p:nvSpPr>
            <p:cNvPr id="26" name="ZoneTexte 25">
              <a:extLst>
                <a:ext uri="{FF2B5EF4-FFF2-40B4-BE49-F238E27FC236}">
                  <a16:creationId xmlns:a16="http://schemas.microsoft.com/office/drawing/2014/main" id="{4B15FBCD-4191-713E-4E6D-BDBCBE1E2A51}"/>
                </a:ext>
              </a:extLst>
            </p:cNvPr>
            <p:cNvSpPr txBox="1"/>
            <p:nvPr/>
          </p:nvSpPr>
          <p:spPr>
            <a:xfrm>
              <a:off x="14316277" y="6188400"/>
              <a:ext cx="2564486" cy="1079398"/>
            </a:xfrm>
            <a:prstGeom prst="rect">
              <a:avLst/>
            </a:prstGeom>
            <a:noFill/>
          </p:spPr>
          <p:txBody>
            <a:bodyPr wrap="none" lIns="46800" tIns="46800" rIns="46800" bIns="46800" rtlCol="0">
              <a:spAutoFit/>
            </a:bodyPr>
            <a:lstStyle/>
            <a:p>
              <a:pPr algn="ctr"/>
              <a:r>
                <a:rPr lang="fr-FR" sz="3200" b="1" dirty="0">
                  <a:solidFill>
                    <a:srgbClr val="00B0F0"/>
                  </a:solidFill>
                  <a:cs typeface="Arial" panose="020B0604020202020204" pitchFamily="34" charset="0"/>
                </a:rPr>
                <a:t>Limite</a:t>
              </a:r>
              <a:br>
                <a:rPr lang="fr-FR" sz="3200" b="1" dirty="0">
                  <a:solidFill>
                    <a:srgbClr val="00B0F0"/>
                  </a:solidFill>
                  <a:cs typeface="Arial" panose="020B0604020202020204" pitchFamily="34" charset="0"/>
                </a:rPr>
              </a:br>
              <a:r>
                <a:rPr lang="fr-FR" sz="3200" b="1" dirty="0">
                  <a:solidFill>
                    <a:srgbClr val="00B0F0"/>
                  </a:solidFill>
                  <a:cs typeface="Arial" panose="020B0604020202020204" pitchFamily="34" charset="0"/>
                </a:rPr>
                <a:t>économique</a:t>
              </a:r>
            </a:p>
          </p:txBody>
        </p:sp>
        <p:cxnSp>
          <p:nvCxnSpPr>
            <p:cNvPr id="31" name="Connecteur droit 30">
              <a:extLst>
                <a:ext uri="{FF2B5EF4-FFF2-40B4-BE49-F238E27FC236}">
                  <a16:creationId xmlns:a16="http://schemas.microsoft.com/office/drawing/2014/main" id="{5427BBA6-B74B-8059-5CC6-BC727B73E189}"/>
                </a:ext>
              </a:extLst>
            </p:cNvPr>
            <p:cNvCxnSpPr>
              <a:cxnSpLocks/>
            </p:cNvCxnSpPr>
            <p:nvPr/>
          </p:nvCxnSpPr>
          <p:spPr>
            <a:xfrm>
              <a:off x="16812558" y="6675052"/>
              <a:ext cx="3352427" cy="0"/>
            </a:xfrm>
            <a:prstGeom prst="line">
              <a:avLst/>
            </a:prstGeom>
            <a:ln w="7620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48C13E2A-5194-1851-7213-98BF327C1514}"/>
              </a:ext>
            </a:extLst>
          </p:cNvPr>
          <p:cNvGrpSpPr/>
          <p:nvPr/>
        </p:nvGrpSpPr>
        <p:grpSpPr>
          <a:xfrm>
            <a:off x="14058739" y="10303200"/>
            <a:ext cx="6106246" cy="1079398"/>
            <a:chOff x="14058739" y="8861823"/>
            <a:chExt cx="6106246" cy="1079398"/>
          </a:xfrm>
        </p:grpSpPr>
        <p:sp>
          <p:nvSpPr>
            <p:cNvPr id="27" name="ZoneTexte 26">
              <a:extLst>
                <a:ext uri="{FF2B5EF4-FFF2-40B4-BE49-F238E27FC236}">
                  <a16:creationId xmlns:a16="http://schemas.microsoft.com/office/drawing/2014/main" id="{C129451B-DDD1-A724-1C17-622F8430E3F9}"/>
                </a:ext>
              </a:extLst>
            </p:cNvPr>
            <p:cNvSpPr txBox="1"/>
            <p:nvPr/>
          </p:nvSpPr>
          <p:spPr>
            <a:xfrm>
              <a:off x="14058739" y="8861823"/>
              <a:ext cx="3079562" cy="1079398"/>
            </a:xfrm>
            <a:prstGeom prst="rect">
              <a:avLst/>
            </a:prstGeom>
            <a:noFill/>
          </p:spPr>
          <p:txBody>
            <a:bodyPr wrap="none" lIns="46800" tIns="46800" rIns="46800" bIns="46800" rtlCol="0">
              <a:spAutoFit/>
            </a:bodyPr>
            <a:lstStyle/>
            <a:p>
              <a:pPr algn="ctr"/>
              <a:r>
                <a:rPr lang="fr-FR" sz="3200" b="1" dirty="0">
                  <a:solidFill>
                    <a:srgbClr val="F29400"/>
                  </a:solidFill>
                  <a:cs typeface="Arial" panose="020B0604020202020204" pitchFamily="34" charset="0"/>
                </a:rPr>
                <a:t>Limite</a:t>
              </a:r>
              <a:br>
                <a:rPr lang="fr-FR" sz="3200" b="1" dirty="0">
                  <a:solidFill>
                    <a:srgbClr val="F29400"/>
                  </a:solidFill>
                  <a:cs typeface="Arial" panose="020B0604020202020204" pitchFamily="34" charset="0"/>
                </a:rPr>
              </a:br>
              <a:r>
                <a:rPr lang="fr-FR" sz="3200" b="1" dirty="0">
                  <a:solidFill>
                    <a:srgbClr val="F29400"/>
                  </a:solidFill>
                  <a:cs typeface="Arial" panose="020B0604020202020204" pitchFamily="34" charset="0"/>
                </a:rPr>
                <a:t>socio-politique</a:t>
              </a:r>
            </a:p>
          </p:txBody>
        </p:sp>
        <p:cxnSp>
          <p:nvCxnSpPr>
            <p:cNvPr id="32" name="Connecteur droit 31">
              <a:extLst>
                <a:ext uri="{FF2B5EF4-FFF2-40B4-BE49-F238E27FC236}">
                  <a16:creationId xmlns:a16="http://schemas.microsoft.com/office/drawing/2014/main" id="{81020657-A44E-46CF-3B03-5AD86A2BFDEF}"/>
                </a:ext>
              </a:extLst>
            </p:cNvPr>
            <p:cNvCxnSpPr>
              <a:cxnSpLocks/>
            </p:cNvCxnSpPr>
            <p:nvPr/>
          </p:nvCxnSpPr>
          <p:spPr>
            <a:xfrm>
              <a:off x="16812558" y="9352556"/>
              <a:ext cx="3352427" cy="0"/>
            </a:xfrm>
            <a:prstGeom prst="line">
              <a:avLst/>
            </a:prstGeom>
            <a:ln w="76200">
              <a:solidFill>
                <a:srgbClr val="F294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33" name="Connecteur droit 32">
            <a:extLst>
              <a:ext uri="{FF2B5EF4-FFF2-40B4-BE49-F238E27FC236}">
                <a16:creationId xmlns:a16="http://schemas.microsoft.com/office/drawing/2014/main" id="{4AE0B3C2-CEC8-7E6C-C01E-4969DE8C4235}"/>
              </a:ext>
            </a:extLst>
          </p:cNvPr>
          <p:cNvCxnSpPr>
            <a:cxnSpLocks/>
          </p:cNvCxnSpPr>
          <p:nvPr/>
        </p:nvCxnSpPr>
        <p:spPr>
          <a:xfrm flipV="1">
            <a:off x="20521622" y="3256814"/>
            <a:ext cx="0" cy="7537119"/>
          </a:xfrm>
          <a:prstGeom prst="line">
            <a:avLst/>
          </a:prstGeom>
          <a:ln w="101600">
            <a:solidFill>
              <a:srgbClr val="8D533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90840E47-25F7-E5B7-6F59-D93ABD343EDD}"/>
              </a:ext>
            </a:extLst>
          </p:cNvPr>
          <p:cNvSpPr txBox="1"/>
          <p:nvPr/>
        </p:nvSpPr>
        <p:spPr>
          <a:xfrm>
            <a:off x="20726155" y="5039124"/>
            <a:ext cx="3162544" cy="3972499"/>
          </a:xfrm>
          <a:prstGeom prst="rect">
            <a:avLst/>
          </a:prstGeom>
          <a:noFill/>
        </p:spPr>
        <p:txBody>
          <a:bodyPr wrap="square" lIns="46800" tIns="46800" rIns="46800" bIns="46800" rtlCol="0">
            <a:spAutoFit/>
          </a:bodyPr>
          <a:lstStyle/>
          <a:p>
            <a:pPr algn="ctr"/>
            <a:r>
              <a:rPr lang="fr-FR" sz="2800" dirty="0">
                <a:solidFill>
                  <a:srgbClr val="8D533E"/>
                </a:solidFill>
                <a:cs typeface="Arial" panose="020B0604020202020204" pitchFamily="34" charset="0"/>
              </a:rPr>
              <a:t>Différence entre le stockage de carbone qui est techniquement réalisable, et le stockage qui est socio-politiquement réalisable</a:t>
            </a:r>
          </a:p>
        </p:txBody>
      </p:sp>
      <p:sp>
        <p:nvSpPr>
          <p:cNvPr id="35" name="Flèche : haut 34">
            <a:extLst>
              <a:ext uri="{FF2B5EF4-FFF2-40B4-BE49-F238E27FC236}">
                <a16:creationId xmlns:a16="http://schemas.microsoft.com/office/drawing/2014/main" id="{4DDDD169-EF38-E882-F39B-3B48FDB3252B}"/>
              </a:ext>
            </a:extLst>
          </p:cNvPr>
          <p:cNvSpPr/>
          <p:nvPr/>
        </p:nvSpPr>
        <p:spPr>
          <a:xfrm>
            <a:off x="17628919" y="3256815"/>
            <a:ext cx="2341738" cy="8843404"/>
          </a:xfrm>
          <a:prstGeom prst="upArrow">
            <a:avLst/>
          </a:prstGeom>
          <a:solidFill>
            <a:schemeClr val="bg1"/>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200" b="1" dirty="0">
                <a:solidFill>
                  <a:srgbClr val="FF0000"/>
                </a:solidFill>
                <a:cs typeface="Arial" panose="020B0604020202020204" pitchFamily="34" charset="0"/>
              </a:rPr>
              <a:t>Potentiel maximal de </a:t>
            </a:r>
            <a:br>
              <a:rPr lang="fr-FR" sz="3200" b="1" dirty="0">
                <a:solidFill>
                  <a:srgbClr val="FF0000"/>
                </a:solidFill>
                <a:cs typeface="Arial" panose="020B0604020202020204" pitchFamily="34" charset="0"/>
              </a:rPr>
            </a:br>
            <a:r>
              <a:rPr lang="fr-FR" sz="3200" b="1" dirty="0">
                <a:solidFill>
                  <a:srgbClr val="FF0000"/>
                </a:solidFill>
                <a:cs typeface="Arial" panose="020B0604020202020204" pitchFamily="34" charset="0"/>
              </a:rPr>
              <a:t>séquestration de carbone</a:t>
            </a:r>
          </a:p>
        </p:txBody>
      </p:sp>
      <p:cxnSp>
        <p:nvCxnSpPr>
          <p:cNvPr id="36" name="Connecteur droit avec flèche 35">
            <a:extLst>
              <a:ext uri="{FF2B5EF4-FFF2-40B4-BE49-F238E27FC236}">
                <a16:creationId xmlns:a16="http://schemas.microsoft.com/office/drawing/2014/main" id="{C807E534-E748-A253-A55F-94A689C62500}"/>
              </a:ext>
            </a:extLst>
          </p:cNvPr>
          <p:cNvCxnSpPr>
            <a:cxnSpLocks/>
          </p:cNvCxnSpPr>
          <p:nvPr/>
        </p:nvCxnSpPr>
        <p:spPr>
          <a:xfrm flipV="1">
            <a:off x="17363943" y="2343150"/>
            <a:ext cx="0" cy="9915525"/>
          </a:xfrm>
          <a:prstGeom prst="straightConnector1">
            <a:avLst/>
          </a:prstGeom>
          <a:ln w="1270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3402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645FD86-08B1-34B5-4D5C-434A0907F17C}"/>
              </a:ext>
            </a:extLst>
          </p:cNvPr>
          <p:cNvSpPr>
            <a:spLocks noGrp="1"/>
          </p:cNvSpPr>
          <p:nvPr>
            <p:ph type="title"/>
          </p:nvPr>
        </p:nvSpPr>
        <p:spPr/>
        <p:txBody>
          <a:bodyPr/>
          <a:lstStyle/>
          <a:p>
            <a:r>
              <a:rPr lang="fr-FR" dirty="0"/>
              <a:t>Co-bénéfices associés à la protection ou l’augmentation des stocks de carbone organique dans  les prairies</a:t>
            </a:r>
          </a:p>
        </p:txBody>
      </p:sp>
      <p:sp>
        <p:nvSpPr>
          <p:cNvPr id="4" name="ZoneTexte 3">
            <a:extLst>
              <a:ext uri="{FF2B5EF4-FFF2-40B4-BE49-F238E27FC236}">
                <a16:creationId xmlns:a16="http://schemas.microsoft.com/office/drawing/2014/main" id="{2203F946-3325-52EB-F3E8-E4F391A20AB1}"/>
              </a:ext>
            </a:extLst>
          </p:cNvPr>
          <p:cNvSpPr txBox="1"/>
          <p:nvPr/>
        </p:nvSpPr>
        <p:spPr>
          <a:xfrm>
            <a:off x="14241294" y="8835539"/>
            <a:ext cx="8209131"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Crécerelle américaine</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(en déclin)</a:t>
            </a:r>
          </a:p>
        </p:txBody>
      </p:sp>
      <p:sp>
        <p:nvSpPr>
          <p:cNvPr id="5" name="ZoneTexte 4">
            <a:extLst>
              <a:ext uri="{FF2B5EF4-FFF2-40B4-BE49-F238E27FC236}">
                <a16:creationId xmlns:a16="http://schemas.microsoft.com/office/drawing/2014/main" id="{793CA56C-4088-7023-5812-925DB43E410F}"/>
              </a:ext>
            </a:extLst>
          </p:cNvPr>
          <p:cNvSpPr txBox="1"/>
          <p:nvPr/>
        </p:nvSpPr>
        <p:spPr>
          <a:xfrm>
            <a:off x="18459451" y="8835539"/>
            <a:ext cx="5243326"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Biogéosciences-Dijon / CNRS Images</a:t>
            </a:r>
            <a:endParaRPr lang="fr-FR" sz="1600" dirty="0">
              <a:solidFill>
                <a:schemeClr val="bg1">
                  <a:lumMod val="65000"/>
                </a:schemeClr>
              </a:solidFill>
              <a:cs typeface="Arial" panose="020B0604020202020204" pitchFamily="34" charset="0"/>
            </a:endParaRPr>
          </a:p>
        </p:txBody>
      </p:sp>
      <p:pic>
        <p:nvPicPr>
          <p:cNvPr id="9" name="Image 8">
            <a:extLst>
              <a:ext uri="{FF2B5EF4-FFF2-40B4-BE49-F238E27FC236}">
                <a16:creationId xmlns:a16="http://schemas.microsoft.com/office/drawing/2014/main" id="{FAEECD00-F5B7-6852-3590-1834E0236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1292" y="2520000"/>
            <a:ext cx="9461481" cy="6313388"/>
          </a:xfrm>
          <a:prstGeom prst="rect">
            <a:avLst/>
          </a:prstGeom>
        </p:spPr>
      </p:pic>
      <p:sp>
        <p:nvSpPr>
          <p:cNvPr id="11" name="ZoneTexte 10">
            <a:extLst>
              <a:ext uri="{FF2B5EF4-FFF2-40B4-BE49-F238E27FC236}">
                <a16:creationId xmlns:a16="http://schemas.microsoft.com/office/drawing/2014/main" id="{616A741E-D781-3D84-D7DC-0F0E514C4DFB}"/>
              </a:ext>
            </a:extLst>
          </p:cNvPr>
          <p:cNvSpPr txBox="1"/>
          <p:nvPr/>
        </p:nvSpPr>
        <p:spPr>
          <a:xfrm>
            <a:off x="1312434" y="5449202"/>
            <a:ext cx="10041366" cy="2999474"/>
          </a:xfrm>
          <a:prstGeom prst="roundRect">
            <a:avLst>
              <a:gd name="adj" fmla="val 11074"/>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Les pratiques qui séquestrent du carbone dans les prairies améliorent souvent les moyens de subsistance et la productivité, générant ainsi des bénéfices globaux.</a:t>
            </a:r>
            <a:endParaRPr lang="fr-FR" sz="3600" b="1" dirty="0">
              <a:cs typeface="Arial" panose="020B0604020202020204" pitchFamily="34" charset="0"/>
            </a:endParaRPr>
          </a:p>
        </p:txBody>
      </p:sp>
      <p:cxnSp>
        <p:nvCxnSpPr>
          <p:cNvPr id="12" name="Connecteur droit avec flèche 11">
            <a:extLst>
              <a:ext uri="{FF2B5EF4-FFF2-40B4-BE49-F238E27FC236}">
                <a16:creationId xmlns:a16="http://schemas.microsoft.com/office/drawing/2014/main" id="{8C9B7475-82DE-D089-AE63-BF4BB7C88D60}"/>
              </a:ext>
            </a:extLst>
          </p:cNvPr>
          <p:cNvCxnSpPr>
            <a:cxnSpLocks/>
          </p:cNvCxnSpPr>
          <p:nvPr/>
        </p:nvCxnSpPr>
        <p:spPr>
          <a:xfrm flipH="1">
            <a:off x="878400" y="6181139"/>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563681FC-825A-745D-4744-83439029C77B}"/>
              </a:ext>
            </a:extLst>
          </p:cNvPr>
          <p:cNvSpPr txBox="1"/>
          <p:nvPr/>
        </p:nvSpPr>
        <p:spPr>
          <a:xfrm>
            <a:off x="6357632" y="8467726"/>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FAO, </a:t>
            </a:r>
            <a:r>
              <a:rPr lang="fr-FR" sz="2400" dirty="0">
                <a:solidFill>
                  <a:schemeClr val="bg1">
                    <a:lumMod val="65000"/>
                  </a:schemeClr>
                </a:solidFill>
                <a:latin typeface="+mj-lt"/>
                <a:cs typeface="Arial" panose="020B0604020202020204" pitchFamily="34" charset="0"/>
              </a:rPr>
              <a:t>2010)</a:t>
            </a:r>
          </a:p>
        </p:txBody>
      </p:sp>
      <p:sp>
        <p:nvSpPr>
          <p:cNvPr id="15" name="ZoneTexte 14">
            <a:extLst>
              <a:ext uri="{FF2B5EF4-FFF2-40B4-BE49-F238E27FC236}">
                <a16:creationId xmlns:a16="http://schemas.microsoft.com/office/drawing/2014/main" id="{A2016EF3-D5F7-C056-7F7E-476E8AB128A4}"/>
              </a:ext>
            </a:extLst>
          </p:cNvPr>
          <p:cNvSpPr txBox="1"/>
          <p:nvPr/>
        </p:nvSpPr>
        <p:spPr>
          <a:xfrm>
            <a:off x="1312434" y="2520000"/>
            <a:ext cx="8917416" cy="1856467"/>
          </a:xfrm>
          <a:prstGeom prst="roundRect">
            <a:avLst>
              <a:gd name="adj" fmla="val 18481"/>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Limiter la fragmentation des prairies aide à maintenir la biodiversité.</a:t>
            </a:r>
            <a:endParaRPr lang="fr-FR" sz="3600" b="1" dirty="0">
              <a:cs typeface="Arial" panose="020B0604020202020204" pitchFamily="34" charset="0"/>
            </a:endParaRPr>
          </a:p>
        </p:txBody>
      </p:sp>
      <p:cxnSp>
        <p:nvCxnSpPr>
          <p:cNvPr id="16" name="Connecteur droit avec flèche 15">
            <a:extLst>
              <a:ext uri="{FF2B5EF4-FFF2-40B4-BE49-F238E27FC236}">
                <a16:creationId xmlns:a16="http://schemas.microsoft.com/office/drawing/2014/main" id="{67BA10F9-3145-0205-15B9-27366D30610C}"/>
              </a:ext>
            </a:extLst>
          </p:cNvPr>
          <p:cNvCxnSpPr>
            <a:cxnSpLocks/>
          </p:cNvCxnSpPr>
          <p:nvPr/>
        </p:nvCxnSpPr>
        <p:spPr>
          <a:xfrm flipH="1">
            <a:off x="878400" y="325193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2EC0A8BE-97A1-1B0A-C2F0-22334AB511AC}"/>
              </a:ext>
            </a:extLst>
          </p:cNvPr>
          <p:cNvSpPr txBox="1"/>
          <p:nvPr/>
        </p:nvSpPr>
        <p:spPr>
          <a:xfrm>
            <a:off x="5257890" y="4405042"/>
            <a:ext cx="478956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(World Resources Institute, 2000)</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193C4F-A2E4-E827-00DA-962F15E45B50}"/>
              </a:ext>
            </a:extLst>
          </p:cNvPr>
          <p:cNvSpPr>
            <a:spLocks noGrp="1"/>
          </p:cNvSpPr>
          <p:nvPr>
            <p:ph type="title"/>
          </p:nvPr>
        </p:nvSpPr>
        <p:spPr>
          <a:xfrm>
            <a:off x="1080000" y="216000"/>
            <a:ext cx="17933836" cy="871226"/>
          </a:xfrm>
        </p:spPr>
        <p:txBody>
          <a:bodyPr/>
          <a:lstStyle/>
          <a:p>
            <a:r>
              <a:rPr lang="fr-FR" dirty="0"/>
              <a:t>GLOSSAIRE</a:t>
            </a:r>
            <a:r>
              <a:rPr lang="fr-FR" sz="4000" dirty="0"/>
              <a:t> / </a:t>
            </a:r>
            <a:r>
              <a:rPr lang="fr-FR" sz="4000" dirty="0">
                <a:ln w="19050">
                  <a:solidFill>
                    <a:schemeClr val="bg1"/>
                  </a:solidFill>
                </a:ln>
                <a:noFill/>
              </a:rPr>
              <a:t>PRAIRIES PERMANENTES</a:t>
            </a:r>
            <a:endParaRPr lang="fr-FR" sz="4000" dirty="0"/>
          </a:p>
        </p:txBody>
      </p:sp>
      <p:sp>
        <p:nvSpPr>
          <p:cNvPr id="5" name="ZoneTexte 4">
            <a:extLst>
              <a:ext uri="{FF2B5EF4-FFF2-40B4-BE49-F238E27FC236}">
                <a16:creationId xmlns:a16="http://schemas.microsoft.com/office/drawing/2014/main" id="{71502ADE-531C-95A9-E5A6-D95DCE7DC131}"/>
              </a:ext>
            </a:extLst>
          </p:cNvPr>
          <p:cNvSpPr txBox="1"/>
          <p:nvPr/>
        </p:nvSpPr>
        <p:spPr>
          <a:xfrm>
            <a:off x="1059835" y="1620000"/>
            <a:ext cx="7232343" cy="3600947"/>
          </a:xfrm>
          <a:prstGeom prst="rect">
            <a:avLst/>
          </a:prstGeom>
          <a:noFill/>
        </p:spPr>
        <p:txBody>
          <a:bodyPr wrap="square" lIns="50400" tIns="50400" rIns="50400" bIns="50400">
            <a:spAutoFit/>
          </a:bodyPr>
          <a:lstStyle/>
          <a:p>
            <a:pPr defTabSz="1162050">
              <a:lnSpc>
                <a:spcPct val="120000"/>
              </a:lnSpc>
            </a:pPr>
            <a:r>
              <a:rPr lang="fr-FR" sz="4000" b="1" dirty="0">
                <a:cs typeface="Arial" panose="020B0604020202020204" pitchFamily="34" charset="0"/>
              </a:rPr>
              <a:t>1 Gt	= 1 milliard de tonnes</a:t>
            </a:r>
          </a:p>
          <a:p>
            <a:pPr defTabSz="1162050"/>
            <a:r>
              <a:rPr lang="fr-FR" sz="4000" b="1" dirty="0">
                <a:cs typeface="Arial" panose="020B0604020202020204" pitchFamily="34" charset="0"/>
              </a:rPr>
              <a:t>	= 10</a:t>
            </a:r>
            <a:r>
              <a:rPr lang="fr-FR" sz="4000" b="1" baseline="30000" dirty="0">
                <a:cs typeface="Arial" panose="020B0604020202020204" pitchFamily="34" charset="0"/>
              </a:rPr>
              <a:t>9</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1 Pg C</a:t>
            </a:r>
          </a:p>
          <a:p>
            <a:pPr>
              <a:lnSpc>
                <a:spcPct val="120000"/>
              </a:lnSpc>
            </a:pPr>
            <a:r>
              <a:rPr lang="fr-FR" sz="4000" b="1" dirty="0">
                <a:cs typeface="Arial" panose="020B0604020202020204" pitchFamily="34" charset="0"/>
              </a:rPr>
              <a:t>1 Mt = 10</a:t>
            </a:r>
            <a:r>
              <a:rPr lang="fr-FR" sz="4000" b="1" baseline="30000" dirty="0">
                <a:cs typeface="Arial" panose="020B0604020202020204" pitchFamily="34" charset="0"/>
              </a:rPr>
              <a:t>6</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3,666 Gt CO</a:t>
            </a:r>
            <a:r>
              <a:rPr lang="fr-FR" sz="4000" b="1" baseline="-25000" dirty="0">
                <a:cs typeface="Arial" panose="020B0604020202020204" pitchFamily="34" charset="0"/>
              </a:rPr>
              <a:t>2</a:t>
            </a:r>
          </a:p>
        </p:txBody>
      </p:sp>
      <p:sp>
        <p:nvSpPr>
          <p:cNvPr id="8" name="ZoneTexte 7">
            <a:extLst>
              <a:ext uri="{FF2B5EF4-FFF2-40B4-BE49-F238E27FC236}">
                <a16:creationId xmlns:a16="http://schemas.microsoft.com/office/drawing/2014/main" id="{FF9E5FD9-7878-D60C-58CA-C8763B7B3E0F}"/>
              </a:ext>
            </a:extLst>
          </p:cNvPr>
          <p:cNvSpPr txBox="1"/>
          <p:nvPr/>
        </p:nvSpPr>
        <p:spPr>
          <a:xfrm>
            <a:off x="1080000" y="5743398"/>
            <a:ext cx="6948000" cy="7234930"/>
          </a:xfrm>
          <a:prstGeom prst="rect">
            <a:avLst/>
          </a:prstGeom>
          <a:noFill/>
        </p:spPr>
        <p:txBody>
          <a:bodyPr wrap="square" lIns="46800" tIns="46800" rIns="46800" bIns="46800" rtlCol="0">
            <a:spAutoFit/>
          </a:bodyPr>
          <a:lstStyle/>
          <a:p>
            <a:r>
              <a:rPr lang="fr-FR" sz="3200" b="1" dirty="0">
                <a:cs typeface="Arial" panose="020B0604020202020204" pitchFamily="34" charset="0"/>
              </a:rPr>
              <a:t>Prairies</a:t>
            </a:r>
            <a:r>
              <a:rPr lang="fr-FR" sz="3200" dirty="0">
                <a:cs typeface="Arial" panose="020B0604020202020204" pitchFamily="34" charset="0"/>
              </a:rPr>
              <a:t> : </a:t>
            </a:r>
            <a:r>
              <a:rPr lang="fr-FR" sz="2500" spc="-50" dirty="0">
                <a:cs typeface="Arial" panose="020B0604020202020204" pitchFamily="34" charset="0"/>
              </a:rPr>
              <a:t>Les prairies constituent une catégorie d’occupation du sol qui regroupe toute zone géographique dominée par des plantes herbacées naturelles (prairies, prairies naturelles, steppes et savanes), avec un taux de couverture d’au moins 10 %, indépendamment des différentes activités humaines et/ou animales, telles que le pâturage ou la gestion sélective par le feu</a:t>
            </a:r>
            <a:r>
              <a:rPr lang="fr-FR" sz="2400" b="1" spc="-50" dirty="0">
                <a:latin typeface="+mj-lt"/>
                <a:cs typeface="Arial" panose="020B0604020202020204" pitchFamily="34" charset="0"/>
              </a:rPr>
              <a:t> </a:t>
            </a:r>
            <a:r>
              <a:rPr lang="fr-FR" sz="2400" spc="-50" dirty="0">
                <a:solidFill>
                  <a:schemeClr val="bg1">
                    <a:lumMod val="65000"/>
                  </a:schemeClr>
                </a:solidFill>
                <a:latin typeface="+mj-lt"/>
                <a:cs typeface="Arial" panose="020B0604020202020204" pitchFamily="34" charset="0"/>
              </a:rPr>
              <a:t>(FAO).</a:t>
            </a:r>
          </a:p>
          <a:p>
            <a:endParaRPr lang="fr-FR" sz="2500" dirty="0">
              <a:cs typeface="Arial" panose="020B0604020202020204" pitchFamily="34" charset="0"/>
            </a:endParaRPr>
          </a:p>
          <a:p>
            <a:r>
              <a:rPr lang="fr-FR" sz="3200" b="1" dirty="0">
                <a:cs typeface="Arial" panose="020B0604020202020204" pitchFamily="34" charset="0"/>
              </a:rPr>
              <a:t>NPP</a:t>
            </a:r>
            <a:r>
              <a:rPr lang="fr-FR" sz="3200" dirty="0">
                <a:cs typeface="Arial" panose="020B0604020202020204" pitchFamily="34" charset="0"/>
              </a:rPr>
              <a:t> : </a:t>
            </a:r>
            <a:r>
              <a:rPr lang="fr-FR" sz="2500" dirty="0">
                <a:cs typeface="Arial" panose="020B0604020202020204" pitchFamily="34" charset="0"/>
              </a:rPr>
              <a:t>Net Primary Production (Production Primaire Nette) : caractéristique fondamentale d'un écosystème, exprimant </a:t>
            </a:r>
            <a:r>
              <a:rPr lang="fr-FR" sz="2500" b="1" dirty="0">
                <a:cs typeface="Arial" panose="020B0604020202020204" pitchFamily="34" charset="0"/>
              </a:rPr>
              <a:t>la conversion de dioxyde de carbone en biomasse via la photosynthèse, une fois la respiration des plantes déduite</a:t>
            </a:r>
            <a:r>
              <a:rPr lang="fr-FR" sz="2500" dirty="0">
                <a:cs typeface="Arial" panose="020B0604020202020204" pitchFamily="34" charset="0"/>
              </a:rPr>
              <a:t> (Production primaire brute (GPP) – Respiration des végétaux).</a:t>
            </a:r>
          </a:p>
        </p:txBody>
      </p:sp>
      <p:sp>
        <p:nvSpPr>
          <p:cNvPr id="11" name="ZoneTexte 10">
            <a:extLst>
              <a:ext uri="{FF2B5EF4-FFF2-40B4-BE49-F238E27FC236}">
                <a16:creationId xmlns:a16="http://schemas.microsoft.com/office/drawing/2014/main" id="{450CE2E9-059D-3C0C-763D-7BB0B4EA488D}"/>
              </a:ext>
            </a:extLst>
          </p:cNvPr>
          <p:cNvSpPr txBox="1"/>
          <p:nvPr/>
        </p:nvSpPr>
        <p:spPr>
          <a:xfrm>
            <a:off x="16824821" y="1620000"/>
            <a:ext cx="6732000" cy="11297581"/>
          </a:xfrm>
          <a:prstGeom prst="rect">
            <a:avLst/>
          </a:prstGeom>
          <a:noFill/>
        </p:spPr>
        <p:txBody>
          <a:bodyPr wrap="square" lIns="46800" tIns="46800" rIns="46800" bIns="46800" rtlCol="0">
            <a:spAutoFit/>
          </a:bodyPr>
          <a:lstStyle/>
          <a:p>
            <a:pPr>
              <a:defRPr>
                <a:solidFill>
                  <a:srgbClr val="000000"/>
                </a:solidFill>
                <a:latin typeface="Marianne"/>
                <a:ea typeface="Marianne"/>
                <a:cs typeface="Marianne"/>
                <a:sym typeface="Marianne"/>
              </a:defRPr>
            </a:pPr>
            <a:r>
              <a:rPr lang="fr-FR" sz="3200" b="1" dirty="0"/>
              <a:t>Pâturage</a:t>
            </a:r>
            <a:r>
              <a:rPr lang="fr-FR" sz="3200" dirty="0">
                <a:cs typeface="Arial" panose="020B0604020202020204" pitchFamily="34" charset="0"/>
              </a:rPr>
              <a:t> : </a:t>
            </a:r>
            <a:r>
              <a:rPr lang="fr-FR" sz="2500" dirty="0"/>
              <a:t>Le pâturage est une prairie naturelle ou artificielle sur laquelle les animaux se nourrissent par pâture </a:t>
            </a:r>
            <a:r>
              <a:rPr lang="fr-FR" sz="2400" dirty="0">
                <a:solidFill>
                  <a:schemeClr val="bg1">
                    <a:lumMod val="65000"/>
                  </a:schemeClr>
                </a:solidFill>
                <a:latin typeface="+mj-lt"/>
                <a:cs typeface="Arial" panose="020B0604020202020204" pitchFamily="34" charset="0"/>
              </a:rPr>
              <a:t>(FAO)</a:t>
            </a:r>
            <a:r>
              <a:rPr lang="fr-FR" sz="2500" dirty="0"/>
              <a:t>.</a:t>
            </a:r>
            <a:br>
              <a:rPr lang="fr-FR" sz="2500" dirty="0"/>
            </a:br>
            <a:br>
              <a:rPr lang="fr-FR" sz="2500" dirty="0"/>
            </a:br>
            <a:r>
              <a:rPr lang="fr-FR" sz="3200" b="1" spc="-50" dirty="0"/>
              <a:t>Prairies et pâturages permanents : </a:t>
            </a:r>
            <a:r>
              <a:rPr lang="fr-FR" sz="2500" spc="-50" dirty="0">
                <a:solidFill>
                  <a:srgbClr val="000000"/>
                </a:solidFill>
                <a:latin typeface="Marianne"/>
              </a:rPr>
              <a:t>Terres utilisées de façon permanente (cinq ans ou plus) pour la production de cultures fourragères herbacées, soit par la culture, soit de manière naturelle (prairies naturelles ou terres de pâturage) </a:t>
            </a:r>
            <a:r>
              <a:rPr lang="fr-FR" sz="2400" spc="-50" dirty="0">
                <a:solidFill>
                  <a:schemeClr val="bg1">
                    <a:lumMod val="65000"/>
                  </a:schemeClr>
                </a:solidFill>
                <a:latin typeface="+mj-lt"/>
                <a:cs typeface="Arial" panose="020B0604020202020204" pitchFamily="34" charset="0"/>
              </a:rPr>
              <a:t>(FAO, 2021)</a:t>
            </a:r>
            <a:r>
              <a:rPr lang="fr-FR" sz="2500" spc="-50" dirty="0">
                <a:solidFill>
                  <a:srgbClr val="000000"/>
                </a:solidFill>
                <a:latin typeface="Marianne"/>
              </a:rPr>
              <a:t>.</a:t>
            </a:r>
          </a:p>
          <a:p>
            <a:pPr>
              <a:defRPr>
                <a:solidFill>
                  <a:srgbClr val="000000"/>
                </a:solidFill>
                <a:latin typeface="Marianne"/>
                <a:ea typeface="Marianne"/>
                <a:cs typeface="Marianne"/>
                <a:sym typeface="Marianne"/>
              </a:defRPr>
            </a:pPr>
            <a:endParaRPr lang="fr-FR" sz="2500" dirty="0">
              <a:solidFill>
                <a:srgbClr val="000000"/>
              </a:solidFill>
              <a:latin typeface="Marianne"/>
            </a:endParaRPr>
          </a:p>
          <a:p>
            <a:pPr>
              <a:defRPr>
                <a:solidFill>
                  <a:srgbClr val="000000"/>
                </a:solidFill>
                <a:latin typeface="Marianne"/>
                <a:ea typeface="Marianne"/>
                <a:cs typeface="Marianne"/>
                <a:sym typeface="Marianne"/>
              </a:defRPr>
            </a:pPr>
            <a:r>
              <a:rPr lang="fr-FR" sz="3200" b="1" dirty="0"/>
              <a:t>Steppes</a:t>
            </a:r>
            <a:r>
              <a:rPr lang="fr-FR" sz="3200" dirty="0"/>
              <a:t> : </a:t>
            </a:r>
            <a:r>
              <a:rPr lang="fr-FR" sz="2500" spc="-50" dirty="0">
                <a:solidFill>
                  <a:srgbClr val="000000"/>
                </a:solidFill>
                <a:latin typeface="Marianne"/>
              </a:rPr>
              <a:t>Formations ouvertes herbacées à couverture herbeuse discontinue, composées principalement d’espèces annuelles, parfois associées à des ligneux. La composante ligneuse est peu dense et d’une hauteur inférieure à 10</a:t>
            </a:r>
            <a:r>
              <a:rPr lang="fr-FR" sz="2500" spc="-50" dirty="0">
                <a:cs typeface="Arial" panose="020B0604020202020204" pitchFamily="34" charset="0"/>
              </a:rPr>
              <a:t> </a:t>
            </a:r>
            <a:r>
              <a:rPr lang="fr-FR" sz="2500" spc="-50" dirty="0">
                <a:solidFill>
                  <a:srgbClr val="000000"/>
                </a:solidFill>
                <a:latin typeface="Marianne"/>
              </a:rPr>
              <a:t>m </a:t>
            </a:r>
            <a:r>
              <a:rPr lang="fr-FR" sz="2400" spc="-50" dirty="0">
                <a:solidFill>
                  <a:schemeClr val="bg1">
                    <a:lumMod val="65000"/>
                  </a:schemeClr>
                </a:solidFill>
                <a:latin typeface="+mj-lt"/>
                <a:cs typeface="Arial" panose="020B0604020202020204" pitchFamily="34" charset="0"/>
              </a:rPr>
              <a:t>(FAO)</a:t>
            </a:r>
            <a:r>
              <a:rPr lang="fr-FR" sz="2500" spc="-50" dirty="0">
                <a:solidFill>
                  <a:srgbClr val="000000"/>
                </a:solidFill>
                <a:latin typeface="Marianne"/>
              </a:rPr>
              <a:t>.</a:t>
            </a:r>
          </a:p>
          <a:p>
            <a:pPr>
              <a:defRPr>
                <a:solidFill>
                  <a:srgbClr val="000000"/>
                </a:solidFill>
                <a:latin typeface="Marianne"/>
                <a:ea typeface="Marianne"/>
                <a:cs typeface="Marianne"/>
                <a:sym typeface="Marianne"/>
              </a:defRPr>
            </a:pPr>
            <a:endParaRPr lang="fr-FR" sz="2500" dirty="0">
              <a:solidFill>
                <a:srgbClr val="000000"/>
              </a:solidFill>
              <a:latin typeface="Marianne"/>
            </a:endParaRPr>
          </a:p>
          <a:p>
            <a:pPr>
              <a:defRPr>
                <a:solidFill>
                  <a:srgbClr val="000000"/>
                </a:solidFill>
                <a:latin typeface="Marianne"/>
                <a:ea typeface="Marianne"/>
                <a:cs typeface="Marianne"/>
                <a:sym typeface="Marianne"/>
              </a:defRPr>
            </a:pPr>
            <a:r>
              <a:rPr lang="fr-FR" sz="3200" b="1" dirty="0"/>
              <a:t>Veld</a:t>
            </a:r>
            <a:r>
              <a:rPr lang="fr-FR" sz="3200" dirty="0"/>
              <a:t> : </a:t>
            </a:r>
            <a:r>
              <a:rPr lang="fr-FR" sz="2500" spc="-50" dirty="0">
                <a:solidFill>
                  <a:srgbClr val="000000"/>
                </a:solidFill>
                <a:latin typeface="Marianne"/>
              </a:rPr>
              <a:t>Végétation indigène utilisée pour le pâturage et/ou le broutage, pouvant être composée de divers types de formes biologiques végétales (principalement des graminées en C4 et des Acacias ou arbres à feuilles larges), sans nécessairement correspondre à une végétation climacique (état final stable d’une succession écologique), par exemple en Afrique du Sud </a:t>
            </a:r>
            <a:r>
              <a:rPr lang="fr-FR" sz="2400" spc="-50" dirty="0">
                <a:solidFill>
                  <a:schemeClr val="bg1">
                    <a:lumMod val="65000"/>
                  </a:schemeClr>
                </a:solidFill>
                <a:latin typeface="+mj-lt"/>
                <a:cs typeface="Arial" panose="020B0604020202020204" pitchFamily="34" charset="0"/>
              </a:rPr>
              <a:t>(FAO)</a:t>
            </a:r>
            <a:r>
              <a:rPr lang="fr-FR" sz="2500" spc="-50" dirty="0">
                <a:solidFill>
                  <a:srgbClr val="000000"/>
                </a:solidFill>
                <a:latin typeface="Marianne"/>
              </a:rPr>
              <a:t>.</a:t>
            </a:r>
          </a:p>
        </p:txBody>
      </p:sp>
      <p:sp>
        <p:nvSpPr>
          <p:cNvPr id="6" name="ZoneTexte 5">
            <a:extLst>
              <a:ext uri="{FF2B5EF4-FFF2-40B4-BE49-F238E27FC236}">
                <a16:creationId xmlns:a16="http://schemas.microsoft.com/office/drawing/2014/main" id="{F413636E-9DDA-6B45-E65E-50D2685C14E3}"/>
              </a:ext>
            </a:extLst>
          </p:cNvPr>
          <p:cNvSpPr txBox="1"/>
          <p:nvPr/>
        </p:nvSpPr>
        <p:spPr>
          <a:xfrm>
            <a:off x="8640000" y="1619999"/>
            <a:ext cx="7740000" cy="11282192"/>
          </a:xfrm>
          <a:prstGeom prst="rect">
            <a:avLst/>
          </a:prstGeom>
          <a:noFill/>
        </p:spPr>
        <p:txBody>
          <a:bodyPr wrap="square" lIns="46800" tIns="46800" rIns="46800" bIns="46800" rtlCol="0">
            <a:spAutoFit/>
          </a:bodyPr>
          <a:lstStyle/>
          <a:p>
            <a:r>
              <a:rPr lang="fr-FR" sz="3200" b="1" dirty="0">
                <a:cs typeface="Arial" panose="020B0604020202020204" pitchFamily="34" charset="0"/>
              </a:rPr>
              <a:t>Carbone Organique du Sol (COS) </a:t>
            </a:r>
            <a:r>
              <a:rPr lang="fr-FR" sz="3200" dirty="0">
                <a:cs typeface="Arial" panose="020B0604020202020204" pitchFamily="34" charset="0"/>
              </a:rPr>
              <a:t>: </a:t>
            </a:r>
            <a:r>
              <a:rPr lang="fr-FR" sz="2500" b="0" dirty="0"/>
              <a:t>Carbone inclus dans la matière organique du sol (on considère que la matière organique des sols se compose à 50-60</a:t>
            </a:r>
            <a:r>
              <a:rPr lang="fr-FR" sz="2500" spc="-50" dirty="0">
                <a:cs typeface="Arial" panose="020B0604020202020204" pitchFamily="34" charset="0"/>
              </a:rPr>
              <a:t> </a:t>
            </a:r>
            <a:r>
              <a:rPr lang="fr-FR" sz="2500" b="0" dirty="0"/>
              <a:t>% de C). Crucial pour la santé, et la fertilité du sol et autres services écosystémiques, notamment la production de nourriture</a:t>
            </a:r>
            <a:r>
              <a:rPr lang="fr-FR" sz="2500" dirty="0">
                <a:cs typeface="Arial" panose="020B0604020202020204" pitchFamily="34" charset="0"/>
              </a:rPr>
              <a:t> </a:t>
            </a:r>
            <a:r>
              <a:rPr lang="fr-FR" sz="2400" dirty="0">
                <a:solidFill>
                  <a:schemeClr val="bg1">
                    <a:lumMod val="65000"/>
                  </a:schemeClr>
                </a:solidFill>
                <a:latin typeface="+mj-lt"/>
                <a:cs typeface="Arial" panose="020B0604020202020204" pitchFamily="34" charset="0"/>
              </a:rPr>
              <a:t>(FAO)</a:t>
            </a:r>
            <a:r>
              <a:rPr lang="fr-FR" sz="2700" dirty="0">
                <a:solidFill>
                  <a:schemeClr val="bg1">
                    <a:lumMod val="65000"/>
                  </a:schemeClr>
                </a:solidFill>
                <a:latin typeface="+mj-lt"/>
                <a:cs typeface="Arial" panose="020B0604020202020204" pitchFamily="34" charset="0"/>
              </a:rPr>
              <a:t>.</a:t>
            </a:r>
          </a:p>
          <a:p>
            <a:pPr algn="l"/>
            <a:endParaRPr lang="fr-FR" sz="2500" dirty="0">
              <a:solidFill>
                <a:schemeClr val="bg1">
                  <a:lumMod val="65000"/>
                </a:schemeClr>
              </a:solidFill>
              <a:latin typeface="+mj-lt"/>
              <a:cs typeface="Arial" panose="020B0604020202020204" pitchFamily="34" charset="0"/>
            </a:endParaRPr>
          </a:p>
          <a:p>
            <a:r>
              <a:rPr lang="fr-FR" sz="3200" b="1" dirty="0">
                <a:cs typeface="Arial" panose="020B0604020202020204" pitchFamily="34" charset="0"/>
              </a:rPr>
              <a:t>Matière organique du sol </a:t>
            </a:r>
            <a:r>
              <a:rPr lang="fr-FR" sz="3200" dirty="0">
                <a:cs typeface="Arial" panose="020B0604020202020204" pitchFamily="34" charset="0"/>
              </a:rPr>
              <a:t>: </a:t>
            </a:r>
            <a:r>
              <a:rPr lang="fr-FR" sz="2500" dirty="0">
                <a:cs typeface="Arial" panose="020B0604020202020204" pitchFamily="34" charset="0"/>
              </a:rPr>
              <a:t>Tout matériau produit initialement par des organismes vivants (plantes ou animaux), qui retourne dans le sol et suit le processus de décomposition. </a:t>
            </a:r>
            <a:r>
              <a:rPr lang="fr-FR" sz="2500" b="1" dirty="0">
                <a:cs typeface="Arial" panose="020B0604020202020204" pitchFamily="34" charset="0"/>
              </a:rPr>
              <a:t>À un temps t, il s'agit d'une gamme de matières allant des tissus originaux et intacts issus de plantes et d'animaux, au mélange de matières substantiellement décomposées </a:t>
            </a:r>
            <a:r>
              <a:rPr lang="fr-FR" sz="2400" dirty="0">
                <a:solidFill>
                  <a:schemeClr val="bg1">
                    <a:lumMod val="65000"/>
                  </a:schemeClr>
                </a:solidFill>
                <a:latin typeface="+mj-lt"/>
                <a:cs typeface="Arial" panose="020B0604020202020204" pitchFamily="34" charset="0"/>
              </a:rPr>
              <a:t>(FAO).</a:t>
            </a:r>
          </a:p>
          <a:p>
            <a:pPr algn="l"/>
            <a:endParaRPr lang="fr-FR" sz="2500" dirty="0">
              <a:cs typeface="Arial" panose="020B0604020202020204" pitchFamily="34" charset="0"/>
            </a:endParaRPr>
          </a:p>
          <a:p>
            <a:r>
              <a:rPr lang="fr-FR" sz="3200" b="1" dirty="0">
                <a:cs typeface="Arial" panose="020B0604020202020204" pitchFamily="34" charset="0"/>
              </a:rPr>
              <a:t>Temps de renouvellement </a:t>
            </a:r>
            <a:r>
              <a:rPr lang="fr-FR" sz="2400" b="1" dirty="0">
                <a:cs typeface="Arial" panose="020B0604020202020204" pitchFamily="34" charset="0"/>
              </a:rPr>
              <a:t>(turnover time) </a:t>
            </a:r>
            <a:r>
              <a:rPr lang="fr-FR" sz="3200" dirty="0">
                <a:cs typeface="Arial" panose="020B0604020202020204" pitchFamily="34" charset="0"/>
              </a:rPr>
              <a:t>: </a:t>
            </a:r>
            <a:r>
              <a:rPr lang="fr-FR" sz="2500" dirty="0">
                <a:cs typeface="Arial" panose="020B0604020202020204" pitchFamily="34" charset="0"/>
              </a:rPr>
              <a:t>D</a:t>
            </a:r>
            <a:r>
              <a:rPr lang="fr-FR" sz="2500" b="0" dirty="0"/>
              <a:t>urée moyenne pendant laquelle les atomes de carbone contenus dans les molécules organiques demeurent dans le sol</a:t>
            </a:r>
            <a:r>
              <a:rPr lang="fr-FR" sz="2400" spc="-50" dirty="0">
                <a:latin typeface="+mj-lt"/>
                <a:cs typeface="Arial" panose="020B0604020202020204" pitchFamily="34" charset="0"/>
              </a:rPr>
              <a:t> </a:t>
            </a:r>
            <a:r>
              <a:rPr lang="fr-FR" sz="2400" spc="-50" dirty="0">
                <a:solidFill>
                  <a:schemeClr val="bg1">
                    <a:lumMod val="65000"/>
                  </a:schemeClr>
                </a:solidFill>
                <a:latin typeface="+mj-lt"/>
                <a:cs typeface="Arial" panose="020B0604020202020204" pitchFamily="34" charset="0"/>
              </a:rPr>
              <a:t>(</a:t>
            </a:r>
            <a:r>
              <a:rPr lang="fr-FR" sz="2400" cap="small" dirty="0">
                <a:solidFill>
                  <a:srgbClr val="929292"/>
                </a:solidFill>
                <a:latin typeface="+mj-lt"/>
              </a:rPr>
              <a:t>Six</a:t>
            </a:r>
            <a:r>
              <a:rPr lang="fr-FR" sz="2400" dirty="0">
                <a:solidFill>
                  <a:srgbClr val="929292"/>
                </a:solidFill>
                <a:latin typeface="+mj-lt"/>
              </a:rPr>
              <a:t> &amp; </a:t>
            </a:r>
            <a:r>
              <a:rPr lang="fr-FR" sz="2400" cap="small" dirty="0">
                <a:solidFill>
                  <a:srgbClr val="929292"/>
                </a:solidFill>
                <a:latin typeface="+mj-lt"/>
              </a:rPr>
              <a:t>Jastrow</a:t>
            </a:r>
            <a:r>
              <a:rPr lang="fr-FR" sz="2400" dirty="0">
                <a:solidFill>
                  <a:srgbClr val="929292"/>
                </a:solidFill>
                <a:latin typeface="+mj-lt"/>
              </a:rPr>
              <a:t>, 2002</a:t>
            </a:r>
            <a:r>
              <a:rPr lang="fr-FR" sz="2400" spc="-50" dirty="0">
                <a:latin typeface="+mj-lt"/>
                <a:cs typeface="Arial" panose="020B0604020202020204" pitchFamily="34" charset="0"/>
              </a:rPr>
              <a:t> </a:t>
            </a:r>
            <a:r>
              <a:rPr lang="fr-FR" sz="2400" dirty="0">
                <a:solidFill>
                  <a:srgbClr val="929292"/>
                </a:solidFill>
                <a:latin typeface="+mj-lt"/>
              </a:rPr>
              <a:t>; </a:t>
            </a:r>
            <a:r>
              <a:rPr lang="fr-FR" sz="2400" cap="small" dirty="0">
                <a:solidFill>
                  <a:srgbClr val="929292"/>
                </a:solidFill>
                <a:latin typeface="+mj-lt"/>
              </a:rPr>
              <a:t>Sierra</a:t>
            </a:r>
            <a:r>
              <a:rPr lang="fr-FR" sz="2400" dirty="0">
                <a:solidFill>
                  <a:srgbClr val="929292"/>
                </a:solidFill>
                <a:latin typeface="+mj-lt"/>
              </a:rPr>
              <a:t> </a:t>
            </a:r>
            <a:r>
              <a:rPr lang="fr-FR" sz="2400" i="1" dirty="0">
                <a:solidFill>
                  <a:srgbClr val="929292"/>
                </a:solidFill>
                <a:latin typeface="+mj-lt"/>
              </a:rPr>
              <a:t>et al.</a:t>
            </a:r>
            <a:r>
              <a:rPr lang="fr-FR" sz="2400" dirty="0">
                <a:solidFill>
                  <a:srgbClr val="929292"/>
                </a:solidFill>
                <a:latin typeface="+mj-lt"/>
              </a:rPr>
              <a:t>, 2017</a:t>
            </a:r>
            <a:r>
              <a:rPr lang="fr-FR" sz="2400" spc="-50" dirty="0">
                <a:solidFill>
                  <a:schemeClr val="bg1">
                    <a:lumMod val="65000"/>
                  </a:schemeClr>
                </a:solidFill>
                <a:latin typeface="+mj-lt"/>
                <a:cs typeface="Arial" panose="020B0604020202020204" pitchFamily="34" charset="0"/>
              </a:rPr>
              <a:t>)</a:t>
            </a:r>
            <a:r>
              <a:rPr lang="fr-FR" sz="2400" b="0" dirty="0">
                <a:latin typeface="+mj-lt"/>
              </a:rPr>
              <a:t>. </a:t>
            </a:r>
            <a:r>
              <a:rPr lang="fr-FR" sz="2400" dirty="0"/>
              <a:t>Ce temps de renouvellement constitue un facteur déterminant de la taille des réservoirs de carbone du sol </a:t>
            </a:r>
            <a:r>
              <a:rPr lang="fr-FR" sz="2400" spc="-50" dirty="0">
                <a:solidFill>
                  <a:schemeClr val="bg1">
                    <a:lumMod val="65000"/>
                  </a:schemeClr>
                </a:solidFill>
                <a:latin typeface="+mj-lt"/>
                <a:cs typeface="Arial" panose="020B0604020202020204" pitchFamily="34" charset="0"/>
              </a:rPr>
              <a:t>(</a:t>
            </a:r>
            <a:r>
              <a:rPr lang="fr-FR" sz="2400" cap="small" dirty="0">
                <a:solidFill>
                  <a:srgbClr val="929292"/>
                </a:solidFill>
                <a:latin typeface="+mj-lt"/>
              </a:rPr>
              <a:t>Sierra</a:t>
            </a:r>
            <a:r>
              <a:rPr lang="fr-FR" sz="2400" dirty="0">
                <a:solidFill>
                  <a:srgbClr val="929292"/>
                </a:solidFill>
                <a:latin typeface="+mj-lt"/>
              </a:rPr>
              <a:t> </a:t>
            </a:r>
            <a:r>
              <a:rPr lang="fr-FR" sz="2400" i="1" dirty="0">
                <a:solidFill>
                  <a:srgbClr val="929292"/>
                </a:solidFill>
                <a:latin typeface="+mj-lt"/>
              </a:rPr>
              <a:t>et al.</a:t>
            </a:r>
            <a:r>
              <a:rPr lang="fr-FR" sz="2400" dirty="0">
                <a:solidFill>
                  <a:srgbClr val="929292"/>
                </a:solidFill>
                <a:latin typeface="+mj-lt"/>
              </a:rPr>
              <a:t>, 2017</a:t>
            </a:r>
            <a:r>
              <a:rPr lang="fr-FR" sz="2400" spc="-50" dirty="0">
                <a:latin typeface="+mj-lt"/>
                <a:cs typeface="Arial" panose="020B0604020202020204" pitchFamily="34" charset="0"/>
              </a:rPr>
              <a:t> </a:t>
            </a:r>
            <a:r>
              <a:rPr lang="fr-FR" sz="2400" dirty="0">
                <a:solidFill>
                  <a:srgbClr val="929292"/>
                </a:solidFill>
                <a:latin typeface="+mj-lt"/>
              </a:rPr>
              <a:t>; </a:t>
            </a:r>
            <a:r>
              <a:rPr lang="fr-FR" sz="2400" cap="small" dirty="0">
                <a:solidFill>
                  <a:srgbClr val="929292"/>
                </a:solidFill>
                <a:latin typeface="+mj-lt"/>
              </a:rPr>
              <a:t>Crowther</a:t>
            </a:r>
            <a:r>
              <a:rPr lang="fr-FR" sz="2400" dirty="0">
                <a:solidFill>
                  <a:srgbClr val="929292"/>
                </a:solidFill>
                <a:latin typeface="+mj-lt"/>
              </a:rPr>
              <a:t> </a:t>
            </a:r>
            <a:r>
              <a:rPr lang="fr-FR" sz="2400" i="1" dirty="0">
                <a:solidFill>
                  <a:srgbClr val="929292"/>
                </a:solidFill>
                <a:latin typeface="+mj-lt"/>
              </a:rPr>
              <a:t>et al.</a:t>
            </a:r>
            <a:r>
              <a:rPr lang="fr-FR" sz="2400" dirty="0">
                <a:solidFill>
                  <a:srgbClr val="929292"/>
                </a:solidFill>
                <a:latin typeface="+mj-lt"/>
              </a:rPr>
              <a:t>, 2019b</a:t>
            </a:r>
            <a:r>
              <a:rPr lang="fr-FR" sz="2400" spc="-50" dirty="0">
                <a:solidFill>
                  <a:schemeClr val="bg1">
                    <a:lumMod val="65000"/>
                  </a:schemeClr>
                </a:solidFill>
                <a:latin typeface="+mj-lt"/>
                <a:cs typeface="Arial" panose="020B0604020202020204" pitchFamily="34" charset="0"/>
              </a:rPr>
              <a:t>)</a:t>
            </a:r>
            <a:r>
              <a:rPr lang="fr-FR" sz="2400" dirty="0"/>
              <a:t>.</a:t>
            </a:r>
            <a:endParaRPr lang="fr-FR" sz="2400" dirty="0">
              <a:latin typeface="+mj-lt"/>
              <a:cs typeface="Arial" panose="020B0604020202020204" pitchFamily="34" charset="0"/>
            </a:endParaRPr>
          </a:p>
          <a:p>
            <a:pPr algn="l"/>
            <a:endParaRPr lang="fr-FR" sz="2500" dirty="0">
              <a:cs typeface="Arial" panose="020B0604020202020204" pitchFamily="34" charset="0"/>
            </a:endParaRPr>
          </a:p>
          <a:p>
            <a:r>
              <a:rPr lang="fr-FR" sz="3200" b="1" dirty="0">
                <a:cs typeface="Arial" panose="020B0604020202020204" pitchFamily="34" charset="0"/>
              </a:rPr>
              <a:t>Prairie de fauche</a:t>
            </a:r>
            <a:r>
              <a:rPr lang="fr-FR" sz="3200" dirty="0">
                <a:cs typeface="Arial" panose="020B0604020202020204" pitchFamily="34" charset="0"/>
              </a:rPr>
              <a:t> : </a:t>
            </a:r>
            <a:r>
              <a:rPr lang="fr-FR" sz="2500" dirty="0"/>
              <a:t>Une prairie naturelle ou semi-naturelle, souvent associée à la production de foin ou d’ensilage</a:t>
            </a:r>
            <a:r>
              <a:rPr lang="fr-FR" sz="2500" spc="-50" dirty="0">
                <a:cs typeface="Arial" panose="020B0604020202020204" pitchFamily="34" charset="0"/>
              </a:rPr>
              <a:t> </a:t>
            </a:r>
            <a:r>
              <a:rPr lang="fr-FR" sz="2400" spc="-50" dirty="0">
                <a:solidFill>
                  <a:schemeClr val="bg1">
                    <a:lumMod val="65000"/>
                  </a:schemeClr>
                </a:solidFill>
                <a:latin typeface="+mj-lt"/>
                <a:cs typeface="Arial" panose="020B0604020202020204" pitchFamily="34" charset="0"/>
              </a:rPr>
              <a:t>(FAO).</a:t>
            </a:r>
          </a:p>
        </p:txBody>
      </p:sp>
    </p:spTree>
    <p:extLst>
      <p:ext uri="{BB962C8B-B14F-4D97-AF65-F5344CB8AC3E}">
        <p14:creationId xmlns:p14="http://schemas.microsoft.com/office/powerpoint/2010/main" val="409854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C7B03-1B73-5C0F-619E-E66259CBE50E}"/>
              </a:ext>
            </a:extLst>
          </p:cNvPr>
          <p:cNvSpPr>
            <a:spLocks noGrp="1"/>
          </p:cNvSpPr>
          <p:nvPr>
            <p:ph type="title"/>
          </p:nvPr>
        </p:nvSpPr>
        <p:spPr>
          <a:xfrm>
            <a:off x="6081488" y="5989201"/>
            <a:ext cx="6005737" cy="1338614"/>
          </a:xfrm>
        </p:spPr>
        <p:txBody>
          <a:bodyPr wrap="square">
            <a:spAutoFit/>
          </a:bodyPr>
          <a:lstStyle/>
          <a:p>
            <a:pPr>
              <a:buFont typeface="+mj-lt"/>
              <a:buAutoNum type="arabicPeriod" startAt="5"/>
            </a:pPr>
            <a:r>
              <a:rPr lang="fr-FR" dirty="0"/>
              <a:t>CONCLUSIONS</a:t>
            </a:r>
          </a:p>
        </p:txBody>
      </p:sp>
    </p:spTree>
    <p:extLst>
      <p:ext uri="{BB962C8B-B14F-4D97-AF65-F5344CB8AC3E}">
        <p14:creationId xmlns:p14="http://schemas.microsoft.com/office/powerpoint/2010/main" val="17445524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028E9-7426-29FE-CADC-F0A25D68A021}"/>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cs typeface="Arial" panose="020B0604020202020204" pitchFamily="34" charset="0"/>
              </a:rPr>
              <a:t>@</a:t>
            </a:r>
          </a:p>
        </p:txBody>
      </p:sp>
      <p:sp>
        <p:nvSpPr>
          <p:cNvPr id="2" name="Titre 1">
            <a:extLst>
              <a:ext uri="{FF2B5EF4-FFF2-40B4-BE49-F238E27FC236}">
                <a16:creationId xmlns:a16="http://schemas.microsoft.com/office/drawing/2014/main" id="{AA042392-40A4-1F44-A58E-20644BD220B3}"/>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4" name="ZoneTexte 3">
            <a:extLst>
              <a:ext uri="{FF2B5EF4-FFF2-40B4-BE49-F238E27FC236}">
                <a16:creationId xmlns:a16="http://schemas.microsoft.com/office/drawing/2014/main" id="{74121A26-825A-CD06-EA64-BA507FB90AC4}"/>
              </a:ext>
            </a:extLst>
          </p:cNvPr>
          <p:cNvSpPr txBox="1"/>
          <p:nvPr/>
        </p:nvSpPr>
        <p:spPr>
          <a:xfrm>
            <a:off x="720001" y="2520000"/>
            <a:ext cx="5499824" cy="4338000"/>
          </a:xfrm>
          <a:prstGeom prst="roundRect">
            <a:avLst>
              <a:gd name="adj" fmla="val 11671"/>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2B7758"/>
                </a:solidFill>
                <a:cs typeface="Arial" panose="020B0604020202020204" pitchFamily="34" charset="0"/>
              </a:rPr>
              <a:t>Les prairies </a:t>
            </a:r>
            <a:r>
              <a:rPr lang="fr-FR" sz="4000" dirty="0">
                <a:cs typeface="Arial" panose="020B0604020202020204" pitchFamily="34" charset="0"/>
              </a:rPr>
              <a:t>représentent </a:t>
            </a:r>
            <a:r>
              <a:rPr lang="fr-FR" sz="4000" b="1" dirty="0">
                <a:solidFill>
                  <a:srgbClr val="2B7758"/>
                </a:solidFill>
                <a:cs typeface="Arial" panose="020B0604020202020204" pitchFamily="34" charset="0"/>
              </a:rPr>
              <a:t>40 %</a:t>
            </a:r>
            <a:r>
              <a:rPr lang="fr-FR" sz="4000" dirty="0">
                <a:cs typeface="Arial" panose="020B0604020202020204" pitchFamily="34" charset="0"/>
              </a:rPr>
              <a:t> de la surface terrestre mondiale et </a:t>
            </a:r>
            <a:r>
              <a:rPr lang="fr-FR" sz="4000" b="1" dirty="0">
                <a:solidFill>
                  <a:srgbClr val="2B7758"/>
                </a:solidFill>
                <a:cs typeface="Arial" panose="020B0604020202020204" pitchFamily="34" charset="0"/>
              </a:rPr>
              <a:t>2/3</a:t>
            </a:r>
            <a:r>
              <a:rPr lang="fr-FR" sz="4000" dirty="0">
                <a:cs typeface="Arial" panose="020B0604020202020204" pitchFamily="34" charset="0"/>
              </a:rPr>
              <a:t> des terres agricoles.</a:t>
            </a:r>
          </a:p>
        </p:txBody>
      </p:sp>
      <p:sp>
        <p:nvSpPr>
          <p:cNvPr id="8" name="ZoneTexte 7">
            <a:extLst>
              <a:ext uri="{FF2B5EF4-FFF2-40B4-BE49-F238E27FC236}">
                <a16:creationId xmlns:a16="http://schemas.microsoft.com/office/drawing/2014/main" id="{1B905216-5EAE-A032-D468-727247FB4FB6}"/>
              </a:ext>
            </a:extLst>
          </p:cNvPr>
          <p:cNvSpPr txBox="1"/>
          <p:nvPr/>
        </p:nvSpPr>
        <p:spPr>
          <a:xfrm>
            <a:off x="1660395" y="7146883"/>
            <a:ext cx="5770310" cy="3823375"/>
          </a:xfrm>
          <a:prstGeom prst="roundRect">
            <a:avLst>
              <a:gd name="adj" fmla="val 10762"/>
            </a:avLst>
          </a:prstGeom>
          <a:solidFill>
            <a:schemeClr val="bg1"/>
          </a:solidFill>
          <a:ln w="1143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2B7758"/>
                </a:solidFill>
                <a:cs typeface="Arial" panose="020B0604020202020204" pitchFamily="34" charset="0"/>
              </a:rPr>
              <a:t>Les prairies </a:t>
            </a:r>
            <a:r>
              <a:rPr lang="fr-FR" sz="4000" dirty="0"/>
              <a:t>stockent environ </a:t>
            </a:r>
            <a:r>
              <a:rPr lang="fr-FR" sz="4000" b="1" dirty="0">
                <a:solidFill>
                  <a:srgbClr val="2B7758"/>
                </a:solidFill>
                <a:cs typeface="Arial" panose="020B0604020202020204" pitchFamily="34" charset="0"/>
              </a:rPr>
              <a:t>20 %</a:t>
            </a:r>
            <a:r>
              <a:rPr lang="fr-FR" sz="4000" dirty="0"/>
              <a:t> du carbone organique des sols à l’échelle mondiale.</a:t>
            </a:r>
          </a:p>
        </p:txBody>
      </p:sp>
      <p:sp>
        <p:nvSpPr>
          <p:cNvPr id="9" name="ZoneTexte 8">
            <a:extLst>
              <a:ext uri="{FF2B5EF4-FFF2-40B4-BE49-F238E27FC236}">
                <a16:creationId xmlns:a16="http://schemas.microsoft.com/office/drawing/2014/main" id="{119ADB16-9790-2B71-1FDB-A9584ABD9EB8}"/>
              </a:ext>
            </a:extLst>
          </p:cNvPr>
          <p:cNvSpPr txBox="1"/>
          <p:nvPr/>
        </p:nvSpPr>
        <p:spPr>
          <a:xfrm>
            <a:off x="9023349" y="1800000"/>
            <a:ext cx="8974308" cy="4484818"/>
          </a:xfrm>
          <a:prstGeom prst="roundRect">
            <a:avLst>
              <a:gd name="adj" fmla="val 13448"/>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cs typeface="Arial" panose="020B0604020202020204" pitchFamily="34" charset="0"/>
              </a:rPr>
              <a:t>Le temps de renouvellement </a:t>
            </a:r>
            <a:r>
              <a:rPr lang="fr-FR" sz="4000" dirty="0">
                <a:cs typeface="Arial" panose="020B0604020202020204" pitchFamily="34" charset="0"/>
              </a:rPr>
              <a:t>moyen du carbone </a:t>
            </a:r>
            <a:r>
              <a:rPr lang="fr-FR" sz="4000" b="1" dirty="0">
                <a:solidFill>
                  <a:srgbClr val="8D533E"/>
                </a:solidFill>
                <a:cs typeface="Arial" panose="020B0604020202020204" pitchFamily="34" charset="0"/>
              </a:rPr>
              <a:t>augmente avec la profondeur</a:t>
            </a:r>
            <a:r>
              <a:rPr lang="fr-FR" sz="4000" dirty="0">
                <a:cs typeface="Arial" panose="020B0604020202020204" pitchFamily="34" charset="0"/>
              </a:rPr>
              <a:t>, et augmente généralement depuis les hautes vers les basses latitudes, et varie de la décennie au siècle.</a:t>
            </a:r>
            <a:endParaRPr lang="fr-FR" sz="4000" b="1" dirty="0">
              <a:solidFill>
                <a:srgbClr val="8D533E"/>
              </a:solidFill>
              <a:cs typeface="Arial" panose="020B0604020202020204" pitchFamily="34" charset="0"/>
            </a:endParaRPr>
          </a:p>
        </p:txBody>
      </p:sp>
      <p:sp>
        <p:nvSpPr>
          <p:cNvPr id="11" name="ZoneTexte 10">
            <a:extLst>
              <a:ext uri="{FF2B5EF4-FFF2-40B4-BE49-F238E27FC236}">
                <a16:creationId xmlns:a16="http://schemas.microsoft.com/office/drawing/2014/main" id="{6D99065D-1B77-AA79-E39E-13791A12AC08}"/>
              </a:ext>
            </a:extLst>
          </p:cNvPr>
          <p:cNvSpPr txBox="1"/>
          <p:nvPr/>
        </p:nvSpPr>
        <p:spPr>
          <a:xfrm>
            <a:off x="8928381" y="8363207"/>
            <a:ext cx="11170848" cy="4447918"/>
          </a:xfrm>
          <a:prstGeom prst="roundRect">
            <a:avLst>
              <a:gd name="adj" fmla="val 1034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Les entrées de carbone </a:t>
            </a:r>
            <a:r>
              <a:rPr lang="fr-FR" sz="4000" dirty="0"/>
              <a:t>dans les prairies gérées proviennent de </a:t>
            </a:r>
            <a:r>
              <a:rPr lang="fr-FR" sz="4000" b="1" dirty="0">
                <a:solidFill>
                  <a:srgbClr val="8D533E"/>
                </a:solidFill>
              </a:rPr>
              <a:t>la litière </a:t>
            </a:r>
            <a:r>
              <a:rPr lang="fr-FR" sz="4000" dirty="0"/>
              <a:t>et des amendements organiques ; les sorties de carbone sont dues principalement à </a:t>
            </a:r>
            <a:br>
              <a:rPr lang="fr-FR" sz="4000" dirty="0"/>
            </a:br>
            <a:r>
              <a:rPr lang="fr-FR" sz="4000" b="1" dirty="0">
                <a:solidFill>
                  <a:srgbClr val="8D533E"/>
                </a:solidFill>
              </a:rPr>
              <a:t>la respiration microbienne</a:t>
            </a:r>
            <a:r>
              <a:rPr lang="fr-FR" sz="4000" dirty="0"/>
              <a:t> et aux exports (fauche et production de nourriture).</a:t>
            </a:r>
          </a:p>
        </p:txBody>
      </p:sp>
      <p:graphicFrame>
        <p:nvGraphicFramePr>
          <p:cNvPr id="23" name="Graphique 22">
            <a:extLst>
              <a:ext uri="{FF2B5EF4-FFF2-40B4-BE49-F238E27FC236}">
                <a16:creationId xmlns:a16="http://schemas.microsoft.com/office/drawing/2014/main" id="{2D3A5096-8FF7-72DF-A5F2-8EDC89177655}"/>
              </a:ext>
            </a:extLst>
          </p:cNvPr>
          <p:cNvGraphicFramePr/>
          <p:nvPr>
            <p:extLst>
              <p:ext uri="{D42A27DB-BD31-4B8C-83A1-F6EECF244321}">
                <p14:modId xmlns:p14="http://schemas.microsoft.com/office/powerpoint/2010/main" val="2744411674"/>
              </p:ext>
            </p:extLst>
          </p:nvPr>
        </p:nvGraphicFramePr>
        <p:xfrm>
          <a:off x="4868458" y="1670605"/>
          <a:ext cx="2562247" cy="2157260"/>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E028A13B-2751-43B5-4CDD-C34584622062}"/>
              </a:ext>
            </a:extLst>
          </p:cNvPr>
          <p:cNvSpPr txBox="1"/>
          <p:nvPr/>
        </p:nvSpPr>
        <p:spPr>
          <a:xfrm>
            <a:off x="18262309" y="2876133"/>
            <a:ext cx="4630808" cy="4562921"/>
          </a:xfrm>
          <a:prstGeom prst="roundRect">
            <a:avLst>
              <a:gd name="adj" fmla="val 12636"/>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La teneur en carbone dans les sols des prairies </a:t>
            </a:r>
            <a:r>
              <a:rPr lang="fr-FR" sz="4000" b="1" dirty="0">
                <a:solidFill>
                  <a:srgbClr val="8D533E"/>
                </a:solidFill>
                <a:cs typeface="Arial" panose="020B0604020202020204" pitchFamily="34" charset="0"/>
              </a:rPr>
              <a:t>diminue avec la profondeur</a:t>
            </a:r>
            <a:r>
              <a:rPr lang="fr-FR" sz="4000" dirty="0">
                <a:cs typeface="Arial" panose="020B0604020202020204" pitchFamily="34" charset="0"/>
              </a:rPr>
              <a:t>.</a:t>
            </a:r>
          </a:p>
        </p:txBody>
      </p:sp>
      <p:sp>
        <p:nvSpPr>
          <p:cNvPr id="14" name="Forme libre : forme 13">
            <a:extLst>
              <a:ext uri="{FF2B5EF4-FFF2-40B4-BE49-F238E27FC236}">
                <a16:creationId xmlns:a16="http://schemas.microsoft.com/office/drawing/2014/main" id="{9CF86AD1-02E1-8FFC-EA7F-73C980C8F5A4}"/>
              </a:ext>
            </a:extLst>
          </p:cNvPr>
          <p:cNvSpPr/>
          <p:nvPr/>
        </p:nvSpPr>
        <p:spPr>
          <a:xfrm rot="10800000" flipH="1">
            <a:off x="17148571" y="1463638"/>
            <a:ext cx="1698171" cy="1828800"/>
          </a:xfrm>
          <a:custGeom>
            <a:avLst/>
            <a:gdLst>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103086 w 1698171"/>
              <a:gd name="connsiteY2" fmla="*/ 71120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 name="connsiteX0" fmla="*/ 0 w 1698171"/>
              <a:gd name="connsiteY0" fmla="*/ 0 h 1828800"/>
              <a:gd name="connsiteX1" fmla="*/ 464457 w 1698171"/>
              <a:gd name="connsiteY1" fmla="*/ 943428 h 1828800"/>
              <a:gd name="connsiteX2" fmla="*/ 1052286 w 1698171"/>
              <a:gd name="connsiteY2" fmla="*/ 590550 h 1828800"/>
              <a:gd name="connsiteX3" fmla="*/ 1698171 w 1698171"/>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698171" h="1828800">
                <a:moveTo>
                  <a:pt x="0" y="0"/>
                </a:moveTo>
                <a:cubicBezTo>
                  <a:pt x="197454" y="412447"/>
                  <a:pt x="312359" y="666145"/>
                  <a:pt x="464457" y="943428"/>
                </a:cubicBezTo>
                <a:cubicBezTo>
                  <a:pt x="699105" y="795261"/>
                  <a:pt x="745067" y="773188"/>
                  <a:pt x="1052286" y="590550"/>
                </a:cubicBezTo>
                <a:cubicBezTo>
                  <a:pt x="1226155" y="884162"/>
                  <a:pt x="1503438" y="1343781"/>
                  <a:pt x="1698171" y="1828800"/>
                </a:cubicBezTo>
              </a:path>
            </a:pathLst>
          </a:custGeom>
          <a:noFill/>
          <a:ln w="317500">
            <a:solidFill>
              <a:srgbClr val="AAC9BC"/>
            </a:solidFill>
            <a:tailEnd type="triangle" w="med"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 name="Connecteur droit avec flèche 9">
            <a:extLst>
              <a:ext uri="{FF2B5EF4-FFF2-40B4-BE49-F238E27FC236}">
                <a16:creationId xmlns:a16="http://schemas.microsoft.com/office/drawing/2014/main" id="{21879472-FE07-43F0-78DF-94C4917B8322}"/>
              </a:ext>
            </a:extLst>
          </p:cNvPr>
          <p:cNvCxnSpPr>
            <a:cxnSpLocks/>
          </p:cNvCxnSpPr>
          <p:nvPr/>
        </p:nvCxnSpPr>
        <p:spPr>
          <a:xfrm>
            <a:off x="22294485" y="4818228"/>
            <a:ext cx="863284" cy="1776396"/>
          </a:xfrm>
          <a:prstGeom prst="straightConnector1">
            <a:avLst/>
          </a:prstGeom>
          <a:ln w="311150">
            <a:gradFill>
              <a:gsLst>
                <a:gs pos="0">
                  <a:schemeClr val="tx1"/>
                </a:gs>
                <a:gs pos="80000">
                  <a:schemeClr val="bg1"/>
                </a:gs>
              </a:gsLst>
              <a:lin ang="5400000" scaled="1"/>
            </a:gradFill>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5" name="Graphique 4">
            <a:extLst>
              <a:ext uri="{FF2B5EF4-FFF2-40B4-BE49-F238E27FC236}">
                <a16:creationId xmlns:a16="http://schemas.microsoft.com/office/drawing/2014/main" id="{0D793D95-3001-68CB-C6FA-D0C524053C2A}"/>
              </a:ext>
            </a:extLst>
          </p:cNvPr>
          <p:cNvGraphicFramePr/>
          <p:nvPr>
            <p:extLst>
              <p:ext uri="{D42A27DB-BD31-4B8C-83A1-F6EECF244321}">
                <p14:modId xmlns:p14="http://schemas.microsoft.com/office/powerpoint/2010/main" val="4507233"/>
              </p:ext>
            </p:extLst>
          </p:nvPr>
        </p:nvGraphicFramePr>
        <p:xfrm>
          <a:off x="6035635" y="6313960"/>
          <a:ext cx="2562247" cy="2157260"/>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e 12">
            <a:extLst>
              <a:ext uri="{FF2B5EF4-FFF2-40B4-BE49-F238E27FC236}">
                <a16:creationId xmlns:a16="http://schemas.microsoft.com/office/drawing/2014/main" id="{25486DCC-F7D4-36FB-C834-89DFAB6DF446}"/>
              </a:ext>
            </a:extLst>
          </p:cNvPr>
          <p:cNvGrpSpPr/>
          <p:nvPr/>
        </p:nvGrpSpPr>
        <p:grpSpPr>
          <a:xfrm>
            <a:off x="18247887" y="7146883"/>
            <a:ext cx="5378408" cy="5817367"/>
            <a:chOff x="18765314" y="6858000"/>
            <a:chExt cx="4703221" cy="5087075"/>
          </a:xfrm>
        </p:grpSpPr>
        <p:sp>
          <p:nvSpPr>
            <p:cNvPr id="62" name="Flèche : en arc 61">
              <a:extLst>
                <a:ext uri="{FF2B5EF4-FFF2-40B4-BE49-F238E27FC236}">
                  <a16:creationId xmlns:a16="http://schemas.microsoft.com/office/drawing/2014/main" id="{B197B77C-804D-80D5-F267-D08C686E80A9}"/>
                </a:ext>
              </a:extLst>
            </p:cNvPr>
            <p:cNvSpPr/>
            <p:nvPr/>
          </p:nvSpPr>
          <p:spPr>
            <a:xfrm flipV="1">
              <a:off x="20278565" y="6858000"/>
              <a:ext cx="2349683" cy="3037296"/>
            </a:xfrm>
            <a:prstGeom prst="circularArrow">
              <a:avLst>
                <a:gd name="adj1" fmla="val 9243"/>
                <a:gd name="adj2" fmla="val 1142319"/>
                <a:gd name="adj3" fmla="val 20375174"/>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63" name="Flèche : en arc 62">
              <a:extLst>
                <a:ext uri="{FF2B5EF4-FFF2-40B4-BE49-F238E27FC236}">
                  <a16:creationId xmlns:a16="http://schemas.microsoft.com/office/drawing/2014/main" id="{D0517D7F-8EBE-1AD9-B983-EEE92A05E0D5}"/>
                </a:ext>
              </a:extLst>
            </p:cNvPr>
            <p:cNvSpPr/>
            <p:nvPr/>
          </p:nvSpPr>
          <p:spPr>
            <a:xfrm rot="20561427">
              <a:off x="18765314" y="8131319"/>
              <a:ext cx="2608264" cy="3813756"/>
            </a:xfrm>
            <a:prstGeom prst="circularArrow">
              <a:avLst>
                <a:gd name="adj1" fmla="val 11189"/>
                <a:gd name="adj2" fmla="val 1164436"/>
                <a:gd name="adj3" fmla="val 20342715"/>
                <a:gd name="adj4" fmla="val 17126518"/>
                <a:gd name="adj5" fmla="val 14603"/>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6" name="Image 5">
              <a:extLst>
                <a:ext uri="{FF2B5EF4-FFF2-40B4-BE49-F238E27FC236}">
                  <a16:creationId xmlns:a16="http://schemas.microsoft.com/office/drawing/2014/main" id="{7700DFBE-23C7-F0D4-5584-1B4EDB0C1534}"/>
                </a:ext>
              </a:extLst>
            </p:cNvPr>
            <p:cNvPicPr>
              <a:picLocks noChangeAspect="1"/>
            </p:cNvPicPr>
            <p:nvPr/>
          </p:nvPicPr>
          <p:blipFill>
            <a:blip r:embed="rId5" cstate="print">
              <a:extLst>
                <a:ext uri="{28A0092B-C50C-407E-A947-70E740481C1C}">
                  <a14:useLocalDpi xmlns:a14="http://schemas.microsoft.com/office/drawing/2010/main" val="0"/>
                </a:ext>
              </a:extLst>
            </a:blip>
            <a:srcRect l="2196" r="24974" b="24980"/>
            <a:stretch>
              <a:fillRect/>
            </a:stretch>
          </p:blipFill>
          <p:spPr>
            <a:xfrm>
              <a:off x="20110755" y="9139526"/>
              <a:ext cx="2726378" cy="2371793"/>
            </a:xfrm>
            <a:prstGeom prst="rect">
              <a:avLst/>
            </a:prstGeom>
          </p:spPr>
        </p:pic>
        <p:sp>
          <p:nvSpPr>
            <p:cNvPr id="57" name="Flèche : en arc 56">
              <a:extLst>
                <a:ext uri="{FF2B5EF4-FFF2-40B4-BE49-F238E27FC236}">
                  <a16:creationId xmlns:a16="http://schemas.microsoft.com/office/drawing/2014/main" id="{CD676F9D-98AC-B600-A19B-25EAD22F5E95}"/>
                </a:ext>
              </a:extLst>
            </p:cNvPr>
            <p:cNvSpPr/>
            <p:nvPr/>
          </p:nvSpPr>
          <p:spPr>
            <a:xfrm flipV="1">
              <a:off x="21272214" y="7167009"/>
              <a:ext cx="2196321" cy="3887798"/>
            </a:xfrm>
            <a:prstGeom prst="circularArrow">
              <a:avLst>
                <a:gd name="adj1" fmla="val 12500"/>
                <a:gd name="adj2" fmla="val 1211051"/>
                <a:gd name="adj3" fmla="val 20457681"/>
                <a:gd name="adj4" fmla="val 16265670"/>
                <a:gd name="adj5" fmla="val 12500"/>
              </a:avLst>
            </a:prstGeom>
            <a:solidFill>
              <a:schemeClr val="bg1">
                <a:alpha val="50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428552-DE3B-3DE5-D41E-F9D85B03629D}"/>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142E2221-809D-6759-40B9-4047510812E6}"/>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13" name="ZoneTexte 12">
            <a:extLst>
              <a:ext uri="{FF2B5EF4-FFF2-40B4-BE49-F238E27FC236}">
                <a16:creationId xmlns:a16="http://schemas.microsoft.com/office/drawing/2014/main" id="{09010BC0-77FF-8BF1-D035-3C977D66E885}"/>
              </a:ext>
            </a:extLst>
          </p:cNvPr>
          <p:cNvSpPr txBox="1"/>
          <p:nvPr/>
        </p:nvSpPr>
        <p:spPr>
          <a:xfrm>
            <a:off x="12838902" y="1800000"/>
            <a:ext cx="9414274" cy="10292506"/>
          </a:xfrm>
          <a:prstGeom prst="roundRect">
            <a:avLst>
              <a:gd name="adj" fmla="val 487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Il existe des techniques pour </a:t>
            </a:r>
            <a:r>
              <a:rPr lang="fr-FR" sz="4000" b="1" dirty="0">
                <a:solidFill>
                  <a:srgbClr val="8D533E"/>
                </a:solidFill>
              </a:rPr>
              <a:t>préserver ou augmenter les stocks de carbone </a:t>
            </a:r>
            <a:r>
              <a:rPr lang="fr-FR" sz="4000" dirty="0"/>
              <a:t>existants :</a:t>
            </a:r>
          </a:p>
          <a:p>
            <a:pPr marL="714375" indent="-352425">
              <a:spcBef>
                <a:spcPts val="600"/>
              </a:spcBef>
              <a:buFont typeface="Marianne" panose="02000000000000000000" pitchFamily="50" charset="0"/>
              <a:buChar char="•"/>
            </a:pPr>
            <a:r>
              <a:rPr lang="fr-FR" sz="4000" dirty="0"/>
              <a:t>gestion améliorée du pâturage,</a:t>
            </a:r>
          </a:p>
          <a:p>
            <a:pPr marL="714375" indent="-352425">
              <a:spcBef>
                <a:spcPts val="600"/>
              </a:spcBef>
              <a:buFont typeface="Marianne" panose="02000000000000000000" pitchFamily="50" charset="0"/>
              <a:buChar char="•"/>
            </a:pPr>
            <a:r>
              <a:rPr lang="fr-FR" sz="4000" dirty="0"/>
              <a:t>restauration des terres dégradées et réduction de la dégradation des prairies,</a:t>
            </a:r>
          </a:p>
          <a:p>
            <a:pPr marL="714375" indent="-352425">
              <a:spcBef>
                <a:spcPts val="600"/>
              </a:spcBef>
              <a:buFont typeface="Marianne" panose="02000000000000000000" pitchFamily="50" charset="0"/>
              <a:buChar char="•"/>
            </a:pPr>
            <a:r>
              <a:rPr lang="fr-FR" sz="4000" dirty="0"/>
              <a:t>intégration des prairies dans les rotations culturales sur les terres arables,</a:t>
            </a:r>
          </a:p>
          <a:p>
            <a:pPr marL="714375" indent="-352425">
              <a:spcBef>
                <a:spcPts val="600"/>
              </a:spcBef>
              <a:buFont typeface="Marianne" panose="02000000000000000000" pitchFamily="50" charset="0"/>
              <a:buChar char="•"/>
            </a:pPr>
            <a:r>
              <a:rPr lang="fr-FR" sz="4000" dirty="0"/>
              <a:t>sylvopastoralisme.</a:t>
            </a:r>
          </a:p>
          <a:p>
            <a:pPr>
              <a:spcBef>
                <a:spcPts val="600"/>
              </a:spcBef>
            </a:pPr>
            <a:r>
              <a:rPr lang="fr-FR" sz="4000" b="1" dirty="0">
                <a:solidFill>
                  <a:srgbClr val="8D533E"/>
                </a:solidFill>
              </a:rPr>
              <a:t>Ces pratiques apportent des co-bénéfices</a:t>
            </a:r>
            <a:r>
              <a:rPr lang="fr-FR" sz="4000" dirty="0"/>
              <a:t>, tels que le maintien de la biodiversité ou l’amélioration des moyens de subsistance.</a:t>
            </a:r>
          </a:p>
        </p:txBody>
      </p:sp>
      <p:sp>
        <p:nvSpPr>
          <p:cNvPr id="17" name="ZoneTexte 16">
            <a:extLst>
              <a:ext uri="{FF2B5EF4-FFF2-40B4-BE49-F238E27FC236}">
                <a16:creationId xmlns:a16="http://schemas.microsoft.com/office/drawing/2014/main" id="{3006CC97-A6F0-F7E7-D1D6-4AAA2919BA07}"/>
              </a:ext>
            </a:extLst>
          </p:cNvPr>
          <p:cNvSpPr txBox="1"/>
          <p:nvPr/>
        </p:nvSpPr>
        <p:spPr>
          <a:xfrm>
            <a:off x="2647950" y="2953620"/>
            <a:ext cx="9810750" cy="3332880"/>
          </a:xfrm>
          <a:prstGeom prst="roundRect">
            <a:avLst>
              <a:gd name="adj" fmla="val 16354"/>
            </a:avLst>
          </a:prstGeom>
          <a:solidFill>
            <a:schemeClr val="bg1"/>
          </a:solidFill>
          <a:ln w="1143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Le changement d’usage des sols </a:t>
            </a:r>
            <a:r>
              <a:rPr lang="fr-FR" sz="4000" dirty="0"/>
              <a:t>lors de la conversion en terres cultivées est une source importante d’émissions de carbone. </a:t>
            </a:r>
          </a:p>
        </p:txBody>
      </p:sp>
      <p:sp>
        <p:nvSpPr>
          <p:cNvPr id="19" name="ZoneTexte 18">
            <a:extLst>
              <a:ext uri="{FF2B5EF4-FFF2-40B4-BE49-F238E27FC236}">
                <a16:creationId xmlns:a16="http://schemas.microsoft.com/office/drawing/2014/main" id="{B1297868-A677-BD4B-2931-262AC94F5BBA}"/>
              </a:ext>
            </a:extLst>
          </p:cNvPr>
          <p:cNvSpPr txBox="1"/>
          <p:nvPr/>
        </p:nvSpPr>
        <p:spPr>
          <a:xfrm>
            <a:off x="814565" y="7532545"/>
            <a:ext cx="9893513" cy="5164280"/>
          </a:xfrm>
          <a:prstGeom prst="roundRect">
            <a:avLst>
              <a:gd name="adj" fmla="val 10450"/>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Augmenter les stocks de carbone </a:t>
            </a:r>
            <a:r>
              <a:rPr lang="fr-FR" sz="4000" dirty="0"/>
              <a:t>dans les sols des prairies </a:t>
            </a:r>
            <a:r>
              <a:rPr lang="fr-FR" sz="4000" b="1" dirty="0">
                <a:solidFill>
                  <a:srgbClr val="8D533E"/>
                </a:solidFill>
              </a:rPr>
              <a:t>ne permet pas toujours d’atténuer le changement climatique</a:t>
            </a:r>
            <a:r>
              <a:rPr lang="fr-FR" sz="4000" dirty="0"/>
              <a:t>, car d’autres gaz à effet de serres (CH</a:t>
            </a:r>
            <a:r>
              <a:rPr lang="fr-FR" sz="4000" baseline="-25000" dirty="0"/>
              <a:t>4</a:t>
            </a:r>
            <a:r>
              <a:rPr lang="fr-FR" sz="4000" dirty="0"/>
              <a:t>, N</a:t>
            </a:r>
            <a:r>
              <a:rPr lang="fr-FR" sz="4000" baseline="-25000" dirty="0"/>
              <a:t>2</a:t>
            </a:r>
            <a:r>
              <a:rPr lang="fr-FR" sz="4000" dirty="0"/>
              <a:t>O) entrent en jeu dans le bilan global des gaz à effet de serre.</a:t>
            </a:r>
          </a:p>
        </p:txBody>
      </p:sp>
      <p:sp>
        <p:nvSpPr>
          <p:cNvPr id="3" name="ZoneTexte 2">
            <a:extLst>
              <a:ext uri="{FF2B5EF4-FFF2-40B4-BE49-F238E27FC236}">
                <a16:creationId xmlns:a16="http://schemas.microsoft.com/office/drawing/2014/main" id="{7C6D85BA-8A17-1D8E-09A8-13955031A556}"/>
              </a:ext>
            </a:extLst>
          </p:cNvPr>
          <p:cNvSpPr txBox="1"/>
          <p:nvPr/>
        </p:nvSpPr>
        <p:spPr>
          <a:xfrm>
            <a:off x="25734761" y="-2995147"/>
            <a:ext cx="12192000" cy="707886"/>
          </a:xfrm>
          <a:prstGeom prst="rect">
            <a:avLst/>
          </a:prstGeom>
          <a:noFill/>
        </p:spPr>
        <p:txBody>
          <a:bodyPr wrap="square">
            <a:spAutoFit/>
          </a:bodyPr>
          <a:lstStyle/>
          <a:p>
            <a:pPr marL="444500" algn="l">
              <a:buClr>
                <a:srgbClr val="000000"/>
              </a:buClr>
              <a:buSzPct val="100000"/>
              <a:defRPr sz="4000">
                <a:solidFill>
                  <a:srgbClr val="000000"/>
                </a:solidFill>
              </a:defRPr>
            </a:pPr>
            <a:r>
              <a:rPr lang="fr-FR" dirty="0"/>
              <a:t>  </a:t>
            </a:r>
          </a:p>
        </p:txBody>
      </p:sp>
      <p:pic>
        <p:nvPicPr>
          <p:cNvPr id="37" name="Graphique 36">
            <a:extLst>
              <a:ext uri="{FF2B5EF4-FFF2-40B4-BE49-F238E27FC236}">
                <a16:creationId xmlns:a16="http://schemas.microsoft.com/office/drawing/2014/main" id="{C067F8E7-107B-AF44-B176-7B43669FE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9359" y="10677068"/>
            <a:ext cx="2253911" cy="2431851"/>
          </a:xfrm>
          <a:prstGeom prst="rect">
            <a:avLst/>
          </a:prstGeom>
        </p:spPr>
      </p:pic>
      <p:grpSp>
        <p:nvGrpSpPr>
          <p:cNvPr id="4" name="Groupe 3">
            <a:extLst>
              <a:ext uri="{FF2B5EF4-FFF2-40B4-BE49-F238E27FC236}">
                <a16:creationId xmlns:a16="http://schemas.microsoft.com/office/drawing/2014/main" id="{D8138AA1-D4A9-9939-E16D-95B5A719FE5C}"/>
              </a:ext>
            </a:extLst>
          </p:cNvPr>
          <p:cNvGrpSpPr/>
          <p:nvPr/>
        </p:nvGrpSpPr>
        <p:grpSpPr>
          <a:xfrm>
            <a:off x="11022991" y="4984212"/>
            <a:ext cx="2050555" cy="1712686"/>
            <a:chOff x="7071106" y="5798387"/>
            <a:chExt cx="2050555" cy="1712686"/>
          </a:xfrm>
        </p:grpSpPr>
        <p:sp>
          <p:nvSpPr>
            <p:cNvPr id="30" name="Larme 29">
              <a:extLst>
                <a:ext uri="{FF2B5EF4-FFF2-40B4-BE49-F238E27FC236}">
                  <a16:creationId xmlns:a16="http://schemas.microsoft.com/office/drawing/2014/main" id="{8ED5120C-1D00-AA45-4F23-22DB6C597C44}"/>
                </a:ext>
              </a:extLst>
            </p:cNvPr>
            <p:cNvSpPr/>
            <p:nvPr/>
          </p:nvSpPr>
          <p:spPr>
            <a:xfrm>
              <a:off x="7071106" y="5798387"/>
              <a:ext cx="2050555" cy="1712686"/>
            </a:xfrm>
            <a:prstGeom prst="teardrop">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93290CB8-A434-5BA6-DC79-2AF70F9F2006}"/>
                </a:ext>
              </a:extLst>
            </p:cNvPr>
            <p:cNvSpPr txBox="1"/>
            <p:nvPr/>
          </p:nvSpPr>
          <p:spPr>
            <a:xfrm>
              <a:off x="7468687" y="6093034"/>
              <a:ext cx="1288752" cy="1017844"/>
            </a:xfrm>
            <a:prstGeom prst="rect">
              <a:avLst/>
            </a:prstGeom>
            <a:noFill/>
          </p:spPr>
          <p:txBody>
            <a:bodyPr wrap="none" lIns="46800" tIns="46800" rIns="46800" bIns="46800" rtlCol="0">
              <a:spAutoFit/>
            </a:bodyPr>
            <a:lstStyle/>
            <a:p>
              <a:pPr algn="l"/>
              <a:r>
                <a:rPr lang="fr-FR" sz="6000" b="1" dirty="0">
                  <a:ln w="1270000">
                    <a:noFill/>
                  </a:ln>
                  <a:solidFill>
                    <a:schemeClr val="bg1"/>
                  </a:solidFill>
                  <a:latin typeface="+mj-lt"/>
                  <a:cs typeface="Arial" panose="020B0604020202020204" pitchFamily="34" charset="0"/>
                </a:rPr>
                <a:t>CO</a:t>
              </a:r>
              <a:r>
                <a:rPr lang="fr-FR" sz="6000" b="1" baseline="-20000" dirty="0">
                  <a:ln w="1270000">
                    <a:noFill/>
                  </a:ln>
                  <a:solidFill>
                    <a:schemeClr val="bg1"/>
                  </a:solidFill>
                  <a:latin typeface="+mj-lt"/>
                  <a:cs typeface="Arial" panose="020B0604020202020204" pitchFamily="34" charset="0"/>
                </a:rPr>
                <a:t>2</a:t>
              </a:r>
            </a:p>
          </p:txBody>
        </p:sp>
      </p:grpSp>
      <p:pic>
        <p:nvPicPr>
          <p:cNvPr id="5" name="Image 4">
            <a:extLst>
              <a:ext uri="{FF2B5EF4-FFF2-40B4-BE49-F238E27FC236}">
                <a16:creationId xmlns:a16="http://schemas.microsoft.com/office/drawing/2014/main" id="{3EE9B523-A2BE-62C0-266B-D788740107B6}"/>
              </a:ext>
            </a:extLst>
          </p:cNvPr>
          <p:cNvPicPr>
            <a:picLocks noChangeAspect="1"/>
          </p:cNvPicPr>
          <p:nvPr/>
        </p:nvPicPr>
        <p:blipFill>
          <a:blip r:embed="rId5" cstate="print">
            <a:extLst>
              <a:ext uri="{28A0092B-C50C-407E-A947-70E740481C1C}">
                <a14:useLocalDpi xmlns:a14="http://schemas.microsoft.com/office/drawing/2010/main" val="0"/>
              </a:ext>
            </a:extLst>
          </a:blip>
          <a:srcRect l="2196" r="24974" b="62367"/>
          <a:stretch>
            <a:fillRect/>
          </a:stretch>
        </p:blipFill>
        <p:spPr>
          <a:xfrm>
            <a:off x="3451525" y="1503701"/>
            <a:ext cx="2541034" cy="1108894"/>
          </a:xfrm>
          <a:prstGeom prst="rect">
            <a:avLst/>
          </a:prstGeom>
        </p:spPr>
      </p:pic>
      <p:grpSp>
        <p:nvGrpSpPr>
          <p:cNvPr id="10" name="Groupe 9">
            <a:extLst>
              <a:ext uri="{FF2B5EF4-FFF2-40B4-BE49-F238E27FC236}">
                <a16:creationId xmlns:a16="http://schemas.microsoft.com/office/drawing/2014/main" id="{47F44B01-DF1D-75D5-16A0-E005C16B5FDE}"/>
              </a:ext>
            </a:extLst>
          </p:cNvPr>
          <p:cNvGrpSpPr/>
          <p:nvPr/>
        </p:nvGrpSpPr>
        <p:grpSpPr>
          <a:xfrm>
            <a:off x="7615689" y="1508477"/>
            <a:ext cx="2523091" cy="1108894"/>
            <a:chOff x="4996300" y="1508477"/>
            <a:chExt cx="2523091" cy="1108894"/>
          </a:xfrm>
        </p:grpSpPr>
        <p:pic>
          <p:nvPicPr>
            <p:cNvPr id="7" name="Image 6">
              <a:extLst>
                <a:ext uri="{FF2B5EF4-FFF2-40B4-BE49-F238E27FC236}">
                  <a16:creationId xmlns:a16="http://schemas.microsoft.com/office/drawing/2014/main" id="{B99D2E34-CA2E-0DF8-2957-ACE102663CFE}"/>
                </a:ext>
              </a:extLst>
            </p:cNvPr>
            <p:cNvPicPr>
              <a:picLocks noChangeAspect="1"/>
            </p:cNvPicPr>
            <p:nvPr/>
          </p:nvPicPr>
          <p:blipFill>
            <a:blip r:embed="rId6" cstate="print">
              <a:extLst>
                <a:ext uri="{28A0092B-C50C-407E-A947-70E740481C1C}">
                  <a14:useLocalDpi xmlns:a14="http://schemas.microsoft.com/office/drawing/2010/main" val="0"/>
                </a:ext>
              </a:extLst>
            </a:blip>
            <a:srcRect b="29407"/>
            <a:stretch>
              <a:fillRect/>
            </a:stretch>
          </p:blipFill>
          <p:spPr>
            <a:xfrm>
              <a:off x="4996300" y="1581837"/>
              <a:ext cx="918917" cy="1035534"/>
            </a:xfrm>
            <a:prstGeom prst="rect">
              <a:avLst/>
            </a:prstGeom>
          </p:spPr>
        </p:pic>
        <p:pic>
          <p:nvPicPr>
            <p:cNvPr id="8" name="Image 7">
              <a:extLst>
                <a:ext uri="{FF2B5EF4-FFF2-40B4-BE49-F238E27FC236}">
                  <a16:creationId xmlns:a16="http://schemas.microsoft.com/office/drawing/2014/main" id="{45F8E872-3C64-BED6-90D8-D566C6170808}"/>
                </a:ext>
              </a:extLst>
            </p:cNvPr>
            <p:cNvPicPr>
              <a:picLocks noChangeAspect="1"/>
            </p:cNvPicPr>
            <p:nvPr/>
          </p:nvPicPr>
          <p:blipFill>
            <a:blip r:embed="rId7" cstate="print">
              <a:extLst>
                <a:ext uri="{28A0092B-C50C-407E-A947-70E740481C1C}">
                  <a14:useLocalDpi xmlns:a14="http://schemas.microsoft.com/office/drawing/2010/main" val="0"/>
                </a:ext>
              </a:extLst>
            </a:blip>
            <a:srcRect b="29407"/>
            <a:stretch>
              <a:fillRect/>
            </a:stretch>
          </p:blipFill>
          <p:spPr>
            <a:xfrm>
              <a:off x="5747654" y="1568067"/>
              <a:ext cx="918917" cy="1049304"/>
            </a:xfrm>
            <a:prstGeom prst="rect">
              <a:avLst/>
            </a:prstGeom>
          </p:spPr>
        </p:pic>
        <p:pic>
          <p:nvPicPr>
            <p:cNvPr id="9" name="Image 8">
              <a:extLst>
                <a:ext uri="{FF2B5EF4-FFF2-40B4-BE49-F238E27FC236}">
                  <a16:creationId xmlns:a16="http://schemas.microsoft.com/office/drawing/2014/main" id="{41150785-463A-6152-26E1-FAC38468EBA5}"/>
                </a:ext>
              </a:extLst>
            </p:cNvPr>
            <p:cNvPicPr>
              <a:picLocks noChangeAspect="1"/>
            </p:cNvPicPr>
            <p:nvPr/>
          </p:nvPicPr>
          <p:blipFill>
            <a:blip r:embed="rId8" cstate="print">
              <a:extLst>
                <a:ext uri="{28A0092B-C50C-407E-A947-70E740481C1C}">
                  <a14:useLocalDpi xmlns:a14="http://schemas.microsoft.com/office/drawing/2010/main" val="0"/>
                </a:ext>
              </a:extLst>
            </a:blip>
            <a:srcRect b="29407"/>
            <a:stretch>
              <a:fillRect/>
            </a:stretch>
          </p:blipFill>
          <p:spPr>
            <a:xfrm>
              <a:off x="6600474" y="1508477"/>
              <a:ext cx="918917" cy="1108894"/>
            </a:xfrm>
            <a:prstGeom prst="rect">
              <a:avLst/>
            </a:prstGeom>
          </p:spPr>
        </p:pic>
      </p:grpSp>
      <p:sp>
        <p:nvSpPr>
          <p:cNvPr id="11" name="Flèche : droite 10">
            <a:extLst>
              <a:ext uri="{FF2B5EF4-FFF2-40B4-BE49-F238E27FC236}">
                <a16:creationId xmlns:a16="http://schemas.microsoft.com/office/drawing/2014/main" id="{A9EEEB8E-EC23-8FB6-8762-B3EA42247A3D}"/>
              </a:ext>
            </a:extLst>
          </p:cNvPr>
          <p:cNvSpPr/>
          <p:nvPr/>
        </p:nvSpPr>
        <p:spPr>
          <a:xfrm>
            <a:off x="6281738" y="2236361"/>
            <a:ext cx="1047750" cy="376234"/>
          </a:xfrm>
          <a:prstGeom prst="rightArrow">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7930266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87436B6-0920-272A-8FF8-20D0371DE821}"/>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PRAIRIES PERMANENTES</a:t>
            </a:r>
            <a:endParaRPr lang="fr-FR" sz="4000" dirty="0"/>
          </a:p>
        </p:txBody>
      </p:sp>
      <p:cxnSp>
        <p:nvCxnSpPr>
          <p:cNvPr id="8" name="Connecteur droit 7">
            <a:extLst>
              <a:ext uri="{FF2B5EF4-FFF2-40B4-BE49-F238E27FC236}">
                <a16:creationId xmlns:a16="http://schemas.microsoft.com/office/drawing/2014/main" id="{426B6B2F-4FCD-1128-2CC5-53FE55BE4DBE}"/>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855B42EA-CA7E-34C2-0D3A-B15BB87D683F}"/>
              </a:ext>
            </a:extLst>
          </p:cNvPr>
          <p:cNvSpPr txBox="1"/>
          <p:nvPr/>
        </p:nvSpPr>
        <p:spPr>
          <a:xfrm>
            <a:off x="1080000" y="1828800"/>
            <a:ext cx="10548000" cy="10421957"/>
          </a:xfrm>
          <a:prstGeom prst="rect">
            <a:avLst/>
          </a:prstGeom>
          <a:noFill/>
        </p:spPr>
        <p:txBody>
          <a:bodyPr wrap="square" lIns="46800" tIns="46800" rIns="46800" bIns="46800" rtlCol="0">
            <a:spAutoFit/>
          </a:bodyPr>
          <a:lstStyle/>
          <a:p>
            <a:pPr algn="l">
              <a:lnSpc>
                <a:spcPct val="107000"/>
              </a:lnSpc>
              <a:spcAft>
                <a:spcPts val="800"/>
              </a:spcAft>
              <a:buSzPct val="150000"/>
            </a:pPr>
            <a:r>
              <a:rPr lang="fr-FR" sz="2400" b="1" dirty="0"/>
              <a:t>Présentation de l'écosystème : définitions et chiffres-clés</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Batello C., Brinkman R., Mannetje L.T., Martinez A., Suttie J</a:t>
            </a:r>
            <a:r>
              <a:rPr lang="fr-FR" sz="2000" dirty="0">
                <a:solidFill>
                  <a:srgbClr val="8D533E"/>
                </a:solidFill>
              </a:rPr>
              <a:t>. (2011). </a:t>
            </a:r>
            <a:r>
              <a:rPr lang="fr-FR" sz="2000" i="1" dirty="0">
                <a:solidFill>
                  <a:srgbClr val="8D533E"/>
                </a:solidFill>
              </a:rPr>
              <a:t>Plant genetic resources of forage crops, pasture and rangelands</a:t>
            </a:r>
            <a:r>
              <a:rPr lang="fr-FR" sz="2000" dirty="0">
                <a:solidFill>
                  <a:srgbClr val="8D533E"/>
                </a:solidFill>
              </a:rPr>
              <a:t> (Thematic background study). FAO, 62</a:t>
            </a:r>
            <a:r>
              <a:rPr lang="fr-FR" sz="2000" spc="-50" dirty="0">
                <a:cs typeface="Arial" panose="020B0604020202020204" pitchFamily="34" charset="0"/>
              </a:rPr>
              <a:t> </a:t>
            </a:r>
            <a:r>
              <a:rPr lang="fr-FR" sz="2000" dirty="0">
                <a:solidFill>
                  <a:srgbClr val="8D533E"/>
                </a:solidFill>
              </a:rPr>
              <a:t>p.</a:t>
            </a:r>
            <a:r>
              <a:rPr lang="fr-FR" sz="2000" dirty="0"/>
              <a:t> </a:t>
            </a:r>
            <a:r>
              <a:rPr lang="fr-FR" sz="2000" u="sng" dirty="0">
                <a:hlinkClick r:id="rId2"/>
              </a:rPr>
              <a:t>https://www.fao.org/fileadmin/templates/agphome/documents/PGR/SoW2/thematicstudy_forage.pdf</a:t>
            </a:r>
          </a:p>
          <a:p>
            <a:pPr marL="450000" indent="-450000">
              <a:lnSpc>
                <a:spcPct val="107000"/>
              </a:lnSpc>
              <a:spcAft>
                <a:spcPts val="800"/>
              </a:spcAft>
              <a:buSzPct val="150000"/>
              <a:buFont typeface="Webdings" panose="05030102010509060703" pitchFamily="18" charset="2"/>
              <a:buChar char=""/>
            </a:pPr>
            <a:r>
              <a:rPr lang="fr-FR" sz="2000" spc="-10" dirty="0">
                <a:solidFill>
                  <a:srgbClr val="8D533E"/>
                </a:solidFill>
              </a:rPr>
              <a:t>FAO (2021). </a:t>
            </a:r>
            <a:r>
              <a:rPr lang="fr-FR" sz="2000" i="1" spc="-10" dirty="0">
                <a:solidFill>
                  <a:srgbClr val="8D533E"/>
                </a:solidFill>
              </a:rPr>
              <a:t>World food and agriculture statistical yearbook 2021</a:t>
            </a:r>
            <a:r>
              <a:rPr lang="fr-FR" sz="2000" spc="-10" dirty="0">
                <a:solidFill>
                  <a:srgbClr val="8D533E"/>
                </a:solidFill>
              </a:rPr>
              <a:t>. FAO, Rome, 353</a:t>
            </a:r>
            <a:r>
              <a:rPr lang="fr-FR" sz="2000" spc="-10" dirty="0">
                <a:cs typeface="Arial" panose="020B0604020202020204" pitchFamily="34" charset="0"/>
              </a:rPr>
              <a:t> </a:t>
            </a:r>
            <a:r>
              <a:rPr lang="fr-FR" sz="2000" spc="-10" dirty="0">
                <a:solidFill>
                  <a:srgbClr val="8D533E"/>
                </a:solidFill>
              </a:rPr>
              <a:t>p. </a:t>
            </a:r>
            <a:r>
              <a:rPr lang="fr-FR" sz="2000" u="sng" dirty="0">
                <a:hlinkClick r:id="rId3"/>
              </a:rPr>
              <a:t>https://openknowledge.fao.org/server/api/core/bitstreams/522c9fe3-0fe2-47ea-8aac-f85bb6507776/content</a:t>
            </a:r>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FAO (2025). </a:t>
            </a:r>
            <a:r>
              <a:rPr lang="fr-FR" sz="2000" i="1" dirty="0">
                <a:solidFill>
                  <a:srgbClr val="8D533E"/>
                </a:solidFill>
              </a:rPr>
              <a:t>Land statistics 2001–2023: Global, regional and country trends</a:t>
            </a:r>
            <a:r>
              <a:rPr lang="fr-FR" sz="2000" dirty="0">
                <a:solidFill>
                  <a:srgbClr val="8D533E"/>
                </a:solidFill>
              </a:rPr>
              <a:t>. FAOSTAT Analytical Briefs, No 107. Rome, 17</a:t>
            </a:r>
            <a:r>
              <a:rPr lang="fr-FR" sz="2000" spc="-50" dirty="0">
                <a:cs typeface="Arial" panose="020B0604020202020204" pitchFamily="34" charset="0"/>
              </a:rPr>
              <a:t> </a:t>
            </a:r>
            <a:r>
              <a:rPr lang="fr-FR" sz="2000" dirty="0">
                <a:solidFill>
                  <a:srgbClr val="8D533E"/>
                </a:solidFill>
              </a:rPr>
              <a:t>p. </a:t>
            </a:r>
            <a:r>
              <a:rPr lang="fr-FR" sz="2000" u="sng" dirty="0">
                <a:hlinkClick r:id="rId4"/>
              </a:rPr>
              <a:t>https://www.fao.org/statistics/highlights-archive/highlights-detail/land-statistics-2001-2023.-global--regional-and-country-trends/en</a:t>
            </a:r>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Our World in Data. (2024, August 19). </a:t>
            </a:r>
            <a:r>
              <a:rPr lang="fr-FR" sz="2000" i="1" dirty="0">
                <a:solidFill>
                  <a:srgbClr val="8D533E"/>
                </a:solidFill>
              </a:rPr>
              <a:t>Share of land used for permanent meadows and pastures</a:t>
            </a:r>
            <a:r>
              <a:rPr lang="fr-FR" sz="2000" dirty="0">
                <a:solidFill>
                  <a:srgbClr val="8D533E"/>
                </a:solidFill>
              </a:rPr>
              <a:t>. </a:t>
            </a:r>
            <a:r>
              <a:rPr lang="fr-FR" sz="2000" u="sng" dirty="0">
                <a:hlinkClick r:id="rId5"/>
              </a:rPr>
              <a:t>https://ourworldindata.org/grapher/area-meadows-and-pastures</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Sharma</a:t>
            </a:r>
            <a:r>
              <a:rPr lang="fr-FR" sz="2000" dirty="0">
                <a:solidFill>
                  <a:srgbClr val="8D533E"/>
                </a:solidFill>
              </a:rPr>
              <a:t> S. (2025, October 11). </a:t>
            </a:r>
            <a:r>
              <a:rPr lang="fr-FR" sz="2000" i="1" dirty="0">
                <a:solidFill>
                  <a:srgbClr val="8D533E"/>
                </a:solidFill>
              </a:rPr>
              <a:t>Major grasslands of the world: Map, locations and key features</a:t>
            </a:r>
            <a:r>
              <a:rPr lang="fr-FR" sz="2000" dirty="0">
                <a:solidFill>
                  <a:srgbClr val="8D533E"/>
                </a:solidFill>
              </a:rPr>
              <a:t>. MapsforUPSC. </a:t>
            </a:r>
            <a:r>
              <a:rPr lang="fr-FR" sz="2000" u="sng" dirty="0">
                <a:hlinkClick r:id="rId6"/>
              </a:rPr>
              <a:t>https://mapsforupsc.com/major-grasslands-of-the-world/</a:t>
            </a:r>
            <a:endParaRPr lang="fr-FR" sz="2000" u="sng" dirty="0"/>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White R., Murray S. &amp; Rohweder M. </a:t>
            </a:r>
            <a:r>
              <a:rPr lang="fr-FR" sz="2000" dirty="0">
                <a:solidFill>
                  <a:srgbClr val="8D533E"/>
                </a:solidFill>
              </a:rPr>
              <a:t>(2000). </a:t>
            </a:r>
            <a:r>
              <a:rPr lang="fr-FR" sz="2000" i="1" dirty="0">
                <a:solidFill>
                  <a:srgbClr val="8D533E"/>
                </a:solidFill>
              </a:rPr>
              <a:t>Grassland ecosystems</a:t>
            </a:r>
            <a:r>
              <a:rPr lang="fr-FR" sz="2000" dirty="0">
                <a:solidFill>
                  <a:srgbClr val="8D533E"/>
                </a:solidFill>
              </a:rPr>
              <a:t>. World Resources Institute, 69</a:t>
            </a:r>
            <a:r>
              <a:rPr lang="fr-FR" sz="2000" spc="-50" dirty="0">
                <a:cs typeface="Arial" panose="020B0604020202020204" pitchFamily="34" charset="0"/>
              </a:rPr>
              <a:t> </a:t>
            </a:r>
            <a:r>
              <a:rPr lang="fr-FR" sz="2000" dirty="0">
                <a:solidFill>
                  <a:srgbClr val="8D533E"/>
                </a:solidFill>
              </a:rPr>
              <a:t>p. </a:t>
            </a:r>
            <a:r>
              <a:rPr lang="fr-FR" sz="2000" u="sng" dirty="0">
                <a:hlinkClick r:id="rId7"/>
              </a:rPr>
              <a:t>https://www.wri.org/research/pilot-analysis-global-ecosystems-grassland-ecosystems</a:t>
            </a:r>
          </a:p>
          <a:p>
            <a:pPr>
              <a:lnSpc>
                <a:spcPct val="107000"/>
              </a:lnSpc>
              <a:spcBef>
                <a:spcPts val="600"/>
              </a:spcBef>
              <a:spcAft>
                <a:spcPts val="800"/>
              </a:spcAft>
              <a:buSzPct val="150000"/>
            </a:pPr>
            <a:r>
              <a:rPr lang="fr-FR" sz="2400" b="1" dirty="0"/>
              <a:t>Stocks et formes de carbone organique</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Dondini M., Martin M., De Camillis C., Uwizeye A., Soussana J.-F., Robinson T. &amp; Steinfeld H</a:t>
            </a:r>
            <a:r>
              <a:rPr lang="fr-FR" sz="2000" dirty="0">
                <a:solidFill>
                  <a:srgbClr val="8D533E"/>
                </a:solidFill>
              </a:rPr>
              <a:t>. (2023). </a:t>
            </a:r>
            <a:r>
              <a:rPr lang="fr-FR" sz="2000" i="1" dirty="0">
                <a:solidFill>
                  <a:srgbClr val="8D533E"/>
                </a:solidFill>
              </a:rPr>
              <a:t>Global assessment of soil carbon in grasslands – From current stock estimates to sequestration potential. </a:t>
            </a:r>
            <a:r>
              <a:rPr lang="fr-FR" sz="2000" dirty="0">
                <a:solidFill>
                  <a:srgbClr val="8D533E"/>
                </a:solidFill>
              </a:rPr>
              <a:t>FAO Animal Production and Health Paper No. 187). FAO, Rome, 60</a:t>
            </a:r>
            <a:r>
              <a:rPr lang="fr-FR" sz="2000" spc="-50" dirty="0">
                <a:cs typeface="Arial" panose="020B0604020202020204" pitchFamily="34" charset="0"/>
              </a:rPr>
              <a:t> </a:t>
            </a:r>
            <a:r>
              <a:rPr lang="fr-FR" sz="2000" dirty="0">
                <a:solidFill>
                  <a:srgbClr val="8D533E"/>
                </a:solidFill>
              </a:rPr>
              <a:t>p. </a:t>
            </a:r>
            <a:r>
              <a:rPr lang="fr-FR" sz="2000" u="sng" dirty="0">
                <a:hlinkClick r:id="rId8"/>
              </a:rPr>
              <a:t>https://doi.org/10.4060/cc3981en</a:t>
            </a:r>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INRAE (2019) Étude 4 pour 1000, Résumé en français. 11</a:t>
            </a:r>
            <a:r>
              <a:rPr lang="fr-FR" sz="2000" spc="-50" dirty="0">
                <a:cs typeface="Arial" panose="020B0604020202020204" pitchFamily="34" charset="0"/>
              </a:rPr>
              <a:t> </a:t>
            </a:r>
            <a:r>
              <a:rPr lang="fr-FR" sz="2000" dirty="0">
                <a:solidFill>
                  <a:srgbClr val="8D533E"/>
                </a:solidFill>
              </a:rPr>
              <a:t>p. </a:t>
            </a:r>
            <a:r>
              <a:rPr lang="fr-FR" sz="2000" u="sng" dirty="0">
                <a:solidFill>
                  <a:srgbClr val="2B7758"/>
                </a:solidFill>
                <a:uFill>
                  <a:solidFill>
                    <a:srgbClr val="2B7758"/>
                  </a:solidFill>
                </a:uFill>
                <a:cs typeface="Arial" panose="020B0604020202020204" pitchFamily="34" charset="0"/>
                <a:hlinkClick r:id="rId9">
                  <a:extLst>
                    <a:ext uri="{A12FA001-AC4F-418D-AE19-62706E023703}">
                      <ahyp:hlinkClr xmlns:ahyp="http://schemas.microsoft.com/office/drawing/2018/hyperlinkcolor" val="tx"/>
                    </a:ext>
                  </a:extLst>
                </a:hlinkClick>
              </a:rPr>
              <a:t>https://www.inrae.fr/sites/default/files/pdf/etude-4-pour-1000-resume-en-francais-pdf-1_0.pdf</a:t>
            </a:r>
            <a:endParaRPr lang="fr-FR" sz="2000" u="sng" dirty="0">
              <a:solidFill>
                <a:srgbClr val="2B7758"/>
              </a:solidFill>
              <a:uFill>
                <a:solidFill>
                  <a:srgbClr val="2B7758"/>
                </a:solidFill>
              </a:uFill>
              <a:cs typeface="Arial" panose="020B0604020202020204" pitchFamily="34" charset="0"/>
            </a:endParaRPr>
          </a:p>
        </p:txBody>
      </p:sp>
      <p:sp>
        <p:nvSpPr>
          <p:cNvPr id="10" name="ZoneTexte 9">
            <a:extLst>
              <a:ext uri="{FF2B5EF4-FFF2-40B4-BE49-F238E27FC236}">
                <a16:creationId xmlns:a16="http://schemas.microsoft.com/office/drawing/2014/main" id="{D214865D-323C-00A9-1A48-9D428DDE254C}"/>
              </a:ext>
            </a:extLst>
          </p:cNvPr>
          <p:cNvSpPr txBox="1"/>
          <p:nvPr/>
        </p:nvSpPr>
        <p:spPr>
          <a:xfrm>
            <a:off x="12599999" y="1828800"/>
            <a:ext cx="10593375" cy="10073977"/>
          </a:xfrm>
          <a:prstGeom prst="rect">
            <a:avLst/>
          </a:prstGeom>
          <a:noFill/>
        </p:spPr>
        <p:txBody>
          <a:bodyPr wrap="square" lIns="46800" tIns="46800" rIns="46800" bIns="46800" rtlCol="0">
            <a:spAutoFit/>
          </a:bodyPr>
          <a:lstStyle/>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Jeffery S., Gardi C., Jones A., Montanarella L., Marmo L., Miko L., Ritz K., Peres G., Römbke J., &amp; van der Putten W. H</a:t>
            </a:r>
            <a:r>
              <a:rPr lang="fr-FR" sz="2000" dirty="0">
                <a:solidFill>
                  <a:srgbClr val="8D533E"/>
                </a:solidFill>
              </a:rPr>
              <a:t>. (eds.) (2010). </a:t>
            </a:r>
            <a:r>
              <a:rPr lang="fr-FR" sz="2000" i="1" dirty="0">
                <a:solidFill>
                  <a:srgbClr val="8D533E"/>
                </a:solidFill>
              </a:rPr>
              <a:t>Atlas européen de la biodiversité du sol</a:t>
            </a:r>
            <a:r>
              <a:rPr lang="fr-FR" sz="2000" dirty="0">
                <a:solidFill>
                  <a:srgbClr val="8D533E"/>
                </a:solidFill>
              </a:rPr>
              <a:t>. Commission européenne, Bureau des publications de l’Union européenne, Luxembourg, 128</a:t>
            </a:r>
            <a:r>
              <a:rPr lang="fr-FR" sz="2000" spc="-50" dirty="0">
                <a:cs typeface="Arial" panose="020B0604020202020204" pitchFamily="34" charset="0"/>
              </a:rPr>
              <a:t> </a:t>
            </a:r>
            <a:r>
              <a:rPr lang="fr-FR" sz="2000" dirty="0">
                <a:solidFill>
                  <a:srgbClr val="8D533E"/>
                </a:solidFill>
              </a:rPr>
              <a:t>p. </a:t>
            </a:r>
            <a:r>
              <a:rPr lang="fr-FR" sz="2000" dirty="0">
                <a:solidFill>
                  <a:srgbClr val="8D533E"/>
                </a:solidFill>
                <a:hlinkClick r:id="rId10"/>
              </a:rPr>
              <a:t>https://doi.org/10.2788/89331</a:t>
            </a:r>
            <a:endParaRPr lang="fr-FR" sz="2000" dirty="0">
              <a:solidFill>
                <a:srgbClr val="8D533E"/>
              </a:solidFill>
            </a:endParaRP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Jobbágy E.G. &amp; Jackson R.B.</a:t>
            </a:r>
            <a:r>
              <a:rPr lang="fr-FR" sz="2000" dirty="0">
                <a:solidFill>
                  <a:srgbClr val="8D533E"/>
                </a:solidFill>
              </a:rPr>
              <a:t> (2000). The vertical distribution of soil organic carbon and its relation to climate and vegetation. </a:t>
            </a:r>
            <a:r>
              <a:rPr lang="fr-FR" sz="2000" i="1" dirty="0">
                <a:solidFill>
                  <a:srgbClr val="8D533E"/>
                </a:solidFill>
              </a:rPr>
              <a:t>Ecological Applications</a:t>
            </a:r>
            <a:r>
              <a:rPr lang="fr-FR" sz="2000" dirty="0">
                <a:solidFill>
                  <a:srgbClr val="8D533E"/>
                </a:solidFill>
              </a:rPr>
              <a:t> 10: 423-436. </a:t>
            </a:r>
            <a:br>
              <a:rPr lang="fr-FR" sz="2000" dirty="0">
                <a:solidFill>
                  <a:srgbClr val="8D533E"/>
                </a:solidFill>
              </a:rPr>
            </a:br>
            <a:r>
              <a:rPr lang="fr-FR" sz="2000" u="sng" dirty="0">
                <a:solidFill>
                  <a:srgbClr val="2B7758"/>
                </a:solidFill>
                <a:uFill>
                  <a:solidFill>
                    <a:srgbClr val="2B7758"/>
                  </a:solidFill>
                </a:uFill>
                <a:cs typeface="Arial" panose="020B0604020202020204" pitchFamily="34" charset="0"/>
                <a:hlinkClick r:id="rId11"/>
              </a:rPr>
              <a:t>https://doi.org/10.1890/1051-0761(2000)010[0423:TVDOSO]2.0.CO;2</a:t>
            </a:r>
            <a:endParaRPr lang="fr-FR" sz="2000" u="sng" dirty="0">
              <a:solidFill>
                <a:srgbClr val="2B7758"/>
              </a:solidFill>
              <a:uFill>
                <a:solidFill>
                  <a:srgbClr val="2B7758"/>
                </a:solidFill>
              </a:uFill>
              <a:cs typeface="Arial" panose="020B0604020202020204" pitchFamily="34" charset="0"/>
            </a:endParaRPr>
          </a:p>
          <a:p>
            <a:pPr>
              <a:lnSpc>
                <a:spcPct val="107000"/>
              </a:lnSpc>
              <a:spcAft>
                <a:spcPts val="800"/>
              </a:spcAft>
              <a:buSzPct val="150000"/>
            </a:pPr>
            <a:r>
              <a:rPr lang="fr-FR" sz="2400" b="1" dirty="0"/>
              <a:t>Dynamique du carbone organique </a:t>
            </a:r>
          </a:p>
          <a:p>
            <a:pPr marL="450000" indent="-450000" algn="l">
              <a:lnSpc>
                <a:spcPct val="107000"/>
              </a:lnSpc>
              <a:spcAft>
                <a:spcPts val="800"/>
              </a:spcAft>
              <a:buSzPct val="150000"/>
              <a:buFont typeface="Webdings" panose="05030102010509060703" pitchFamily="18" charset="2"/>
              <a:buChar char=""/>
            </a:pPr>
            <a:r>
              <a:rPr lang="fr-FR" sz="2000" cap="small" spc="-20" dirty="0">
                <a:solidFill>
                  <a:srgbClr val="8D533E"/>
                </a:solidFill>
              </a:rPr>
              <a:t>Chenu C., Virto I., Plante A. &amp; Elsass F. </a:t>
            </a:r>
            <a:r>
              <a:rPr lang="fr-FR" sz="2000" spc="-20" dirty="0">
                <a:solidFill>
                  <a:srgbClr val="8D533E"/>
                </a:solidFill>
              </a:rPr>
              <a:t>(2009). Clay-Size Organo-Mineral Complexes in Temperate Soils: Relative Contributions of Sorptive and Physical Protection. </a:t>
            </a:r>
            <a:r>
              <a:rPr lang="fr-FR" sz="2000" i="1" spc="-20" dirty="0">
                <a:solidFill>
                  <a:srgbClr val="8D533E"/>
                </a:solidFill>
              </a:rPr>
              <a:t>CMS Workshop Lectures </a:t>
            </a:r>
            <a:r>
              <a:rPr lang="fr-FR" sz="2000" spc="-20" dirty="0">
                <a:solidFill>
                  <a:srgbClr val="8D533E"/>
                </a:solidFill>
              </a:rPr>
              <a:t>16: 120-135. </a:t>
            </a:r>
            <a:r>
              <a:rPr lang="fr-FR" sz="2000" u="sng" spc="-20" dirty="0">
                <a:solidFill>
                  <a:srgbClr val="2B7758"/>
                </a:solidFill>
                <a:uFill>
                  <a:solidFill>
                    <a:srgbClr val="2B7758"/>
                  </a:solidFill>
                </a:uFill>
                <a:cs typeface="Arial" panose="020B0604020202020204" pitchFamily="34" charset="0"/>
                <a:hlinkClick r:id="rId12"/>
              </a:rPr>
              <a:t>https://doi.org/10.1346/CMS-WLS-16</a:t>
            </a:r>
            <a:r>
              <a:rPr lang="fr-FR" sz="2000" u="sng" spc="-20" dirty="0">
                <a:solidFill>
                  <a:srgbClr val="2B7758"/>
                </a:solidFill>
                <a:uFill>
                  <a:solidFill>
                    <a:srgbClr val="2B7758"/>
                  </a:solidFill>
                </a:uFill>
                <a:cs typeface="Arial" panose="020B0604020202020204" pitchFamily="34" charset="0"/>
              </a:rPr>
              <a:t> </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IPCC</a:t>
            </a:r>
            <a:r>
              <a:rPr lang="fr-FR" sz="2000" dirty="0">
                <a:solidFill>
                  <a:srgbClr val="8D533E"/>
                </a:solidFill>
              </a:rPr>
              <a:t> (2021). </a:t>
            </a:r>
            <a:r>
              <a:rPr lang="fr-FR" sz="2000" i="1" dirty="0">
                <a:solidFill>
                  <a:srgbClr val="8D533E"/>
                </a:solidFill>
              </a:rPr>
              <a:t>Third assessment report – Working Group I</a:t>
            </a:r>
            <a:r>
              <a:rPr lang="fr-FR" sz="2000" dirty="0">
                <a:solidFill>
                  <a:srgbClr val="8D533E"/>
                </a:solidFill>
              </a:rPr>
              <a:t>. </a:t>
            </a:r>
            <a:r>
              <a:rPr lang="fr-FR" sz="2000" dirty="0">
                <a:hlinkClick r:id="rId13"/>
              </a:rPr>
              <a:t>https://archive.ipcc.ch/ipccreports/tar/wg1/index.php?idp=99</a:t>
            </a:r>
            <a:endParaRPr lang="fr-FR" sz="2000" dirty="0"/>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Soussana J.-F., Tallec T. &amp; Blanfort V. </a:t>
            </a:r>
            <a:r>
              <a:rPr lang="fr-FR" sz="2000" dirty="0">
                <a:solidFill>
                  <a:srgbClr val="8D533E"/>
                </a:solidFill>
              </a:rPr>
              <a:t>(2010). Mitigating the greenhouse gas balance of ruminant production systems through carbon sequestration in grasslands. </a:t>
            </a:r>
            <a:r>
              <a:rPr lang="fr-FR" sz="2000" i="1" dirty="0">
                <a:solidFill>
                  <a:srgbClr val="8D533E"/>
                </a:solidFill>
              </a:rPr>
              <a:t>Animal</a:t>
            </a:r>
            <a:r>
              <a:rPr lang="fr-FR" sz="2000" dirty="0">
                <a:solidFill>
                  <a:srgbClr val="8D533E"/>
                </a:solidFill>
              </a:rPr>
              <a:t> 4(3): 334-350. </a:t>
            </a:r>
            <a:r>
              <a:rPr lang="fr-FR" sz="2000" u="sng" dirty="0">
                <a:hlinkClick r:id="rId14"/>
              </a:rPr>
              <a:t>https://doi.org/10.1017/S1751731109990784</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Soussana J.-F., Allard V., Pilegaard K., Ambus P., Ammann C., Campbell C., Ceschia E., Clifton-Brown J., Czobel S., Domingues R., Flechard C., Fuhrer J., Hensen A., Horváth L., Jones M., Kasper G., Martin C., Nagy Z., Neftel A., Raschi A., Baronti S., Rees R.M., Skiba U., Stefani P., Manca G., Sutton M., Tuba Z. &amp; Valentini R. </a:t>
            </a:r>
            <a:r>
              <a:rPr lang="fr-FR" sz="2000" dirty="0">
                <a:solidFill>
                  <a:srgbClr val="8D533E"/>
                </a:solidFill>
              </a:rPr>
              <a:t>(2007). Full accounting of the greenhouse gas (CO₂, N₂O, CH₄) budget of nine European grassland sites. </a:t>
            </a:r>
            <a:r>
              <a:rPr lang="fr-FR" sz="2000" i="1" dirty="0">
                <a:solidFill>
                  <a:srgbClr val="8D533E"/>
                </a:solidFill>
              </a:rPr>
              <a:t>Agriculture, Ecosystems &amp; Environment</a:t>
            </a:r>
            <a:r>
              <a:rPr lang="fr-FR" sz="2000" dirty="0">
                <a:solidFill>
                  <a:srgbClr val="8D533E"/>
                </a:solidFill>
              </a:rPr>
              <a:t>, 121(1-2): 121-134. </a:t>
            </a:r>
            <a:r>
              <a:rPr lang="fr-FR" sz="2000" u="sng" dirty="0">
                <a:hlinkClick r:id="rId15"/>
              </a:rPr>
              <a:t>https://doi.org/10.1016/j.agee.2006.12.022</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Zhang L., Yang L., Crowther T.W., Zohner C.M., Doetterl S., Heuvelink G.B.M., Wadoux A.M.J., Zhu A., Pu Y., Shen F., Ma H., Zou Y. &amp; Zhou C. </a:t>
            </a:r>
            <a:r>
              <a:rPr lang="fr-FR" sz="2000" dirty="0">
                <a:solidFill>
                  <a:srgbClr val="8D533E"/>
                </a:solidFill>
              </a:rPr>
              <a:t>(2025). Mapping global distributions, environmental controls, and uncertainties of apparent topsoil and subsoil organic carbon turnover times. </a:t>
            </a:r>
            <a:r>
              <a:rPr lang="fr-FR" sz="2000" i="1" dirty="0">
                <a:solidFill>
                  <a:srgbClr val="8D533E"/>
                </a:solidFill>
              </a:rPr>
              <a:t>Earth System Science Data</a:t>
            </a:r>
            <a:r>
              <a:rPr lang="fr-FR" sz="2000" dirty="0">
                <a:solidFill>
                  <a:srgbClr val="8D533E"/>
                </a:solidFill>
              </a:rPr>
              <a:t> 17(6): 2605-2623. </a:t>
            </a:r>
            <a:r>
              <a:rPr lang="fr-FR" sz="2000" u="sng" dirty="0">
                <a:hlinkClick r:id="rId16"/>
              </a:rPr>
              <a:t>https://doi.org/10.5194/essd-17-2605-2025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0F63F-3F52-A118-130F-48D5D8DB2BB4}"/>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PRAIRIES PERMANENTES</a:t>
            </a:r>
            <a:endParaRPr lang="fr-FR" sz="4000" dirty="0"/>
          </a:p>
        </p:txBody>
      </p:sp>
      <p:cxnSp>
        <p:nvCxnSpPr>
          <p:cNvPr id="4" name="Connecteur droit 3">
            <a:extLst>
              <a:ext uri="{FF2B5EF4-FFF2-40B4-BE49-F238E27FC236}">
                <a16:creationId xmlns:a16="http://schemas.microsoft.com/office/drawing/2014/main" id="{DB56632E-A414-9FFA-0D8B-3CD68990E4B5}"/>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1DEBF7C2-10A1-17AA-8A66-282BE757899F}"/>
              </a:ext>
            </a:extLst>
          </p:cNvPr>
          <p:cNvSpPr txBox="1"/>
          <p:nvPr/>
        </p:nvSpPr>
        <p:spPr>
          <a:xfrm>
            <a:off x="1080000" y="1828800"/>
            <a:ext cx="10548000" cy="9539472"/>
          </a:xfrm>
          <a:prstGeom prst="rect">
            <a:avLst/>
          </a:prstGeom>
          <a:noFill/>
        </p:spPr>
        <p:txBody>
          <a:bodyPr wrap="square" lIns="46800" tIns="46800" rIns="46800" bIns="46800" rtlCol="0">
            <a:spAutoFit/>
          </a:bodyPr>
          <a:lstStyle/>
          <a:p>
            <a:pPr algn="l">
              <a:lnSpc>
                <a:spcPct val="107000"/>
              </a:lnSpc>
              <a:spcAft>
                <a:spcPts val="800"/>
              </a:spcAft>
              <a:buSzPct val="150000"/>
            </a:pPr>
            <a:r>
              <a:rPr lang="fr-FR" sz="2400" b="1" dirty="0"/>
              <a:t>Leviers d'action pour stocker du carbone</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Amundson R. &amp; Biardeau L. </a:t>
            </a:r>
            <a:r>
              <a:rPr lang="fr-FR" sz="2000" dirty="0">
                <a:solidFill>
                  <a:srgbClr val="8D533E"/>
                </a:solidFill>
              </a:rPr>
              <a:t>(2018). Soil carbon sequestration is an elusive climate mitigation tool. </a:t>
            </a:r>
            <a:r>
              <a:rPr lang="fr-FR" sz="2000" i="1" dirty="0">
                <a:solidFill>
                  <a:srgbClr val="8D533E"/>
                </a:solidFill>
              </a:rPr>
              <a:t>Proceedings of the National Academy of Sciences of the United States of America</a:t>
            </a:r>
            <a:r>
              <a:rPr lang="fr-FR" sz="2000" dirty="0">
                <a:solidFill>
                  <a:srgbClr val="8D533E"/>
                </a:solidFill>
              </a:rPr>
              <a:t> 115(46): 11652-11656. </a:t>
            </a:r>
            <a:r>
              <a:rPr lang="fr-FR" sz="2000" u="sng" dirty="0">
                <a:hlinkClick r:id="rId2"/>
              </a:rPr>
              <a:t>https://doi.org/10.1073/pnas.1815901115</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Beillouin D., Corbeels M., Demenois J., Berre D., Boyer A., Fallot A., Feder F. &amp; Cardinael R. </a:t>
            </a:r>
            <a:r>
              <a:rPr lang="fr-FR" sz="2000" dirty="0">
                <a:solidFill>
                  <a:srgbClr val="8D533E"/>
                </a:solidFill>
              </a:rPr>
              <a:t>(2023). A global meta-analysis of soil organic carbon in the Anthropocene. </a:t>
            </a:r>
            <a:r>
              <a:rPr lang="fr-FR" sz="2000" i="1" dirty="0">
                <a:solidFill>
                  <a:srgbClr val="8D533E"/>
                </a:solidFill>
              </a:rPr>
              <a:t>Nature Communications</a:t>
            </a:r>
            <a:r>
              <a:rPr lang="fr-FR" sz="2000" dirty="0">
                <a:solidFill>
                  <a:srgbClr val="8D533E"/>
                </a:solidFill>
              </a:rPr>
              <a:t> 14, Article 3700. </a:t>
            </a:r>
            <a:r>
              <a:rPr lang="fr-FR" sz="2000" u="sng" dirty="0">
                <a:hlinkClick r:id="rId3"/>
              </a:rPr>
              <a:t>https://doi.org/10.1038/s41467-023-39338-z</a:t>
            </a:r>
          </a:p>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Conant R.T. </a:t>
            </a:r>
            <a:r>
              <a:rPr lang="fr-FR" sz="2000" dirty="0">
                <a:solidFill>
                  <a:srgbClr val="8D533E"/>
                </a:solidFill>
              </a:rPr>
              <a:t>(2010). Challenges and opportunities for carbon sequestration in grassland systems. FAO, Rome, 58 p. </a:t>
            </a:r>
            <a:r>
              <a:rPr lang="fr-FR" sz="2000" u="sng" dirty="0">
                <a:hlinkClick r:id="rId4"/>
              </a:rPr>
              <a:t>https://www.fao.org/4/i1399e/i1399e.pdf</a:t>
            </a:r>
            <a:endParaRPr lang="fr-FR" sz="2000" u="sng" dirty="0"/>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Grasslands, Rangelands, Savannahs and Shrublands (GRaSS) Alliance, Dragonfly Advisory &amp; World Resources Institute (2024). </a:t>
            </a:r>
            <a:r>
              <a:rPr lang="fr-FR" sz="2000" i="1" dirty="0">
                <a:solidFill>
                  <a:srgbClr val="8D533E"/>
                </a:solidFill>
              </a:rPr>
              <a:t>Valuing grasslands: Critical ecosystems for nature, climate and people</a:t>
            </a:r>
            <a:r>
              <a:rPr lang="fr-FR" sz="2000" dirty="0">
                <a:solidFill>
                  <a:srgbClr val="8D533E"/>
                </a:solidFill>
              </a:rPr>
              <a:t>. Discussion paper, 50</a:t>
            </a:r>
            <a:r>
              <a:rPr lang="fr-FR" sz="2000" spc="-50" dirty="0">
                <a:cs typeface="Arial" panose="020B0604020202020204" pitchFamily="34" charset="0"/>
              </a:rPr>
              <a:t> </a:t>
            </a:r>
            <a:r>
              <a:rPr lang="fr-FR" sz="2000" dirty="0">
                <a:solidFill>
                  <a:srgbClr val="8D533E"/>
                </a:solidFill>
              </a:rPr>
              <a:t>p. </a:t>
            </a:r>
            <a:r>
              <a:rPr lang="fr-FR" sz="2000" u="sng" dirty="0">
                <a:hlinkClick r:id="rId5"/>
              </a:rPr>
              <a:t>https://www.nature.org/content/dam/tnc/nature/en/documents/Valuing-Grasslands-Critical-Ecosystems-for-Nature-Climate-and-People-Discussion-Paper.pdf</a:t>
            </a:r>
          </a:p>
          <a:p>
            <a:pPr marL="450000" indent="-450000">
              <a:lnSpc>
                <a:spcPct val="107000"/>
              </a:lnSpc>
              <a:spcAft>
                <a:spcPts val="800"/>
              </a:spcAft>
              <a:buSzPct val="150000"/>
              <a:buFont typeface="Webdings" panose="05030102010509060703" pitchFamily="18" charset="2"/>
              <a:buChar char=""/>
            </a:pPr>
            <a:r>
              <a:rPr lang="fr-FR" sz="2000" cap="small" spc="-20" dirty="0" err="1">
                <a:solidFill>
                  <a:srgbClr val="8D533E"/>
                </a:solidFill>
              </a:rPr>
              <a:t>Nabuurs</a:t>
            </a:r>
            <a:r>
              <a:rPr lang="fr-FR" sz="2000" cap="small" spc="-20" dirty="0">
                <a:solidFill>
                  <a:srgbClr val="8D533E"/>
                </a:solidFill>
              </a:rPr>
              <a:t> G-J., Mrabet R., Abu </a:t>
            </a:r>
            <a:r>
              <a:rPr lang="fr-FR" sz="2000" cap="small" spc="-20" dirty="0" err="1">
                <a:solidFill>
                  <a:srgbClr val="8D533E"/>
                </a:solidFill>
              </a:rPr>
              <a:t>Hatab</a:t>
            </a:r>
            <a:r>
              <a:rPr lang="fr-FR" sz="2000" cap="small" spc="-20" dirty="0">
                <a:solidFill>
                  <a:srgbClr val="8D533E"/>
                </a:solidFill>
              </a:rPr>
              <a:t> A., </a:t>
            </a:r>
            <a:r>
              <a:rPr lang="fr-FR" sz="2000" cap="small" spc="-20" dirty="0" err="1">
                <a:solidFill>
                  <a:srgbClr val="8D533E"/>
                </a:solidFill>
              </a:rPr>
              <a:t>Bustamante</a:t>
            </a:r>
            <a:r>
              <a:rPr lang="fr-FR" sz="2000" cap="small" spc="-20" dirty="0">
                <a:solidFill>
                  <a:srgbClr val="8D533E"/>
                </a:solidFill>
              </a:rPr>
              <a:t> M., Clark H., </a:t>
            </a:r>
            <a:r>
              <a:rPr lang="fr-FR" sz="2000" cap="small" spc="-20" dirty="0" err="1">
                <a:solidFill>
                  <a:srgbClr val="8D533E"/>
                </a:solidFill>
              </a:rPr>
              <a:t>Havlík</a:t>
            </a:r>
            <a:r>
              <a:rPr lang="fr-FR" sz="2000" cap="small" spc="-20" dirty="0">
                <a:solidFill>
                  <a:srgbClr val="8D533E"/>
                </a:solidFill>
              </a:rPr>
              <a:t> P., House J., </a:t>
            </a:r>
            <a:r>
              <a:rPr lang="fr-FR" sz="2000" cap="small" spc="-20" dirty="0" err="1">
                <a:solidFill>
                  <a:srgbClr val="8D533E"/>
                </a:solidFill>
              </a:rPr>
              <a:t>Mbow</a:t>
            </a:r>
            <a:r>
              <a:rPr lang="fr-FR" sz="2000" cap="small" spc="-20" dirty="0">
                <a:solidFill>
                  <a:srgbClr val="8D533E"/>
                </a:solidFill>
              </a:rPr>
              <a:t> C., </a:t>
            </a:r>
            <a:r>
              <a:rPr lang="fr-FR" sz="2000" cap="small" spc="-20" dirty="0" err="1">
                <a:solidFill>
                  <a:srgbClr val="8D533E"/>
                </a:solidFill>
              </a:rPr>
              <a:t>Ninan</a:t>
            </a:r>
            <a:r>
              <a:rPr lang="fr-FR" sz="2000" cap="small" spc="-20" dirty="0">
                <a:solidFill>
                  <a:srgbClr val="8D533E"/>
                </a:solidFill>
              </a:rPr>
              <a:t> K.N., Popp A., Roe S., </a:t>
            </a:r>
            <a:r>
              <a:rPr lang="fr-FR" sz="2000" cap="small" spc="-20" dirty="0" err="1">
                <a:solidFill>
                  <a:srgbClr val="8D533E"/>
                </a:solidFill>
              </a:rPr>
              <a:t>Sohngen</a:t>
            </a:r>
            <a:r>
              <a:rPr lang="fr-FR" sz="2000" cap="small" spc="-20" dirty="0">
                <a:solidFill>
                  <a:srgbClr val="8D533E"/>
                </a:solidFill>
              </a:rPr>
              <a:t> B. &amp; </a:t>
            </a:r>
            <a:r>
              <a:rPr lang="fr-FR" sz="2000" cap="small" spc="-20" dirty="0" err="1">
                <a:solidFill>
                  <a:srgbClr val="8D533E"/>
                </a:solidFill>
              </a:rPr>
              <a:t>Towprayoon</a:t>
            </a:r>
            <a:r>
              <a:rPr lang="fr-FR" sz="2000" cap="small" spc="-20" dirty="0">
                <a:solidFill>
                  <a:srgbClr val="8D533E"/>
                </a:solidFill>
              </a:rPr>
              <a:t> S.</a:t>
            </a:r>
            <a:r>
              <a:rPr lang="fr-FR" sz="2000" spc="-20" dirty="0">
                <a:solidFill>
                  <a:srgbClr val="8D533E"/>
                </a:solidFill>
              </a:rPr>
              <a:t> (2022). Agriculture, Forestry and Other Land Uses (AFOLU). </a:t>
            </a:r>
            <a:r>
              <a:rPr lang="fr-FR" sz="2000" i="1" spc="-20" dirty="0">
                <a:solidFill>
                  <a:srgbClr val="8D533E"/>
                </a:solidFill>
              </a:rPr>
              <a:t>In</a:t>
            </a:r>
            <a:r>
              <a:rPr lang="fr-FR" sz="2000" spc="-20" dirty="0">
                <a:solidFill>
                  <a:srgbClr val="8D533E"/>
                </a:solidFill>
              </a:rPr>
              <a:t> : </a:t>
            </a:r>
            <a:r>
              <a:rPr lang="fr-FR" sz="2000" cap="small" spc="-20" dirty="0">
                <a:solidFill>
                  <a:srgbClr val="8D533E"/>
                </a:solidFill>
              </a:rPr>
              <a:t>Shukla P.R., Skea J., </a:t>
            </a:r>
            <a:r>
              <a:rPr lang="fr-FR" sz="2000" cap="small" spc="-20" dirty="0" err="1">
                <a:solidFill>
                  <a:srgbClr val="8D533E"/>
                </a:solidFill>
              </a:rPr>
              <a:t>Slade</a:t>
            </a:r>
            <a:r>
              <a:rPr lang="fr-FR" sz="2000" spc="-20" dirty="0">
                <a:cs typeface="Arial" panose="020B0604020202020204" pitchFamily="34" charset="0"/>
              </a:rPr>
              <a:t> </a:t>
            </a:r>
            <a:r>
              <a:rPr lang="fr-FR" sz="2000" cap="small" spc="-20" dirty="0">
                <a:solidFill>
                  <a:srgbClr val="8D533E"/>
                </a:solidFill>
              </a:rPr>
              <a:t>R., Al Khourdajie A., van Diemen R., McCollum D., Pathak M., Some S., Vyas P., Fradera R., Belkacemi M., Hasija A., Lisboa G., Luz S. &amp; Malley J. </a:t>
            </a:r>
            <a:r>
              <a:rPr lang="fr-FR" sz="2000" spc="-20" dirty="0">
                <a:solidFill>
                  <a:srgbClr val="8D533E"/>
                </a:solidFill>
              </a:rPr>
              <a:t>(eds.) Climate Change 2022: Mitigation of Climate Change. Contribution of Working Group III to the Sixth Assessment Report of the Intergovernmental Panel on Climate Change. IPCC, Cambridge University Press, Cambridge, UK and New York, NY, USA: 747-860. </a:t>
            </a:r>
            <a:r>
              <a:rPr lang="fr-FR" sz="2000" u="sng" spc="-10" dirty="0">
                <a:hlinkClick r:id="rId6"/>
              </a:rPr>
              <a:t>https://www.ipcc.ch/report/ar6/wg3/downloads/report/IPCC_AR6_WGIII_Chapter07.pdf</a:t>
            </a:r>
          </a:p>
        </p:txBody>
      </p:sp>
      <p:sp>
        <p:nvSpPr>
          <p:cNvPr id="6" name="ZoneTexte 5">
            <a:extLst>
              <a:ext uri="{FF2B5EF4-FFF2-40B4-BE49-F238E27FC236}">
                <a16:creationId xmlns:a16="http://schemas.microsoft.com/office/drawing/2014/main" id="{01C2D0DD-57E3-E9C0-D643-013CB9A9DD62}"/>
              </a:ext>
            </a:extLst>
          </p:cNvPr>
          <p:cNvSpPr txBox="1"/>
          <p:nvPr/>
        </p:nvSpPr>
        <p:spPr>
          <a:xfrm>
            <a:off x="12600000" y="1828800"/>
            <a:ext cx="10458000" cy="1818191"/>
          </a:xfrm>
          <a:prstGeom prst="rect">
            <a:avLst/>
          </a:prstGeom>
          <a:noFill/>
        </p:spPr>
        <p:txBody>
          <a:bodyPr wrap="square" lIns="46800" tIns="46800" rIns="46800" bIns="46800" rtlCol="0">
            <a:spAutoFit/>
          </a:bodyPr>
          <a:lstStyle/>
          <a:p>
            <a:pPr marL="450000" indent="-450000">
              <a:lnSpc>
                <a:spcPct val="107000"/>
              </a:lnSpc>
              <a:spcAft>
                <a:spcPts val="800"/>
              </a:spcAft>
              <a:buSzPct val="150000"/>
              <a:buFont typeface="Webdings" panose="05030102010509060703" pitchFamily="18" charset="2"/>
              <a:buChar char=""/>
            </a:pPr>
            <a:r>
              <a:rPr lang="fr-FR" sz="2000" cap="small" dirty="0">
                <a:solidFill>
                  <a:srgbClr val="8D533E"/>
                </a:solidFill>
              </a:rPr>
              <a:t>Parton W., Scurlock J., Ojima D., Schimel D. &amp; Hall D. </a:t>
            </a:r>
            <a:r>
              <a:rPr lang="fr-FR" sz="2000" dirty="0">
                <a:solidFill>
                  <a:srgbClr val="8D533E"/>
                </a:solidFill>
              </a:rPr>
              <a:t>(1995). Impact of climate change on grassland production and soil carbon worldwide. </a:t>
            </a:r>
            <a:r>
              <a:rPr lang="fr-FR" sz="2000" i="1" dirty="0">
                <a:solidFill>
                  <a:srgbClr val="8D533E"/>
                </a:solidFill>
              </a:rPr>
              <a:t>Global Change Biology</a:t>
            </a:r>
            <a:r>
              <a:rPr lang="fr-FR" sz="2000" dirty="0">
                <a:solidFill>
                  <a:srgbClr val="8D533E"/>
                </a:solidFill>
              </a:rPr>
              <a:t> 1(1): 13-22. </a:t>
            </a:r>
            <a:r>
              <a:rPr lang="fr-FR" sz="2000" u="sng" dirty="0">
                <a:hlinkClick r:id="rId7"/>
              </a:rPr>
              <a:t>https://doi.org/10.1111/j.1365-2486.1995.tb00002.x</a:t>
            </a:r>
          </a:p>
          <a:p>
            <a:pPr marL="450000" indent="-450000">
              <a:lnSpc>
                <a:spcPct val="107000"/>
              </a:lnSpc>
              <a:spcAft>
                <a:spcPts val="800"/>
              </a:spcAft>
              <a:buSzPct val="150000"/>
              <a:buFont typeface="Webdings" panose="05030102010509060703" pitchFamily="18" charset="2"/>
              <a:buChar char=""/>
            </a:pPr>
            <a:r>
              <a:rPr lang="fr-FR" sz="2000" dirty="0">
                <a:solidFill>
                  <a:srgbClr val="8D533E"/>
                </a:solidFill>
              </a:rPr>
              <a:t>FAO Soils Portal. (n.d.). </a:t>
            </a:r>
            <a:r>
              <a:rPr lang="fr-FR" sz="2000" i="1" dirty="0">
                <a:solidFill>
                  <a:srgbClr val="8D533E"/>
                </a:solidFill>
              </a:rPr>
              <a:t>Soil Carbon Sequestration</a:t>
            </a:r>
            <a:r>
              <a:rPr lang="fr-FR" sz="2000" dirty="0">
                <a:solidFill>
                  <a:srgbClr val="8D533E"/>
                </a:solidFill>
              </a:rPr>
              <a:t>. FAO. </a:t>
            </a:r>
            <a:r>
              <a:rPr lang="fr-FR" sz="2000" u="sng" dirty="0">
                <a:hlinkClick r:id="rId8"/>
              </a:rPr>
              <a:t>https://www.fao.org/soils-portal/soil-management/soil-carbon-sequestration/en/</a:t>
            </a:r>
          </a:p>
        </p:txBody>
      </p:sp>
    </p:spTree>
    <p:extLst>
      <p:ext uri="{BB962C8B-B14F-4D97-AF65-F5344CB8AC3E}">
        <p14:creationId xmlns:p14="http://schemas.microsoft.com/office/powerpoint/2010/main" val="1552599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EF91A-05F6-04BD-D463-BAF8090CA5EC}"/>
              </a:ext>
            </a:extLst>
          </p:cNvPr>
          <p:cNvSpPr>
            <a:spLocks noGrp="1"/>
          </p:cNvSpPr>
          <p:nvPr>
            <p:ph type="title"/>
          </p:nvPr>
        </p:nvSpPr>
        <p:spPr>
          <a:xfrm>
            <a:off x="1080000" y="216000"/>
            <a:ext cx="17933836" cy="871226"/>
          </a:xfrm>
        </p:spPr>
        <p:txBody>
          <a:bodyPr/>
          <a:lstStyle/>
          <a:p>
            <a:r>
              <a:rPr lang="fr-FR" dirty="0"/>
              <a:t>GLOSSAIRE</a:t>
            </a:r>
            <a:r>
              <a:rPr lang="fr-FR" sz="4000" dirty="0"/>
              <a:t> / </a:t>
            </a:r>
            <a:r>
              <a:rPr lang="fr-FR" sz="4000" dirty="0">
                <a:ln w="19050">
                  <a:solidFill>
                    <a:schemeClr val="bg1"/>
                  </a:solidFill>
                </a:ln>
                <a:noFill/>
              </a:rPr>
              <a:t>PRAIRIES PERMANENTES</a:t>
            </a:r>
            <a:endParaRPr lang="fr-FR" sz="4000" dirty="0"/>
          </a:p>
        </p:txBody>
      </p:sp>
      <p:sp>
        <p:nvSpPr>
          <p:cNvPr id="3" name="ZoneTexte 2">
            <a:extLst>
              <a:ext uri="{FF2B5EF4-FFF2-40B4-BE49-F238E27FC236}">
                <a16:creationId xmlns:a16="http://schemas.microsoft.com/office/drawing/2014/main" id="{426E9D72-560F-55F1-5B39-B1CE68F76EFD}"/>
              </a:ext>
            </a:extLst>
          </p:cNvPr>
          <p:cNvSpPr txBox="1"/>
          <p:nvPr/>
        </p:nvSpPr>
        <p:spPr>
          <a:xfrm>
            <a:off x="8640000" y="1620000"/>
            <a:ext cx="6840000" cy="2895281"/>
          </a:xfrm>
          <a:prstGeom prst="rect">
            <a:avLst/>
          </a:prstGeom>
          <a:noFill/>
        </p:spPr>
        <p:txBody>
          <a:bodyPr wrap="square" lIns="46800" tIns="46800" rIns="46800" bIns="46800" rtlCol="0">
            <a:spAutoFit/>
          </a:bodyPr>
          <a:lstStyle/>
          <a:p>
            <a:pPr>
              <a:defRPr>
                <a:solidFill>
                  <a:srgbClr val="000000"/>
                </a:solidFill>
                <a:latin typeface="Marianne"/>
                <a:ea typeface="Marianne"/>
                <a:cs typeface="Marianne"/>
                <a:sym typeface="Marianne"/>
              </a:defRPr>
            </a:pPr>
            <a:r>
              <a:rPr lang="fr-FR" sz="3200" b="1" dirty="0"/>
              <a:t>Toundra</a:t>
            </a:r>
            <a:r>
              <a:rPr lang="fr-FR" sz="3200" dirty="0"/>
              <a:t> : </a:t>
            </a:r>
            <a:r>
              <a:rPr lang="fr-FR" sz="2500" dirty="0">
                <a:solidFill>
                  <a:srgbClr val="000000"/>
                </a:solidFill>
                <a:latin typeface="Marianne"/>
              </a:rPr>
              <a:t>La toundra se rencontre dans une étroite bande côtière septentrionale qui s’élargit localement vers le sud jusqu’aux zones montagneuses. La végétation de la toundra est principalement composée de mousses, de lichens et de sous-arbrisseaux </a:t>
            </a:r>
            <a:r>
              <a:rPr lang="fr-FR" sz="2400" dirty="0">
                <a:solidFill>
                  <a:schemeClr val="bg1">
                    <a:lumMod val="65000"/>
                  </a:schemeClr>
                </a:solidFill>
                <a:latin typeface="+mj-lt"/>
                <a:cs typeface="Arial" panose="020B0604020202020204" pitchFamily="34" charset="0"/>
              </a:rPr>
              <a:t>(FAO)</a:t>
            </a:r>
            <a:r>
              <a:rPr lang="fr-FR" sz="2500" dirty="0">
                <a:solidFill>
                  <a:srgbClr val="000000"/>
                </a:solidFill>
                <a:latin typeface="Marianne"/>
              </a:rPr>
              <a:t>.</a:t>
            </a:r>
          </a:p>
        </p:txBody>
      </p:sp>
      <p:sp>
        <p:nvSpPr>
          <p:cNvPr id="5" name="ZoneTexte 4">
            <a:extLst>
              <a:ext uri="{FF2B5EF4-FFF2-40B4-BE49-F238E27FC236}">
                <a16:creationId xmlns:a16="http://schemas.microsoft.com/office/drawing/2014/main" id="{0DD5019B-136C-57CC-D40A-09954BE9BD31}"/>
              </a:ext>
            </a:extLst>
          </p:cNvPr>
          <p:cNvSpPr txBox="1"/>
          <p:nvPr/>
        </p:nvSpPr>
        <p:spPr>
          <a:xfrm>
            <a:off x="1080000" y="1620000"/>
            <a:ext cx="6840000" cy="11297581"/>
          </a:xfrm>
          <a:prstGeom prst="rect">
            <a:avLst/>
          </a:prstGeom>
          <a:noFill/>
        </p:spPr>
        <p:txBody>
          <a:bodyPr wrap="square" lIns="46800" tIns="46800" rIns="46800" bIns="46800" rtlCol="0">
            <a:spAutoFit/>
          </a:bodyPr>
          <a:lstStyle/>
          <a:p>
            <a:pPr>
              <a:defRPr>
                <a:solidFill>
                  <a:srgbClr val="000000"/>
                </a:solidFill>
                <a:latin typeface="Marianne"/>
                <a:ea typeface="Marianne"/>
                <a:cs typeface="Marianne"/>
                <a:sym typeface="Marianne"/>
              </a:defRPr>
            </a:pPr>
            <a:r>
              <a:rPr lang="fr-FR" sz="3200" b="1" dirty="0"/>
              <a:t>Pampa</a:t>
            </a:r>
            <a:r>
              <a:rPr lang="fr-FR" sz="3200" dirty="0"/>
              <a:t> : </a:t>
            </a:r>
            <a:r>
              <a:rPr lang="fr-FR" sz="2500" dirty="0">
                <a:solidFill>
                  <a:srgbClr val="000000"/>
                </a:solidFill>
                <a:latin typeface="Marianne"/>
              </a:rPr>
              <a:t>Prairies herbacées dépourvues d’arbres, situées sur des plaines planes et fertiles. La Pampa correspond à une prairie tempérée ou à une steppe subtropicale. Le climat varie de humide à aride ; les étés sont chauds et les hivers doux (exemples : est et centre de l’Argentine).</a:t>
            </a:r>
          </a:p>
          <a:p>
            <a:pPr>
              <a:defRPr>
                <a:solidFill>
                  <a:srgbClr val="000000"/>
                </a:solidFill>
                <a:latin typeface="Marianne"/>
                <a:ea typeface="Marianne"/>
                <a:cs typeface="Marianne"/>
                <a:sym typeface="Marianne"/>
              </a:defRPr>
            </a:pPr>
            <a:br>
              <a:rPr lang="fr-FR" sz="2500" dirty="0">
                <a:solidFill>
                  <a:srgbClr val="000000"/>
                </a:solidFill>
                <a:latin typeface="Marianne"/>
              </a:rPr>
            </a:br>
            <a:r>
              <a:rPr lang="fr-FR" sz="3200" b="1" dirty="0"/>
              <a:t>Savanes</a:t>
            </a:r>
            <a:r>
              <a:rPr lang="fr-FR" sz="3200" dirty="0"/>
              <a:t> : </a:t>
            </a:r>
            <a:r>
              <a:rPr lang="fr-FR" sz="2500" dirty="0">
                <a:solidFill>
                  <a:srgbClr val="000000"/>
                </a:solidFill>
                <a:latin typeface="Marianne"/>
              </a:rPr>
              <a:t>Terres caractérisées par une strate herbacée ou un autre sous-étage végétal, avec une couverture de canopée forestière comprise entre 10 et 30</a:t>
            </a:r>
            <a:r>
              <a:rPr lang="fr-FR" sz="2500" spc="-50" dirty="0">
                <a:cs typeface="Arial" panose="020B0604020202020204" pitchFamily="34" charset="0"/>
              </a:rPr>
              <a:t> </a:t>
            </a:r>
            <a:r>
              <a:rPr lang="fr-FR" sz="2500" dirty="0">
                <a:solidFill>
                  <a:srgbClr val="000000"/>
                </a:solidFill>
                <a:latin typeface="Marianne"/>
              </a:rPr>
              <a:t>%. La hauteur de la couverture arborée dépasse 2</a:t>
            </a:r>
            <a:r>
              <a:rPr lang="fr-FR" sz="2500" spc="-50" dirty="0">
                <a:cs typeface="Arial" panose="020B0604020202020204" pitchFamily="34" charset="0"/>
              </a:rPr>
              <a:t> </a:t>
            </a:r>
            <a:r>
              <a:rPr lang="fr-FR" sz="2500" dirty="0">
                <a:solidFill>
                  <a:srgbClr val="000000"/>
                </a:solidFill>
                <a:latin typeface="Marianne"/>
              </a:rPr>
              <a:t>mètres </a:t>
            </a:r>
            <a:r>
              <a:rPr lang="fr-FR" sz="2400" dirty="0">
                <a:solidFill>
                  <a:schemeClr val="bg1">
                    <a:lumMod val="65000"/>
                  </a:schemeClr>
                </a:solidFill>
                <a:latin typeface="+mj-lt"/>
                <a:cs typeface="Arial" panose="020B0604020202020204" pitchFamily="34" charset="0"/>
              </a:rPr>
              <a:t>(Nomenclature IGBP/PAGE)</a:t>
            </a:r>
            <a:r>
              <a:rPr lang="fr-FR" sz="2500" dirty="0">
                <a:solidFill>
                  <a:srgbClr val="000000"/>
                </a:solidFill>
                <a:latin typeface="Marianne"/>
              </a:rPr>
              <a:t>.</a:t>
            </a:r>
          </a:p>
          <a:p>
            <a:pPr>
              <a:defRPr>
                <a:solidFill>
                  <a:srgbClr val="000000"/>
                </a:solidFill>
                <a:latin typeface="Marianne"/>
                <a:ea typeface="Marianne"/>
                <a:cs typeface="Marianne"/>
                <a:sym typeface="Marianne"/>
              </a:defRPr>
            </a:pPr>
            <a:endParaRPr lang="fr-FR" sz="2500" dirty="0">
              <a:solidFill>
                <a:srgbClr val="000000"/>
              </a:solidFill>
              <a:latin typeface="Marianne"/>
            </a:endParaRPr>
          </a:p>
          <a:p>
            <a:pPr>
              <a:defRPr>
                <a:solidFill>
                  <a:srgbClr val="000000"/>
                </a:solidFill>
                <a:latin typeface="Marianne"/>
                <a:ea typeface="Marianne"/>
                <a:cs typeface="Marianne"/>
                <a:sym typeface="Marianne"/>
              </a:defRPr>
            </a:pPr>
            <a:r>
              <a:rPr lang="fr-FR" sz="3200" b="1" dirty="0"/>
              <a:t>Savanes boisées</a:t>
            </a:r>
            <a:r>
              <a:rPr lang="fr-FR" sz="3200" dirty="0"/>
              <a:t> : </a:t>
            </a:r>
            <a:r>
              <a:rPr lang="fr-FR" sz="2500" dirty="0">
                <a:solidFill>
                  <a:srgbClr val="000000"/>
                </a:solidFill>
                <a:latin typeface="Marianne"/>
              </a:rPr>
              <a:t>Terres comportant une strate herbacée ou un autre sous-étage végétal, avec une couverture de canopée forestière comprise entre 30 et 60</a:t>
            </a:r>
            <a:r>
              <a:rPr lang="fr-FR" sz="2500" spc="-50" dirty="0">
                <a:cs typeface="Arial" panose="020B0604020202020204" pitchFamily="34" charset="0"/>
              </a:rPr>
              <a:t> </a:t>
            </a:r>
            <a:r>
              <a:rPr lang="fr-FR" sz="2500" dirty="0">
                <a:solidFill>
                  <a:srgbClr val="000000"/>
                </a:solidFill>
                <a:latin typeface="Marianne"/>
              </a:rPr>
              <a:t>%. La hauteur de la couverture arborée dépasse 2</a:t>
            </a:r>
            <a:r>
              <a:rPr lang="fr-FR" sz="2500" spc="-50" dirty="0">
                <a:cs typeface="Arial" panose="020B0604020202020204" pitchFamily="34" charset="0"/>
              </a:rPr>
              <a:t> </a:t>
            </a:r>
            <a:r>
              <a:rPr lang="fr-FR" sz="2500" dirty="0">
                <a:solidFill>
                  <a:srgbClr val="000000"/>
                </a:solidFill>
                <a:latin typeface="Marianne"/>
              </a:rPr>
              <a:t>mètres </a:t>
            </a:r>
            <a:r>
              <a:rPr lang="fr-FR" sz="2400" dirty="0">
                <a:solidFill>
                  <a:schemeClr val="bg1">
                    <a:lumMod val="65000"/>
                  </a:schemeClr>
                </a:solidFill>
                <a:latin typeface="+mj-lt"/>
                <a:cs typeface="Arial" panose="020B0604020202020204" pitchFamily="34" charset="0"/>
              </a:rPr>
              <a:t>(Nomenclature IGBP/PAGE)</a:t>
            </a:r>
            <a:r>
              <a:rPr lang="fr-FR" sz="2500" dirty="0">
                <a:solidFill>
                  <a:srgbClr val="000000"/>
                </a:solidFill>
                <a:latin typeface="Marianne"/>
              </a:rPr>
              <a:t>.</a:t>
            </a:r>
          </a:p>
          <a:p>
            <a:pPr>
              <a:defRPr>
                <a:solidFill>
                  <a:srgbClr val="000000"/>
                </a:solidFill>
                <a:latin typeface="Marianne"/>
                <a:ea typeface="Marianne"/>
                <a:cs typeface="Marianne"/>
                <a:sym typeface="Marianne"/>
              </a:defRPr>
            </a:pPr>
            <a:endParaRPr lang="fr-FR" sz="2500" dirty="0">
              <a:solidFill>
                <a:srgbClr val="000000"/>
              </a:solidFill>
              <a:latin typeface="Marianne"/>
            </a:endParaRPr>
          </a:p>
          <a:p>
            <a:pPr>
              <a:defRPr>
                <a:solidFill>
                  <a:srgbClr val="000000"/>
                </a:solidFill>
                <a:latin typeface="Marianne"/>
                <a:ea typeface="Marianne"/>
                <a:cs typeface="Marianne"/>
                <a:sym typeface="Marianne"/>
              </a:defRPr>
            </a:pPr>
            <a:r>
              <a:rPr lang="fr-FR" sz="3200" b="1" dirty="0"/>
              <a:t>Fourrés / formations arbustives</a:t>
            </a:r>
            <a:r>
              <a:rPr lang="fr-FR" sz="3200" dirty="0"/>
              <a:t> : </a:t>
            </a:r>
            <a:r>
              <a:rPr lang="fr-FR" sz="2500" dirty="0">
                <a:solidFill>
                  <a:srgbClr val="000000"/>
                </a:solidFill>
                <a:latin typeface="Marianne"/>
              </a:rPr>
              <a:t>Terres dominées par une végétation ligneuse de moins de 2</a:t>
            </a:r>
            <a:r>
              <a:rPr lang="fr-FR" sz="2500" spc="-50" dirty="0">
                <a:cs typeface="Arial" panose="020B0604020202020204" pitchFamily="34" charset="0"/>
              </a:rPr>
              <a:t> </a:t>
            </a:r>
            <a:r>
              <a:rPr lang="fr-FR" sz="2500" dirty="0">
                <a:solidFill>
                  <a:srgbClr val="000000"/>
                </a:solidFill>
                <a:latin typeface="Marianne"/>
              </a:rPr>
              <a:t>m de hauteur, avec une couverture arbustive supérieure à 10</a:t>
            </a:r>
            <a:r>
              <a:rPr lang="fr-FR" sz="2500" spc="-50" dirty="0">
                <a:cs typeface="Arial" panose="020B0604020202020204" pitchFamily="34" charset="0"/>
              </a:rPr>
              <a:t> </a:t>
            </a:r>
            <a:r>
              <a:rPr lang="fr-FR" sz="2500" dirty="0">
                <a:solidFill>
                  <a:srgbClr val="000000"/>
                </a:solidFill>
                <a:latin typeface="Marianne"/>
              </a:rPr>
              <a:t>% </a:t>
            </a:r>
            <a:r>
              <a:rPr lang="fr-FR" sz="2400" dirty="0">
                <a:solidFill>
                  <a:schemeClr val="bg1">
                    <a:lumMod val="65000"/>
                  </a:schemeClr>
                </a:solidFill>
                <a:latin typeface="+mj-lt"/>
                <a:cs typeface="Arial" panose="020B0604020202020204" pitchFamily="34" charset="0"/>
              </a:rPr>
              <a:t>(Nomenclature IGBP/PAGE)</a:t>
            </a:r>
            <a:r>
              <a:rPr lang="fr-FR" sz="2500" dirty="0">
                <a:solidFill>
                  <a:srgbClr val="000000"/>
                </a:solidFill>
                <a:latin typeface="Marianne"/>
              </a:rPr>
              <a:t>.</a:t>
            </a:r>
          </a:p>
        </p:txBody>
      </p:sp>
    </p:spTree>
    <p:extLst>
      <p:ext uri="{BB962C8B-B14F-4D97-AF65-F5344CB8AC3E}">
        <p14:creationId xmlns:p14="http://schemas.microsoft.com/office/powerpoint/2010/main" val="1909541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C38A1DF-D52F-BDA7-73DE-FE8305FC6086}"/>
              </a:ext>
            </a:extLst>
          </p:cNvPr>
          <p:cNvSpPr>
            <a:spLocks noGrp="1"/>
          </p:cNvSpPr>
          <p:nvPr>
            <p:ph type="title"/>
          </p:nvPr>
        </p:nvSpPr>
        <p:spPr>
          <a:xfrm>
            <a:off x="6081713" y="5989637"/>
            <a:ext cx="12880843" cy="2275041"/>
          </a:xfrm>
        </p:spPr>
        <p:txBody>
          <a:bodyPr wrap="square">
            <a:spAutoFit/>
          </a:bodyPr>
          <a:lstStyle/>
          <a:p>
            <a:r>
              <a:rPr lang="fr-FR" dirty="0"/>
              <a:t>Présentation de l'écosystème : définitions et chiffres-clés</a:t>
            </a:r>
          </a:p>
        </p:txBody>
      </p:sp>
    </p:spTree>
    <p:extLst>
      <p:ext uri="{BB962C8B-B14F-4D97-AF65-F5344CB8AC3E}">
        <p14:creationId xmlns:p14="http://schemas.microsoft.com/office/powerpoint/2010/main" val="34493543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a:xfrm>
            <a:off x="1905000" y="205650"/>
            <a:ext cx="21202650" cy="863531"/>
          </a:xfrm>
        </p:spPr>
        <p:txBody>
          <a:bodyPr/>
          <a:lstStyle/>
          <a:p>
            <a:r>
              <a:rPr lang="fr-FR" dirty="0"/>
              <a:t>Terminologie des prairies</a:t>
            </a:r>
          </a:p>
        </p:txBody>
      </p:sp>
      <p:sp>
        <p:nvSpPr>
          <p:cNvPr id="4" name="ZoneTexte 3">
            <a:extLst>
              <a:ext uri="{FF2B5EF4-FFF2-40B4-BE49-F238E27FC236}">
                <a16:creationId xmlns:a16="http://schemas.microsoft.com/office/drawing/2014/main" id="{FC374B3A-5BC6-E718-CF93-844667760973}"/>
              </a:ext>
            </a:extLst>
          </p:cNvPr>
          <p:cNvSpPr txBox="1"/>
          <p:nvPr/>
        </p:nvSpPr>
        <p:spPr>
          <a:xfrm>
            <a:off x="16583025" y="547415"/>
            <a:ext cx="243046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IGBP/PAGE, 2000</a:t>
            </a:r>
            <a:endParaRPr lang="fr-FR" sz="2400" dirty="0">
              <a:solidFill>
                <a:schemeClr val="bg1">
                  <a:lumMod val="65000"/>
                </a:schemeClr>
              </a:solidFill>
              <a:cs typeface="Arial" panose="020B0604020202020204" pitchFamily="34" charset="0"/>
            </a:endParaRPr>
          </a:p>
        </p:txBody>
      </p:sp>
      <p:sp>
        <p:nvSpPr>
          <p:cNvPr id="65" name="ZoneTexte 64">
            <a:extLst>
              <a:ext uri="{FF2B5EF4-FFF2-40B4-BE49-F238E27FC236}">
                <a16:creationId xmlns:a16="http://schemas.microsoft.com/office/drawing/2014/main" id="{382D5ED9-50BF-55F4-7CD4-9F3B11EC4DA1}"/>
              </a:ext>
            </a:extLst>
          </p:cNvPr>
          <p:cNvSpPr txBox="1"/>
          <p:nvPr/>
        </p:nvSpPr>
        <p:spPr>
          <a:xfrm>
            <a:off x="2188469" y="12801051"/>
            <a:ext cx="6003969"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MAP-MC / TRACES / ARTeHIS /  / CNRS Images</a:t>
            </a:r>
            <a:endParaRPr lang="fr-FR" sz="1600" dirty="0">
              <a:solidFill>
                <a:schemeClr val="bg1">
                  <a:lumMod val="65000"/>
                </a:schemeClr>
              </a:solidFill>
              <a:cs typeface="Arial" panose="020B0604020202020204" pitchFamily="34" charset="0"/>
            </a:endParaRPr>
          </a:p>
        </p:txBody>
      </p:sp>
      <p:sp>
        <p:nvSpPr>
          <p:cNvPr id="66" name="ZoneTexte 65">
            <a:extLst>
              <a:ext uri="{FF2B5EF4-FFF2-40B4-BE49-F238E27FC236}">
                <a16:creationId xmlns:a16="http://schemas.microsoft.com/office/drawing/2014/main" id="{AC952CB6-E4CB-EE49-D1E0-1DE300CA86AD}"/>
              </a:ext>
            </a:extLst>
          </p:cNvPr>
          <p:cNvSpPr txBox="1"/>
          <p:nvPr/>
        </p:nvSpPr>
        <p:spPr>
          <a:xfrm>
            <a:off x="10742358"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FRÉSILLON Cyril / CNRS Images</a:t>
            </a:r>
            <a:endParaRPr lang="fr-FR" sz="1600" dirty="0">
              <a:solidFill>
                <a:schemeClr val="bg1">
                  <a:lumMod val="65000"/>
                </a:schemeClr>
              </a:solidFill>
              <a:cs typeface="Arial" panose="020B0604020202020204" pitchFamily="34" charset="0"/>
            </a:endParaRPr>
          </a:p>
        </p:txBody>
      </p:sp>
      <p:sp>
        <p:nvSpPr>
          <p:cNvPr id="67" name="ZoneTexte 66">
            <a:extLst>
              <a:ext uri="{FF2B5EF4-FFF2-40B4-BE49-F238E27FC236}">
                <a16:creationId xmlns:a16="http://schemas.microsoft.com/office/drawing/2014/main" id="{9FE0949A-CC43-7C5F-99D6-C6F8323614CB}"/>
              </a:ext>
            </a:extLst>
          </p:cNvPr>
          <p:cNvSpPr txBox="1"/>
          <p:nvPr/>
        </p:nvSpPr>
        <p:spPr>
          <a:xfrm>
            <a:off x="17738388" y="787213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MARTIN Jean-Louis / CNRS Images</a:t>
            </a:r>
            <a:endParaRPr lang="fr-FR" sz="1600" dirty="0">
              <a:solidFill>
                <a:schemeClr val="bg1">
                  <a:lumMod val="65000"/>
                </a:schemeClr>
              </a:solidFill>
              <a:cs typeface="Arial" panose="020B0604020202020204" pitchFamily="34" charset="0"/>
            </a:endParaRPr>
          </a:p>
        </p:txBody>
      </p:sp>
      <p:sp>
        <p:nvSpPr>
          <p:cNvPr id="68" name="ZoneTexte 67">
            <a:extLst>
              <a:ext uri="{FF2B5EF4-FFF2-40B4-BE49-F238E27FC236}">
                <a16:creationId xmlns:a16="http://schemas.microsoft.com/office/drawing/2014/main" id="{75501DD3-3F12-0E8B-7B9A-B0F613F2D367}"/>
              </a:ext>
            </a:extLst>
          </p:cNvPr>
          <p:cNvSpPr txBox="1"/>
          <p:nvPr/>
        </p:nvSpPr>
        <p:spPr>
          <a:xfrm>
            <a:off x="17737342"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DELHAYE Claude / CNRS Images</a:t>
            </a:r>
            <a:endParaRPr lang="fr-FR" sz="1600" dirty="0">
              <a:solidFill>
                <a:schemeClr val="bg1">
                  <a:lumMod val="65000"/>
                </a:schemeClr>
              </a:solidFill>
              <a:cs typeface="Arial" panose="020B0604020202020204" pitchFamily="34" charset="0"/>
            </a:endParaRPr>
          </a:p>
        </p:txBody>
      </p:sp>
      <p:sp>
        <p:nvSpPr>
          <p:cNvPr id="69" name="ZoneTexte 68">
            <a:extLst>
              <a:ext uri="{FF2B5EF4-FFF2-40B4-BE49-F238E27FC236}">
                <a16:creationId xmlns:a16="http://schemas.microsoft.com/office/drawing/2014/main" id="{681B5414-8D57-F0F4-96FE-9518C518EFF4}"/>
              </a:ext>
            </a:extLst>
          </p:cNvPr>
          <p:cNvSpPr txBox="1"/>
          <p:nvPr/>
        </p:nvSpPr>
        <p:spPr>
          <a:xfrm>
            <a:off x="3747373" y="7885559"/>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RAGUET Hubert / LECA / CNRS Images</a:t>
            </a:r>
            <a:endParaRPr lang="fr-FR" sz="1600" dirty="0">
              <a:solidFill>
                <a:schemeClr val="bg1">
                  <a:lumMod val="65000"/>
                </a:schemeClr>
              </a:solidFill>
              <a:cs typeface="Arial" panose="020B0604020202020204" pitchFamily="34" charset="0"/>
            </a:endParaRPr>
          </a:p>
        </p:txBody>
      </p:sp>
      <p:pic>
        <p:nvPicPr>
          <p:cNvPr id="70" name="Image 69">
            <a:extLst>
              <a:ext uri="{FF2B5EF4-FFF2-40B4-BE49-F238E27FC236}">
                <a16:creationId xmlns:a16="http://schemas.microsoft.com/office/drawing/2014/main" id="{861DCFCB-B4CD-A365-1758-77DE66AAB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0" y="4050604"/>
            <a:ext cx="5747210" cy="3834956"/>
          </a:xfrm>
          <a:prstGeom prst="rect">
            <a:avLst/>
          </a:prstGeom>
        </p:spPr>
      </p:pic>
      <p:pic>
        <p:nvPicPr>
          <p:cNvPr id="71" name="Image 70">
            <a:extLst>
              <a:ext uri="{FF2B5EF4-FFF2-40B4-BE49-F238E27FC236}">
                <a16:creationId xmlns:a16="http://schemas.microsoft.com/office/drawing/2014/main" id="{B1399875-36E7-ED94-C6F2-8E0B623E0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451" y="8975849"/>
            <a:ext cx="5734987" cy="3826800"/>
          </a:xfrm>
          <a:prstGeom prst="rect">
            <a:avLst/>
          </a:prstGeom>
        </p:spPr>
      </p:pic>
      <p:pic>
        <p:nvPicPr>
          <p:cNvPr id="72" name="Image 71">
            <a:extLst>
              <a:ext uri="{FF2B5EF4-FFF2-40B4-BE49-F238E27FC236}">
                <a16:creationId xmlns:a16="http://schemas.microsoft.com/office/drawing/2014/main" id="{D669DA49-7BB5-E9A2-DBED-43E5BEA23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435" y="8975849"/>
            <a:ext cx="5750656" cy="3826800"/>
          </a:xfrm>
          <a:prstGeom prst="rect">
            <a:avLst/>
          </a:prstGeom>
        </p:spPr>
      </p:pic>
      <p:pic>
        <p:nvPicPr>
          <p:cNvPr id="73" name="Image 72">
            <a:extLst>
              <a:ext uri="{FF2B5EF4-FFF2-40B4-BE49-F238E27FC236}">
                <a16:creationId xmlns:a16="http://schemas.microsoft.com/office/drawing/2014/main" id="{949AD3D7-B638-BBC7-9E8E-1684855929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7420" y="4046933"/>
            <a:ext cx="5748255" cy="3825202"/>
          </a:xfrm>
          <a:prstGeom prst="rect">
            <a:avLst/>
          </a:prstGeom>
        </p:spPr>
      </p:pic>
      <p:pic>
        <p:nvPicPr>
          <p:cNvPr id="74" name="Image 73">
            <a:extLst>
              <a:ext uri="{FF2B5EF4-FFF2-40B4-BE49-F238E27FC236}">
                <a16:creationId xmlns:a16="http://schemas.microsoft.com/office/drawing/2014/main" id="{D9C042C3-6766-F1F1-17EC-037541C537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7420" y="8975849"/>
            <a:ext cx="5748254" cy="3825202"/>
          </a:xfrm>
          <a:prstGeom prst="rect">
            <a:avLst/>
          </a:prstGeom>
        </p:spPr>
      </p:pic>
      <p:sp>
        <p:nvSpPr>
          <p:cNvPr id="75" name="ZoneTexte 74">
            <a:extLst>
              <a:ext uri="{FF2B5EF4-FFF2-40B4-BE49-F238E27FC236}">
                <a16:creationId xmlns:a16="http://schemas.microsoft.com/office/drawing/2014/main" id="{34FA71E7-523C-5D32-057C-84C419A3EBAE}"/>
              </a:ext>
            </a:extLst>
          </p:cNvPr>
          <p:cNvSpPr txBox="1"/>
          <p:nvPr/>
        </p:nvSpPr>
        <p:spPr>
          <a:xfrm>
            <a:off x="9157161" y="5021772"/>
            <a:ext cx="6337760" cy="677108"/>
          </a:xfrm>
          <a:prstGeom prst="rect">
            <a:avLst/>
          </a:prstGeom>
          <a:noFill/>
        </p:spPr>
        <p:txBody>
          <a:bodyPr wrap="square" lIns="0" tIns="0" rIns="0" bIns="0" rtlCol="0">
            <a:spAutoFit/>
          </a:bodyPr>
          <a:lstStyle/>
          <a:p>
            <a:pPr algn="ctr">
              <a:spcAft>
                <a:spcPts val="600"/>
              </a:spcAft>
            </a:pPr>
            <a:r>
              <a:rPr lang="fr-FR" sz="4400" b="1" dirty="0">
                <a:cs typeface="Arial" panose="020B0604020202020204" pitchFamily="34" charset="0"/>
              </a:rPr>
              <a:t>Prairies</a:t>
            </a:r>
          </a:p>
        </p:txBody>
      </p:sp>
      <p:sp>
        <p:nvSpPr>
          <p:cNvPr id="76" name="ZoneTexte 75">
            <a:extLst>
              <a:ext uri="{FF2B5EF4-FFF2-40B4-BE49-F238E27FC236}">
                <a16:creationId xmlns:a16="http://schemas.microsoft.com/office/drawing/2014/main" id="{7D911492-F591-EC29-EFE1-1825D4AD7D0F}"/>
              </a:ext>
            </a:extLst>
          </p:cNvPr>
          <p:cNvSpPr txBox="1"/>
          <p:nvPr/>
        </p:nvSpPr>
        <p:spPr>
          <a:xfrm>
            <a:off x="9452435" y="8366400"/>
            <a:ext cx="5747210" cy="517283"/>
          </a:xfrm>
          <a:prstGeom prst="rect">
            <a:avLst/>
          </a:prstGeom>
          <a:no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Savanes</a:t>
            </a:r>
          </a:p>
        </p:txBody>
      </p:sp>
      <p:cxnSp>
        <p:nvCxnSpPr>
          <p:cNvPr id="77" name="Connecteur droit avec flèche 76">
            <a:extLst>
              <a:ext uri="{FF2B5EF4-FFF2-40B4-BE49-F238E27FC236}">
                <a16:creationId xmlns:a16="http://schemas.microsoft.com/office/drawing/2014/main" id="{96002876-731F-BDD9-FA13-2B85BB3D7D7E}"/>
              </a:ext>
            </a:extLst>
          </p:cNvPr>
          <p:cNvCxnSpPr>
            <a:cxnSpLocks/>
          </p:cNvCxnSpPr>
          <p:nvPr/>
        </p:nvCxnSpPr>
        <p:spPr>
          <a:xfrm>
            <a:off x="12299342" y="6005361"/>
            <a:ext cx="0" cy="2214780"/>
          </a:xfrm>
          <a:prstGeom prst="straightConnector1">
            <a:avLst/>
          </a:prstGeom>
          <a:ln w="76200" cap="rnd">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4C890A6E-9C76-EC76-F310-3EE6B691BEDB}"/>
              </a:ext>
            </a:extLst>
          </p:cNvPr>
          <p:cNvCxnSpPr>
            <a:cxnSpLocks/>
          </p:cNvCxnSpPr>
          <p:nvPr/>
        </p:nvCxnSpPr>
        <p:spPr>
          <a:xfrm>
            <a:off x="13632842" y="5414273"/>
            <a:ext cx="2298093" cy="0"/>
          </a:xfrm>
          <a:prstGeom prst="straightConnector1">
            <a:avLst/>
          </a:prstGeom>
          <a:ln w="76200" cap="rnd">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ECBAD9F5-50D1-0A7C-00A1-9A828860BF84}"/>
              </a:ext>
            </a:extLst>
          </p:cNvPr>
          <p:cNvCxnSpPr>
            <a:cxnSpLocks/>
          </p:cNvCxnSpPr>
          <p:nvPr/>
        </p:nvCxnSpPr>
        <p:spPr>
          <a:xfrm flipH="1">
            <a:off x="8667750" y="5414273"/>
            <a:ext cx="2382318" cy="0"/>
          </a:xfrm>
          <a:prstGeom prst="straightConnector1">
            <a:avLst/>
          </a:prstGeom>
          <a:ln w="7620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Connecteur droit avec flèche 79">
            <a:extLst>
              <a:ext uri="{FF2B5EF4-FFF2-40B4-BE49-F238E27FC236}">
                <a16:creationId xmlns:a16="http://schemas.microsoft.com/office/drawing/2014/main" id="{1D1FD395-A83E-333D-F879-DE780E9FE76E}"/>
              </a:ext>
            </a:extLst>
          </p:cNvPr>
          <p:cNvCxnSpPr>
            <a:cxnSpLocks/>
          </p:cNvCxnSpPr>
          <p:nvPr/>
        </p:nvCxnSpPr>
        <p:spPr>
          <a:xfrm flipH="1">
            <a:off x="8667750" y="6005361"/>
            <a:ext cx="2850542" cy="2980651"/>
          </a:xfrm>
          <a:prstGeom prst="straightConnector1">
            <a:avLst/>
          </a:prstGeom>
          <a:ln w="76200" cap="rnd">
            <a:solidFill>
              <a:srgbClr val="D043D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B7AD5B94-7F48-0D8B-63DC-85C8A5A52313}"/>
              </a:ext>
            </a:extLst>
          </p:cNvPr>
          <p:cNvCxnSpPr>
            <a:cxnSpLocks/>
          </p:cNvCxnSpPr>
          <p:nvPr/>
        </p:nvCxnSpPr>
        <p:spPr>
          <a:xfrm>
            <a:off x="13080393" y="6005361"/>
            <a:ext cx="2850542" cy="2980651"/>
          </a:xfrm>
          <a:prstGeom prst="straightConnector1">
            <a:avLst/>
          </a:prstGeom>
          <a:ln w="76200" cap="rnd">
            <a:solidFill>
              <a:srgbClr val="D0A10A"/>
            </a:solidFill>
            <a:tailEnd type="triangle" w="lg" len="lg"/>
          </a:ln>
        </p:spPr>
        <p:style>
          <a:lnRef idx="1">
            <a:schemeClr val="accent1"/>
          </a:lnRef>
          <a:fillRef idx="0">
            <a:schemeClr val="accent1"/>
          </a:fillRef>
          <a:effectRef idx="0">
            <a:schemeClr val="accent1"/>
          </a:effectRef>
          <a:fontRef idx="minor">
            <a:schemeClr val="tx1"/>
          </a:fontRef>
        </p:style>
      </p:cxnSp>
      <p:sp>
        <p:nvSpPr>
          <p:cNvPr id="82" name="ZoneTexte 81">
            <a:extLst>
              <a:ext uri="{FF2B5EF4-FFF2-40B4-BE49-F238E27FC236}">
                <a16:creationId xmlns:a16="http://schemas.microsoft.com/office/drawing/2014/main" id="{82BECCE9-2B12-D7E8-6EA9-327DEBC0022C}"/>
              </a:ext>
            </a:extLst>
          </p:cNvPr>
          <p:cNvSpPr txBox="1"/>
          <p:nvPr/>
        </p:nvSpPr>
        <p:spPr>
          <a:xfrm>
            <a:off x="2457450"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43DB"/>
                </a:solidFill>
                <a:latin typeface="+mj-lt"/>
                <a:ea typeface="+mj-ea"/>
                <a:cs typeface="Arial" panose="020B0604020202020204" pitchFamily="34" charset="0"/>
              </a:rPr>
              <a:t>Steppes, veld, pampa</a:t>
            </a:r>
          </a:p>
        </p:txBody>
      </p:sp>
      <p:sp>
        <p:nvSpPr>
          <p:cNvPr id="83" name="ZoneTexte 82">
            <a:extLst>
              <a:ext uri="{FF2B5EF4-FFF2-40B4-BE49-F238E27FC236}">
                <a16:creationId xmlns:a16="http://schemas.microsoft.com/office/drawing/2014/main" id="{1AAB3E84-AB69-0976-E56B-6732C4D724EA}"/>
              </a:ext>
            </a:extLst>
          </p:cNvPr>
          <p:cNvSpPr txBox="1"/>
          <p:nvPr/>
        </p:nvSpPr>
        <p:spPr>
          <a:xfrm>
            <a:off x="2457450"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accent2"/>
                </a:solidFill>
                <a:latin typeface="+mj-lt"/>
                <a:ea typeface="+mj-ea"/>
                <a:cs typeface="Arial" panose="020B0604020202020204" pitchFamily="34" charset="0"/>
              </a:rPr>
              <a:t>Prairies de fauche</a:t>
            </a:r>
          </a:p>
        </p:txBody>
      </p:sp>
      <p:sp>
        <p:nvSpPr>
          <p:cNvPr id="84" name="ZoneTexte 83">
            <a:extLst>
              <a:ext uri="{FF2B5EF4-FFF2-40B4-BE49-F238E27FC236}">
                <a16:creationId xmlns:a16="http://schemas.microsoft.com/office/drawing/2014/main" id="{5CC80C49-9119-1E7A-D150-EBE7605F900A}"/>
              </a:ext>
            </a:extLst>
          </p:cNvPr>
          <p:cNvSpPr txBox="1"/>
          <p:nvPr/>
        </p:nvSpPr>
        <p:spPr>
          <a:xfrm>
            <a:off x="16448465"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bg1">
                    <a:lumMod val="65000"/>
                  </a:schemeClr>
                </a:solidFill>
                <a:latin typeface="+mj-lt"/>
                <a:ea typeface="+mj-ea"/>
                <a:cs typeface="Arial" panose="020B0604020202020204" pitchFamily="34" charset="0"/>
              </a:rPr>
              <a:t>Toundra</a:t>
            </a:r>
          </a:p>
        </p:txBody>
      </p:sp>
      <p:sp>
        <p:nvSpPr>
          <p:cNvPr id="85" name="ZoneTexte 84">
            <a:extLst>
              <a:ext uri="{FF2B5EF4-FFF2-40B4-BE49-F238E27FC236}">
                <a16:creationId xmlns:a16="http://schemas.microsoft.com/office/drawing/2014/main" id="{BBFDC69C-A877-B00B-B89D-1E1EF4B3FE72}"/>
              </a:ext>
            </a:extLst>
          </p:cNvPr>
          <p:cNvSpPr txBox="1"/>
          <p:nvPr/>
        </p:nvSpPr>
        <p:spPr>
          <a:xfrm>
            <a:off x="16447942"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A10A"/>
                </a:solidFill>
                <a:latin typeface="+mj-lt"/>
                <a:ea typeface="+mj-ea"/>
                <a:cs typeface="Arial" panose="020B0604020202020204" pitchFamily="34" charset="0"/>
              </a:rPr>
              <a:t>Formations arbustives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a:extLst>
              <a:ext uri="{FF2B5EF4-FFF2-40B4-BE49-F238E27FC236}">
                <a16:creationId xmlns:a16="http://schemas.microsoft.com/office/drawing/2014/main" id="{07BA64C0-0287-F006-49F0-21EA3C2B8C97}"/>
              </a:ext>
            </a:extLst>
          </p:cNvPr>
          <p:cNvSpPr txBox="1"/>
          <p:nvPr/>
        </p:nvSpPr>
        <p:spPr>
          <a:xfrm>
            <a:off x="2188469" y="12801051"/>
            <a:ext cx="6003969"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MAP-MC / TRACES / ARTeHIS /  / CNRS Images</a:t>
            </a:r>
            <a:endParaRPr lang="fr-FR" sz="1600" dirty="0">
              <a:solidFill>
                <a:schemeClr val="bg1">
                  <a:lumMod val="65000"/>
                </a:schemeClr>
              </a:solidFill>
              <a:cs typeface="Arial" panose="020B0604020202020204" pitchFamily="34" charset="0"/>
            </a:endParaRPr>
          </a:p>
        </p:txBody>
      </p:sp>
      <p:sp>
        <p:nvSpPr>
          <p:cNvPr id="31" name="ZoneTexte 30">
            <a:extLst>
              <a:ext uri="{FF2B5EF4-FFF2-40B4-BE49-F238E27FC236}">
                <a16:creationId xmlns:a16="http://schemas.microsoft.com/office/drawing/2014/main" id="{1BC3EF7D-09F1-D244-43EA-65755BB3777C}"/>
              </a:ext>
            </a:extLst>
          </p:cNvPr>
          <p:cNvSpPr txBox="1"/>
          <p:nvPr/>
        </p:nvSpPr>
        <p:spPr>
          <a:xfrm>
            <a:off x="10742358"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FRÉSILLON Cyril / CNRS Images</a:t>
            </a:r>
            <a:endParaRPr lang="fr-FR" sz="1600" dirty="0">
              <a:solidFill>
                <a:schemeClr val="bg1">
                  <a:lumMod val="65000"/>
                </a:schemeClr>
              </a:solidFill>
              <a:cs typeface="Arial" panose="020B0604020202020204" pitchFamily="34" charset="0"/>
            </a:endParaRPr>
          </a:p>
        </p:txBody>
      </p:sp>
      <p:sp>
        <p:nvSpPr>
          <p:cNvPr id="32" name="ZoneTexte 31">
            <a:extLst>
              <a:ext uri="{FF2B5EF4-FFF2-40B4-BE49-F238E27FC236}">
                <a16:creationId xmlns:a16="http://schemas.microsoft.com/office/drawing/2014/main" id="{98446CA5-53F4-531F-CCA5-03C0DB2EED07}"/>
              </a:ext>
            </a:extLst>
          </p:cNvPr>
          <p:cNvSpPr txBox="1"/>
          <p:nvPr/>
        </p:nvSpPr>
        <p:spPr>
          <a:xfrm>
            <a:off x="17738388" y="787213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MARTIN Jean-Louis / CNRS Images</a:t>
            </a:r>
            <a:endParaRPr lang="fr-FR" sz="1600" dirty="0">
              <a:solidFill>
                <a:schemeClr val="bg1">
                  <a:lumMod val="65000"/>
                </a:schemeClr>
              </a:solidFill>
              <a:cs typeface="Arial" panose="020B0604020202020204" pitchFamily="34" charset="0"/>
            </a:endParaRPr>
          </a:p>
        </p:txBody>
      </p:sp>
      <p:sp>
        <p:nvSpPr>
          <p:cNvPr id="33" name="ZoneTexte 32">
            <a:extLst>
              <a:ext uri="{FF2B5EF4-FFF2-40B4-BE49-F238E27FC236}">
                <a16:creationId xmlns:a16="http://schemas.microsoft.com/office/drawing/2014/main" id="{9CB34F3F-2511-7A80-8915-D5CFB4B06F75}"/>
              </a:ext>
            </a:extLst>
          </p:cNvPr>
          <p:cNvSpPr txBox="1"/>
          <p:nvPr/>
        </p:nvSpPr>
        <p:spPr>
          <a:xfrm>
            <a:off x="17737342"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DELHAYE Claude / CNRS Images</a:t>
            </a:r>
            <a:endParaRPr lang="fr-FR" sz="1600" dirty="0">
              <a:solidFill>
                <a:schemeClr val="bg1">
                  <a:lumMod val="65000"/>
                </a:schemeClr>
              </a:solidFill>
              <a:cs typeface="Arial" panose="020B0604020202020204" pitchFamily="34" charset="0"/>
            </a:endParaRPr>
          </a:p>
        </p:txBody>
      </p:sp>
      <p:sp>
        <p:nvSpPr>
          <p:cNvPr id="34" name="ZoneTexte 33">
            <a:extLst>
              <a:ext uri="{FF2B5EF4-FFF2-40B4-BE49-F238E27FC236}">
                <a16:creationId xmlns:a16="http://schemas.microsoft.com/office/drawing/2014/main" id="{25276879-042D-DD17-32C7-013ABDB1DF53}"/>
              </a:ext>
            </a:extLst>
          </p:cNvPr>
          <p:cNvSpPr txBox="1"/>
          <p:nvPr/>
        </p:nvSpPr>
        <p:spPr>
          <a:xfrm>
            <a:off x="3747373" y="7885559"/>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RAGUET Hubert / LECA / CNRS Images</a:t>
            </a:r>
            <a:endParaRPr lang="fr-FR" sz="1600" dirty="0">
              <a:solidFill>
                <a:schemeClr val="bg1">
                  <a:lumMod val="65000"/>
                </a:schemeClr>
              </a:solidFill>
              <a:cs typeface="Arial" panose="020B0604020202020204" pitchFamily="34" charset="0"/>
            </a:endParaRPr>
          </a:p>
        </p:txBody>
      </p:sp>
      <p:pic>
        <p:nvPicPr>
          <p:cNvPr id="35" name="Image 34">
            <a:extLst>
              <a:ext uri="{FF2B5EF4-FFF2-40B4-BE49-F238E27FC236}">
                <a16:creationId xmlns:a16="http://schemas.microsoft.com/office/drawing/2014/main" id="{FC5FFA02-2140-BCFB-F7C3-4D975F5FE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450" y="4050604"/>
            <a:ext cx="5747210" cy="3834956"/>
          </a:xfrm>
          <a:prstGeom prst="rect">
            <a:avLst/>
          </a:prstGeom>
        </p:spPr>
      </p:pic>
      <p:pic>
        <p:nvPicPr>
          <p:cNvPr id="36" name="Image 35">
            <a:extLst>
              <a:ext uri="{FF2B5EF4-FFF2-40B4-BE49-F238E27FC236}">
                <a16:creationId xmlns:a16="http://schemas.microsoft.com/office/drawing/2014/main" id="{53B2E438-55F9-C224-8B55-FE70749A6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1" y="8975849"/>
            <a:ext cx="5734987" cy="3826800"/>
          </a:xfrm>
          <a:prstGeom prst="rect">
            <a:avLst/>
          </a:prstGeom>
        </p:spPr>
      </p:pic>
      <p:pic>
        <p:nvPicPr>
          <p:cNvPr id="37" name="Image 36">
            <a:extLst>
              <a:ext uri="{FF2B5EF4-FFF2-40B4-BE49-F238E27FC236}">
                <a16:creationId xmlns:a16="http://schemas.microsoft.com/office/drawing/2014/main" id="{213D4A6F-F5DD-ED7C-B5B3-6F90DB5FA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435" y="8975849"/>
            <a:ext cx="5750656" cy="3826800"/>
          </a:xfrm>
          <a:prstGeom prst="rect">
            <a:avLst/>
          </a:prstGeom>
        </p:spPr>
      </p:pic>
      <p:pic>
        <p:nvPicPr>
          <p:cNvPr id="38" name="Image 37">
            <a:extLst>
              <a:ext uri="{FF2B5EF4-FFF2-40B4-BE49-F238E27FC236}">
                <a16:creationId xmlns:a16="http://schemas.microsoft.com/office/drawing/2014/main" id="{BB1A22D6-73C7-A9C8-06AE-3F8BC17AC5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7420" y="4046933"/>
            <a:ext cx="5748255" cy="3825202"/>
          </a:xfrm>
          <a:prstGeom prst="rect">
            <a:avLst/>
          </a:prstGeom>
        </p:spPr>
      </p:pic>
      <p:pic>
        <p:nvPicPr>
          <p:cNvPr id="39" name="Image 38">
            <a:extLst>
              <a:ext uri="{FF2B5EF4-FFF2-40B4-BE49-F238E27FC236}">
                <a16:creationId xmlns:a16="http://schemas.microsoft.com/office/drawing/2014/main" id="{9A60FE4D-71C7-7855-5299-A12CC76E24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7420" y="8975849"/>
            <a:ext cx="5748254" cy="3825202"/>
          </a:xfrm>
          <a:prstGeom prst="rect">
            <a:avLst/>
          </a:prstGeom>
        </p:spPr>
      </p:pic>
      <p:sp>
        <p:nvSpPr>
          <p:cNvPr id="40" name="ZoneTexte 39">
            <a:extLst>
              <a:ext uri="{FF2B5EF4-FFF2-40B4-BE49-F238E27FC236}">
                <a16:creationId xmlns:a16="http://schemas.microsoft.com/office/drawing/2014/main" id="{B6CE28F8-481C-B776-2D63-83CDABD2CA2B}"/>
              </a:ext>
            </a:extLst>
          </p:cNvPr>
          <p:cNvSpPr txBox="1"/>
          <p:nvPr/>
        </p:nvSpPr>
        <p:spPr>
          <a:xfrm>
            <a:off x="9157161" y="5021772"/>
            <a:ext cx="6337760" cy="677108"/>
          </a:xfrm>
          <a:prstGeom prst="rect">
            <a:avLst/>
          </a:prstGeom>
          <a:noFill/>
        </p:spPr>
        <p:txBody>
          <a:bodyPr wrap="square" lIns="0" tIns="0" rIns="0" bIns="0" rtlCol="0">
            <a:spAutoFit/>
          </a:bodyPr>
          <a:lstStyle/>
          <a:p>
            <a:pPr algn="ctr">
              <a:spcAft>
                <a:spcPts val="600"/>
              </a:spcAft>
            </a:pPr>
            <a:r>
              <a:rPr lang="fr-FR" sz="4400" b="1" dirty="0">
                <a:cs typeface="Arial" panose="020B0604020202020204" pitchFamily="34" charset="0"/>
              </a:rPr>
              <a:t>Prairies</a:t>
            </a:r>
          </a:p>
        </p:txBody>
      </p:sp>
      <p:sp>
        <p:nvSpPr>
          <p:cNvPr id="41" name="ZoneTexte 40">
            <a:extLst>
              <a:ext uri="{FF2B5EF4-FFF2-40B4-BE49-F238E27FC236}">
                <a16:creationId xmlns:a16="http://schemas.microsoft.com/office/drawing/2014/main" id="{18758CAE-C583-AB09-33BA-E63B865E47D5}"/>
              </a:ext>
            </a:extLst>
          </p:cNvPr>
          <p:cNvSpPr txBox="1"/>
          <p:nvPr/>
        </p:nvSpPr>
        <p:spPr>
          <a:xfrm>
            <a:off x="9452435" y="8366400"/>
            <a:ext cx="5747210" cy="517283"/>
          </a:xfrm>
          <a:prstGeom prst="rect">
            <a:avLst/>
          </a:prstGeom>
          <a:no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Savanes</a:t>
            </a:r>
          </a:p>
        </p:txBody>
      </p:sp>
      <p:cxnSp>
        <p:nvCxnSpPr>
          <p:cNvPr id="42" name="Connecteur droit avec flèche 41">
            <a:extLst>
              <a:ext uri="{FF2B5EF4-FFF2-40B4-BE49-F238E27FC236}">
                <a16:creationId xmlns:a16="http://schemas.microsoft.com/office/drawing/2014/main" id="{F5A0C2E9-9D00-0202-1002-632BDB0DA192}"/>
              </a:ext>
            </a:extLst>
          </p:cNvPr>
          <p:cNvCxnSpPr>
            <a:cxnSpLocks/>
          </p:cNvCxnSpPr>
          <p:nvPr/>
        </p:nvCxnSpPr>
        <p:spPr>
          <a:xfrm>
            <a:off x="12299342" y="6005361"/>
            <a:ext cx="0" cy="2214780"/>
          </a:xfrm>
          <a:prstGeom prst="straightConnector1">
            <a:avLst/>
          </a:prstGeom>
          <a:ln w="76200" cap="rnd">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54D43E12-A6A9-DD90-5A81-457D13E2D874}"/>
              </a:ext>
            </a:extLst>
          </p:cNvPr>
          <p:cNvCxnSpPr>
            <a:cxnSpLocks/>
          </p:cNvCxnSpPr>
          <p:nvPr/>
        </p:nvCxnSpPr>
        <p:spPr>
          <a:xfrm>
            <a:off x="13632842" y="5414273"/>
            <a:ext cx="2298093" cy="0"/>
          </a:xfrm>
          <a:prstGeom prst="straightConnector1">
            <a:avLst/>
          </a:prstGeom>
          <a:ln w="76200" cap="rnd">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4B0BC058-168E-4C90-BE41-0F26DFC98CC1}"/>
              </a:ext>
            </a:extLst>
          </p:cNvPr>
          <p:cNvCxnSpPr>
            <a:cxnSpLocks/>
          </p:cNvCxnSpPr>
          <p:nvPr/>
        </p:nvCxnSpPr>
        <p:spPr>
          <a:xfrm flipH="1">
            <a:off x="8667750" y="5414273"/>
            <a:ext cx="2382318" cy="0"/>
          </a:xfrm>
          <a:prstGeom prst="straightConnector1">
            <a:avLst/>
          </a:prstGeom>
          <a:ln w="7620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A12F9DFC-196A-1CBA-0D00-1223343E99D4}"/>
              </a:ext>
            </a:extLst>
          </p:cNvPr>
          <p:cNvCxnSpPr>
            <a:cxnSpLocks/>
          </p:cNvCxnSpPr>
          <p:nvPr/>
        </p:nvCxnSpPr>
        <p:spPr>
          <a:xfrm flipH="1">
            <a:off x="8667750" y="6005361"/>
            <a:ext cx="2850542" cy="2980651"/>
          </a:xfrm>
          <a:prstGeom prst="straightConnector1">
            <a:avLst/>
          </a:prstGeom>
          <a:ln w="76200" cap="rnd">
            <a:solidFill>
              <a:srgbClr val="D043D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3640547F-2F1C-2559-EEAF-97F26F059C0E}"/>
              </a:ext>
            </a:extLst>
          </p:cNvPr>
          <p:cNvCxnSpPr>
            <a:cxnSpLocks/>
          </p:cNvCxnSpPr>
          <p:nvPr/>
        </p:nvCxnSpPr>
        <p:spPr>
          <a:xfrm>
            <a:off x="13080393" y="6005361"/>
            <a:ext cx="2850542" cy="2980651"/>
          </a:xfrm>
          <a:prstGeom prst="straightConnector1">
            <a:avLst/>
          </a:prstGeom>
          <a:ln w="76200" cap="rnd">
            <a:solidFill>
              <a:srgbClr val="D0A10A"/>
            </a:solidFill>
            <a:tailEnd type="triangle" w="lg" len="lg"/>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C50735AF-7A32-5ABB-44DA-25E49560175B}"/>
              </a:ext>
            </a:extLst>
          </p:cNvPr>
          <p:cNvSpPr txBox="1"/>
          <p:nvPr/>
        </p:nvSpPr>
        <p:spPr>
          <a:xfrm>
            <a:off x="2457450"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43DB"/>
                </a:solidFill>
                <a:latin typeface="+mj-lt"/>
                <a:ea typeface="+mj-ea"/>
                <a:cs typeface="Arial" panose="020B0604020202020204" pitchFamily="34" charset="0"/>
              </a:rPr>
              <a:t>Steppes, veld, pampa</a:t>
            </a:r>
          </a:p>
        </p:txBody>
      </p:sp>
      <p:sp>
        <p:nvSpPr>
          <p:cNvPr id="48" name="ZoneTexte 47">
            <a:extLst>
              <a:ext uri="{FF2B5EF4-FFF2-40B4-BE49-F238E27FC236}">
                <a16:creationId xmlns:a16="http://schemas.microsoft.com/office/drawing/2014/main" id="{7DA2471A-B057-B66C-B74C-CDA4DFD7AEB3}"/>
              </a:ext>
            </a:extLst>
          </p:cNvPr>
          <p:cNvSpPr txBox="1"/>
          <p:nvPr/>
        </p:nvSpPr>
        <p:spPr>
          <a:xfrm>
            <a:off x="2457450"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accent2"/>
                </a:solidFill>
                <a:latin typeface="+mj-lt"/>
                <a:ea typeface="+mj-ea"/>
                <a:cs typeface="Arial" panose="020B0604020202020204" pitchFamily="34" charset="0"/>
              </a:rPr>
              <a:t>Prairies de fauche</a:t>
            </a:r>
          </a:p>
        </p:txBody>
      </p:sp>
      <p:sp>
        <p:nvSpPr>
          <p:cNvPr id="49" name="ZoneTexte 48">
            <a:extLst>
              <a:ext uri="{FF2B5EF4-FFF2-40B4-BE49-F238E27FC236}">
                <a16:creationId xmlns:a16="http://schemas.microsoft.com/office/drawing/2014/main" id="{879784AD-2CC0-1DA5-D342-C96B91D97375}"/>
              </a:ext>
            </a:extLst>
          </p:cNvPr>
          <p:cNvSpPr txBox="1"/>
          <p:nvPr/>
        </p:nvSpPr>
        <p:spPr>
          <a:xfrm>
            <a:off x="16448465"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bg1">
                    <a:lumMod val="65000"/>
                  </a:schemeClr>
                </a:solidFill>
                <a:latin typeface="+mj-lt"/>
                <a:ea typeface="+mj-ea"/>
                <a:cs typeface="Arial" panose="020B0604020202020204" pitchFamily="34" charset="0"/>
              </a:rPr>
              <a:t>Toundra</a:t>
            </a:r>
          </a:p>
        </p:txBody>
      </p:sp>
      <p:sp>
        <p:nvSpPr>
          <p:cNvPr id="50" name="ZoneTexte 49">
            <a:extLst>
              <a:ext uri="{FF2B5EF4-FFF2-40B4-BE49-F238E27FC236}">
                <a16:creationId xmlns:a16="http://schemas.microsoft.com/office/drawing/2014/main" id="{8C206D1D-1846-8A36-9B6F-05A6CB25F0D5}"/>
              </a:ext>
            </a:extLst>
          </p:cNvPr>
          <p:cNvSpPr txBox="1"/>
          <p:nvPr/>
        </p:nvSpPr>
        <p:spPr>
          <a:xfrm>
            <a:off x="16447942"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A10A"/>
                </a:solidFill>
                <a:latin typeface="+mj-lt"/>
                <a:ea typeface="+mj-ea"/>
                <a:cs typeface="Arial" panose="020B0604020202020204" pitchFamily="34" charset="0"/>
              </a:rPr>
              <a:t>Formations arbustives</a:t>
            </a:r>
          </a:p>
        </p:txBody>
      </p:sp>
      <p:sp>
        <p:nvSpPr>
          <p:cNvPr id="2" name="Titre 1">
            <a:extLst>
              <a:ext uri="{FF2B5EF4-FFF2-40B4-BE49-F238E27FC236}">
                <a16:creationId xmlns:a16="http://schemas.microsoft.com/office/drawing/2014/main" id="{4F101A17-CB6E-F201-C0E7-A39FB84E444F}"/>
              </a:ext>
            </a:extLst>
          </p:cNvPr>
          <p:cNvSpPr>
            <a:spLocks noGrp="1"/>
          </p:cNvSpPr>
          <p:nvPr>
            <p:ph type="title"/>
          </p:nvPr>
        </p:nvSpPr>
        <p:spPr/>
        <p:txBody>
          <a:bodyPr/>
          <a:lstStyle/>
          <a:p>
            <a:r>
              <a:rPr lang="fr-FR" dirty="0"/>
              <a:t>Terminologie des prairies</a:t>
            </a:r>
          </a:p>
        </p:txBody>
      </p:sp>
      <p:sp>
        <p:nvSpPr>
          <p:cNvPr id="4" name="ZoneTexte 3">
            <a:extLst>
              <a:ext uri="{FF2B5EF4-FFF2-40B4-BE49-F238E27FC236}">
                <a16:creationId xmlns:a16="http://schemas.microsoft.com/office/drawing/2014/main" id="{D2B7366F-BC07-6BA7-A864-FE7739F6D217}"/>
              </a:ext>
            </a:extLst>
          </p:cNvPr>
          <p:cNvSpPr txBox="1"/>
          <p:nvPr/>
        </p:nvSpPr>
        <p:spPr>
          <a:xfrm>
            <a:off x="16583025" y="547415"/>
            <a:ext cx="243046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IGBP/PAGE, 2000</a:t>
            </a:r>
            <a:endParaRPr lang="fr-FR" sz="2400" dirty="0">
              <a:solidFill>
                <a:schemeClr val="bg1">
                  <a:lumMod val="65000"/>
                </a:schemeClr>
              </a:solidFill>
              <a:cs typeface="Arial" panose="020B0604020202020204" pitchFamily="34" charset="0"/>
            </a:endParaRPr>
          </a:p>
        </p:txBody>
      </p:sp>
      <p:sp>
        <p:nvSpPr>
          <p:cNvPr id="29" name="ZoneTexte 28">
            <a:extLst>
              <a:ext uri="{FF2B5EF4-FFF2-40B4-BE49-F238E27FC236}">
                <a16:creationId xmlns:a16="http://schemas.microsoft.com/office/drawing/2014/main" id="{1EC8D32F-B278-5A30-148D-D4852BE9248A}"/>
              </a:ext>
            </a:extLst>
          </p:cNvPr>
          <p:cNvSpPr txBox="1"/>
          <p:nvPr/>
        </p:nvSpPr>
        <p:spPr>
          <a:xfrm>
            <a:off x="2252139" y="2545644"/>
            <a:ext cx="6156787" cy="655782"/>
          </a:xfrm>
          <a:prstGeom prst="rect">
            <a:avLst/>
          </a:prstGeom>
          <a:noFill/>
        </p:spPr>
        <p:txBody>
          <a:bodyPr wrap="square" lIns="50400" tIns="50400" rIns="50400" bIns="50400" rtlCol="0">
            <a:spAutoFit/>
          </a:bodyPr>
          <a:lstStyle/>
          <a:p>
            <a:pPr algn="ctr"/>
            <a:r>
              <a:rPr lang="fr-FR" sz="3600" b="1" dirty="0">
                <a:solidFill>
                  <a:srgbClr val="00B0F0"/>
                </a:solidFill>
                <a:latin typeface="+mj-lt"/>
                <a:ea typeface="+mj-ea"/>
                <a:cs typeface="Arial" panose="020B0604020202020204" pitchFamily="34" charset="0"/>
              </a:rPr>
              <a:t>Prairies non ligneuses</a:t>
            </a:r>
          </a:p>
        </p:txBody>
      </p:sp>
      <p:sp>
        <p:nvSpPr>
          <p:cNvPr id="51" name="Rectangle 27">
            <a:extLst>
              <a:ext uri="{FF2B5EF4-FFF2-40B4-BE49-F238E27FC236}">
                <a16:creationId xmlns:a16="http://schemas.microsoft.com/office/drawing/2014/main" id="{2F2DE784-2BED-C6A6-52E1-F02A43868A7B}"/>
              </a:ext>
            </a:extLst>
          </p:cNvPr>
          <p:cNvSpPr/>
          <p:nvPr/>
        </p:nvSpPr>
        <p:spPr>
          <a:xfrm>
            <a:off x="2200692" y="2888353"/>
            <a:ext cx="6225180" cy="10280232"/>
          </a:xfrm>
          <a:custGeom>
            <a:avLst/>
            <a:gdLst>
              <a:gd name="connsiteX0" fmla="*/ 0 w 20221159"/>
              <a:gd name="connsiteY0" fmla="*/ 0 h 11454085"/>
              <a:gd name="connsiteX1" fmla="*/ 20221159 w 20221159"/>
              <a:gd name="connsiteY1" fmla="*/ 0 h 11454085"/>
              <a:gd name="connsiteX2" fmla="*/ 20221159 w 20221159"/>
              <a:gd name="connsiteY2" fmla="*/ 11454085 h 11454085"/>
              <a:gd name="connsiteX3" fmla="*/ 0 w 20221159"/>
              <a:gd name="connsiteY3" fmla="*/ 11454085 h 11454085"/>
              <a:gd name="connsiteX4" fmla="*/ 0 w 20221159"/>
              <a:gd name="connsiteY4" fmla="*/ 0 h 11454085"/>
              <a:gd name="connsiteX0" fmla="*/ 0 w 20221159"/>
              <a:gd name="connsiteY0" fmla="*/ 11430 h 11465515"/>
              <a:gd name="connsiteX1" fmla="*/ 6108919 w 20221159"/>
              <a:gd name="connsiteY1" fmla="*/ 0 h 11465515"/>
              <a:gd name="connsiteX2" fmla="*/ 20221159 w 20221159"/>
              <a:gd name="connsiteY2" fmla="*/ 11430 h 11465515"/>
              <a:gd name="connsiteX3" fmla="*/ 20221159 w 20221159"/>
              <a:gd name="connsiteY3" fmla="*/ 11465515 h 11465515"/>
              <a:gd name="connsiteX4" fmla="*/ 0 w 20221159"/>
              <a:gd name="connsiteY4" fmla="*/ 11465515 h 11465515"/>
              <a:gd name="connsiteX5" fmla="*/ 0 w 20221159"/>
              <a:gd name="connsiteY5" fmla="*/ 11430 h 11465515"/>
              <a:gd name="connsiteX0" fmla="*/ 0 w 20221159"/>
              <a:gd name="connsiteY0" fmla="*/ 11430 h 11465515"/>
              <a:gd name="connsiteX1" fmla="*/ 6108919 w 20221159"/>
              <a:gd name="connsiteY1" fmla="*/ 0 h 11465515"/>
              <a:gd name="connsiteX2" fmla="*/ 14132779 w 20221159"/>
              <a:gd name="connsiteY2" fmla="*/ 0 h 11465515"/>
              <a:gd name="connsiteX3" fmla="*/ 20221159 w 20221159"/>
              <a:gd name="connsiteY3" fmla="*/ 11430 h 11465515"/>
              <a:gd name="connsiteX4" fmla="*/ 20221159 w 20221159"/>
              <a:gd name="connsiteY4" fmla="*/ 11465515 h 11465515"/>
              <a:gd name="connsiteX5" fmla="*/ 0 w 20221159"/>
              <a:gd name="connsiteY5" fmla="*/ 11465515 h 11465515"/>
              <a:gd name="connsiteX6" fmla="*/ 0 w 20221159"/>
              <a:gd name="connsiteY6" fmla="*/ 11430 h 1146551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200359 w 20221159"/>
              <a:gd name="connsiteY5" fmla="*/ 91440 h 11465515"/>
              <a:gd name="connsiteX0" fmla="*/ 14132779 w 20221159"/>
              <a:gd name="connsiteY0" fmla="*/ 22860 h 11488375"/>
              <a:gd name="connsiteX1" fmla="*/ 20221159 w 20221159"/>
              <a:gd name="connsiteY1" fmla="*/ 34290 h 11488375"/>
              <a:gd name="connsiteX2" fmla="*/ 20221159 w 20221159"/>
              <a:gd name="connsiteY2" fmla="*/ 11488375 h 11488375"/>
              <a:gd name="connsiteX3" fmla="*/ 0 w 20221159"/>
              <a:gd name="connsiteY3" fmla="*/ 11488375 h 11488375"/>
              <a:gd name="connsiteX4" fmla="*/ 0 w 20221159"/>
              <a:gd name="connsiteY4" fmla="*/ 34290 h 11488375"/>
              <a:gd name="connsiteX5" fmla="*/ 6200359 w 20221159"/>
              <a:gd name="connsiteY5" fmla="*/ 0 h 1148837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174959 w 20221159"/>
              <a:gd name="connsiteY5" fmla="*/ 2540 h 1146551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2338411 w 20221159"/>
              <a:gd name="connsiteY5" fmla="*/ 2540 h 11465515"/>
              <a:gd name="connsiteX0" fmla="*/ 18093091 w 20221159"/>
              <a:gd name="connsiteY0" fmla="*/ 39943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 name="connsiteX0" fmla="*/ 18077625 w 20221159"/>
              <a:gd name="connsiteY0" fmla="*/ 8081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 name="connsiteX0" fmla="*/ 18124034 w 20221159"/>
              <a:gd name="connsiteY0" fmla="*/ 18702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 name="connsiteX0" fmla="*/ 18062154 w 20221159"/>
              <a:gd name="connsiteY0" fmla="*/ 13391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 name="connsiteX0" fmla="*/ 18062154 w 20221159"/>
              <a:gd name="connsiteY0" fmla="*/ 2770 h 11462975"/>
              <a:gd name="connsiteX1" fmla="*/ 20221159 w 20221159"/>
              <a:gd name="connsiteY1" fmla="*/ 8890 h 11462975"/>
              <a:gd name="connsiteX2" fmla="*/ 20221159 w 20221159"/>
              <a:gd name="connsiteY2" fmla="*/ 11462975 h 11462975"/>
              <a:gd name="connsiteX3" fmla="*/ 0 w 20221159"/>
              <a:gd name="connsiteY3" fmla="*/ 11462975 h 11462975"/>
              <a:gd name="connsiteX4" fmla="*/ 0 w 20221159"/>
              <a:gd name="connsiteY4" fmla="*/ 8890 h 11462975"/>
              <a:gd name="connsiteX5" fmla="*/ 2338411 w 20221159"/>
              <a:gd name="connsiteY5" fmla="*/ 0 h 1146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1159" h="11462975">
                <a:moveTo>
                  <a:pt x="18062154" y="2770"/>
                </a:moveTo>
                <a:lnTo>
                  <a:pt x="20221159" y="8890"/>
                </a:lnTo>
                <a:lnTo>
                  <a:pt x="20221159" y="11462975"/>
                </a:lnTo>
                <a:lnTo>
                  <a:pt x="0" y="11462975"/>
                </a:lnTo>
                <a:lnTo>
                  <a:pt x="0" y="8890"/>
                </a:lnTo>
                <a:lnTo>
                  <a:pt x="2338411" y="0"/>
                </a:lnTo>
              </a:path>
            </a:pathLst>
          </a:custGeom>
          <a:noFill/>
          <a:ln w="63500" cap="rnd">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21794511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DCFD50-D3DD-C426-60B8-B0D58450D6FD}"/>
              </a:ext>
            </a:extLst>
          </p:cNvPr>
          <p:cNvSpPr>
            <a:spLocks noGrp="1"/>
          </p:cNvSpPr>
          <p:nvPr>
            <p:ph type="title"/>
          </p:nvPr>
        </p:nvSpPr>
        <p:spPr/>
        <p:txBody>
          <a:bodyPr/>
          <a:lstStyle/>
          <a:p>
            <a:r>
              <a:rPr lang="fr-FR" dirty="0"/>
              <a:t>Terminologie des prairies</a:t>
            </a:r>
          </a:p>
        </p:txBody>
      </p:sp>
      <p:sp>
        <p:nvSpPr>
          <p:cNvPr id="4" name="ZoneTexte 3">
            <a:extLst>
              <a:ext uri="{FF2B5EF4-FFF2-40B4-BE49-F238E27FC236}">
                <a16:creationId xmlns:a16="http://schemas.microsoft.com/office/drawing/2014/main" id="{4E6EC203-F87A-EAB7-F79F-AE6CB0AF62FE}"/>
              </a:ext>
            </a:extLst>
          </p:cNvPr>
          <p:cNvSpPr txBox="1"/>
          <p:nvPr/>
        </p:nvSpPr>
        <p:spPr>
          <a:xfrm>
            <a:off x="16583025" y="547415"/>
            <a:ext cx="243046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IGBP/PAGE, 2000</a:t>
            </a:r>
            <a:endParaRPr lang="fr-FR" sz="2400" dirty="0">
              <a:solidFill>
                <a:schemeClr val="bg1">
                  <a:lumMod val="65000"/>
                </a:schemeClr>
              </a:solidFill>
              <a:cs typeface="Arial" panose="020B0604020202020204" pitchFamily="34" charset="0"/>
            </a:endParaRPr>
          </a:p>
        </p:txBody>
      </p:sp>
      <p:sp>
        <p:nvSpPr>
          <p:cNvPr id="30" name="ZoneTexte 29">
            <a:extLst>
              <a:ext uri="{FF2B5EF4-FFF2-40B4-BE49-F238E27FC236}">
                <a16:creationId xmlns:a16="http://schemas.microsoft.com/office/drawing/2014/main" id="{3C537FA4-3885-6C03-F0F0-2C9EBBDD2B8B}"/>
              </a:ext>
            </a:extLst>
          </p:cNvPr>
          <p:cNvSpPr txBox="1"/>
          <p:nvPr/>
        </p:nvSpPr>
        <p:spPr>
          <a:xfrm>
            <a:off x="2188469" y="12801051"/>
            <a:ext cx="6003969"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MAP-MC / TRACES / ARTeHIS /  / CNRS Images</a:t>
            </a:r>
            <a:endParaRPr lang="fr-FR" sz="1600" dirty="0">
              <a:solidFill>
                <a:schemeClr val="bg1">
                  <a:lumMod val="65000"/>
                </a:schemeClr>
              </a:solidFill>
              <a:cs typeface="Arial" panose="020B0604020202020204" pitchFamily="34" charset="0"/>
            </a:endParaRPr>
          </a:p>
        </p:txBody>
      </p:sp>
      <p:sp>
        <p:nvSpPr>
          <p:cNvPr id="31" name="ZoneTexte 30">
            <a:extLst>
              <a:ext uri="{FF2B5EF4-FFF2-40B4-BE49-F238E27FC236}">
                <a16:creationId xmlns:a16="http://schemas.microsoft.com/office/drawing/2014/main" id="{58191537-C4B9-E306-6972-3CC9AA670116}"/>
              </a:ext>
            </a:extLst>
          </p:cNvPr>
          <p:cNvSpPr txBox="1"/>
          <p:nvPr/>
        </p:nvSpPr>
        <p:spPr>
          <a:xfrm>
            <a:off x="10742358"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FRÉSILLON Cyril / CNRS Images</a:t>
            </a:r>
            <a:endParaRPr lang="fr-FR" sz="1600" dirty="0">
              <a:solidFill>
                <a:schemeClr val="bg1">
                  <a:lumMod val="65000"/>
                </a:schemeClr>
              </a:solidFill>
              <a:cs typeface="Arial" panose="020B0604020202020204" pitchFamily="34" charset="0"/>
            </a:endParaRPr>
          </a:p>
        </p:txBody>
      </p:sp>
      <p:sp>
        <p:nvSpPr>
          <p:cNvPr id="32" name="ZoneTexte 31">
            <a:extLst>
              <a:ext uri="{FF2B5EF4-FFF2-40B4-BE49-F238E27FC236}">
                <a16:creationId xmlns:a16="http://schemas.microsoft.com/office/drawing/2014/main" id="{E6E1FA4B-593A-72AA-B9CF-F52799273B80}"/>
              </a:ext>
            </a:extLst>
          </p:cNvPr>
          <p:cNvSpPr txBox="1"/>
          <p:nvPr/>
        </p:nvSpPr>
        <p:spPr>
          <a:xfrm>
            <a:off x="17738388" y="787213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MARTIN Jean-Louis / CNRS Images</a:t>
            </a:r>
            <a:endParaRPr lang="fr-FR" sz="1600" dirty="0">
              <a:solidFill>
                <a:schemeClr val="bg1">
                  <a:lumMod val="65000"/>
                </a:schemeClr>
              </a:solidFill>
              <a:cs typeface="Arial" panose="020B0604020202020204" pitchFamily="34" charset="0"/>
            </a:endParaRPr>
          </a:p>
        </p:txBody>
      </p:sp>
      <p:sp>
        <p:nvSpPr>
          <p:cNvPr id="33" name="ZoneTexte 32">
            <a:extLst>
              <a:ext uri="{FF2B5EF4-FFF2-40B4-BE49-F238E27FC236}">
                <a16:creationId xmlns:a16="http://schemas.microsoft.com/office/drawing/2014/main" id="{600565D3-9224-56C5-4EDD-60D10A7CE3ED}"/>
              </a:ext>
            </a:extLst>
          </p:cNvPr>
          <p:cNvSpPr txBox="1"/>
          <p:nvPr/>
        </p:nvSpPr>
        <p:spPr>
          <a:xfrm>
            <a:off x="17737342"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DELHAYE Claude / CNRS Images</a:t>
            </a:r>
            <a:endParaRPr lang="fr-FR" sz="1600" dirty="0">
              <a:solidFill>
                <a:schemeClr val="bg1">
                  <a:lumMod val="65000"/>
                </a:schemeClr>
              </a:solidFill>
              <a:cs typeface="Arial" panose="020B0604020202020204" pitchFamily="34" charset="0"/>
            </a:endParaRPr>
          </a:p>
        </p:txBody>
      </p:sp>
      <p:sp>
        <p:nvSpPr>
          <p:cNvPr id="34" name="ZoneTexte 33">
            <a:extLst>
              <a:ext uri="{FF2B5EF4-FFF2-40B4-BE49-F238E27FC236}">
                <a16:creationId xmlns:a16="http://schemas.microsoft.com/office/drawing/2014/main" id="{886576ED-65E0-BD87-8465-F7328F8464CE}"/>
              </a:ext>
            </a:extLst>
          </p:cNvPr>
          <p:cNvSpPr txBox="1"/>
          <p:nvPr/>
        </p:nvSpPr>
        <p:spPr>
          <a:xfrm>
            <a:off x="3747373" y="7885559"/>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RAGUET Hubert / LECA / CNRS Images</a:t>
            </a:r>
            <a:endParaRPr lang="fr-FR" sz="1600" dirty="0">
              <a:solidFill>
                <a:schemeClr val="bg1">
                  <a:lumMod val="65000"/>
                </a:schemeClr>
              </a:solidFill>
              <a:cs typeface="Arial" panose="020B0604020202020204" pitchFamily="34" charset="0"/>
            </a:endParaRPr>
          </a:p>
        </p:txBody>
      </p:sp>
      <p:pic>
        <p:nvPicPr>
          <p:cNvPr id="35" name="Image 34">
            <a:extLst>
              <a:ext uri="{FF2B5EF4-FFF2-40B4-BE49-F238E27FC236}">
                <a16:creationId xmlns:a16="http://schemas.microsoft.com/office/drawing/2014/main" id="{9F259A87-35AA-F8A3-B6EB-269C72A1A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450" y="4050604"/>
            <a:ext cx="5747210" cy="3834956"/>
          </a:xfrm>
          <a:prstGeom prst="rect">
            <a:avLst/>
          </a:prstGeom>
        </p:spPr>
      </p:pic>
      <p:pic>
        <p:nvPicPr>
          <p:cNvPr id="36" name="Image 35">
            <a:extLst>
              <a:ext uri="{FF2B5EF4-FFF2-40B4-BE49-F238E27FC236}">
                <a16:creationId xmlns:a16="http://schemas.microsoft.com/office/drawing/2014/main" id="{55C9CBF5-46FB-0A51-62F4-B9A755C06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1" y="8975849"/>
            <a:ext cx="5734987" cy="3826800"/>
          </a:xfrm>
          <a:prstGeom prst="rect">
            <a:avLst/>
          </a:prstGeom>
        </p:spPr>
      </p:pic>
      <p:pic>
        <p:nvPicPr>
          <p:cNvPr id="37" name="Image 36">
            <a:extLst>
              <a:ext uri="{FF2B5EF4-FFF2-40B4-BE49-F238E27FC236}">
                <a16:creationId xmlns:a16="http://schemas.microsoft.com/office/drawing/2014/main" id="{8B612595-C037-06FF-D470-C0E66F6B9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435" y="8975849"/>
            <a:ext cx="5750656" cy="3826800"/>
          </a:xfrm>
          <a:prstGeom prst="rect">
            <a:avLst/>
          </a:prstGeom>
        </p:spPr>
      </p:pic>
      <p:pic>
        <p:nvPicPr>
          <p:cNvPr id="38" name="Image 37">
            <a:extLst>
              <a:ext uri="{FF2B5EF4-FFF2-40B4-BE49-F238E27FC236}">
                <a16:creationId xmlns:a16="http://schemas.microsoft.com/office/drawing/2014/main" id="{1E4355A6-B065-92AE-33AF-CD2D7721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47420" y="4046933"/>
            <a:ext cx="5748255" cy="3825202"/>
          </a:xfrm>
          <a:prstGeom prst="rect">
            <a:avLst/>
          </a:prstGeom>
        </p:spPr>
      </p:pic>
      <p:pic>
        <p:nvPicPr>
          <p:cNvPr id="39" name="Image 38">
            <a:extLst>
              <a:ext uri="{FF2B5EF4-FFF2-40B4-BE49-F238E27FC236}">
                <a16:creationId xmlns:a16="http://schemas.microsoft.com/office/drawing/2014/main" id="{31B0EA14-AECB-2521-61A2-43EDD79CE4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7420" y="8975849"/>
            <a:ext cx="5748254" cy="3825202"/>
          </a:xfrm>
          <a:prstGeom prst="rect">
            <a:avLst/>
          </a:prstGeom>
        </p:spPr>
      </p:pic>
      <p:sp>
        <p:nvSpPr>
          <p:cNvPr id="41" name="ZoneTexte 40">
            <a:extLst>
              <a:ext uri="{FF2B5EF4-FFF2-40B4-BE49-F238E27FC236}">
                <a16:creationId xmlns:a16="http://schemas.microsoft.com/office/drawing/2014/main" id="{A3C59484-9D1B-3C8E-C282-B4F0213EE481}"/>
              </a:ext>
            </a:extLst>
          </p:cNvPr>
          <p:cNvSpPr txBox="1"/>
          <p:nvPr/>
        </p:nvSpPr>
        <p:spPr>
          <a:xfrm>
            <a:off x="9157161" y="5021772"/>
            <a:ext cx="6337760" cy="677108"/>
          </a:xfrm>
          <a:prstGeom prst="rect">
            <a:avLst/>
          </a:prstGeom>
          <a:noFill/>
        </p:spPr>
        <p:txBody>
          <a:bodyPr wrap="square" lIns="0" tIns="0" rIns="0" bIns="0" rtlCol="0">
            <a:spAutoFit/>
          </a:bodyPr>
          <a:lstStyle/>
          <a:p>
            <a:pPr algn="ctr">
              <a:spcAft>
                <a:spcPts val="600"/>
              </a:spcAft>
            </a:pPr>
            <a:r>
              <a:rPr lang="fr-FR" sz="4400" b="1" dirty="0">
                <a:cs typeface="Arial" panose="020B0604020202020204" pitchFamily="34" charset="0"/>
              </a:rPr>
              <a:t>Prairies</a:t>
            </a:r>
          </a:p>
        </p:txBody>
      </p:sp>
      <p:sp>
        <p:nvSpPr>
          <p:cNvPr id="42" name="ZoneTexte 41">
            <a:extLst>
              <a:ext uri="{FF2B5EF4-FFF2-40B4-BE49-F238E27FC236}">
                <a16:creationId xmlns:a16="http://schemas.microsoft.com/office/drawing/2014/main" id="{C598AAD9-04DB-4FA5-FAB4-B930B945E4F8}"/>
              </a:ext>
            </a:extLst>
          </p:cNvPr>
          <p:cNvSpPr txBox="1"/>
          <p:nvPr/>
        </p:nvSpPr>
        <p:spPr>
          <a:xfrm>
            <a:off x="9452435" y="8366400"/>
            <a:ext cx="5747210" cy="517283"/>
          </a:xfrm>
          <a:prstGeom prst="rect">
            <a:avLst/>
          </a:prstGeom>
          <a:no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Savanes</a:t>
            </a:r>
          </a:p>
        </p:txBody>
      </p:sp>
      <p:cxnSp>
        <p:nvCxnSpPr>
          <p:cNvPr id="43" name="Connecteur droit avec flèche 42">
            <a:extLst>
              <a:ext uri="{FF2B5EF4-FFF2-40B4-BE49-F238E27FC236}">
                <a16:creationId xmlns:a16="http://schemas.microsoft.com/office/drawing/2014/main" id="{564AAD55-7D17-B5ED-95C7-EA548B78CCE2}"/>
              </a:ext>
            </a:extLst>
          </p:cNvPr>
          <p:cNvCxnSpPr>
            <a:cxnSpLocks/>
          </p:cNvCxnSpPr>
          <p:nvPr/>
        </p:nvCxnSpPr>
        <p:spPr>
          <a:xfrm>
            <a:off x="12299342" y="6005361"/>
            <a:ext cx="0" cy="2214780"/>
          </a:xfrm>
          <a:prstGeom prst="straightConnector1">
            <a:avLst/>
          </a:prstGeom>
          <a:ln w="76200" cap="rnd">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D375F724-0A9C-8036-C888-B883E1AD873E}"/>
              </a:ext>
            </a:extLst>
          </p:cNvPr>
          <p:cNvCxnSpPr>
            <a:cxnSpLocks/>
          </p:cNvCxnSpPr>
          <p:nvPr/>
        </p:nvCxnSpPr>
        <p:spPr>
          <a:xfrm>
            <a:off x="13632842" y="5414273"/>
            <a:ext cx="2298093" cy="0"/>
          </a:xfrm>
          <a:prstGeom prst="straightConnector1">
            <a:avLst/>
          </a:prstGeom>
          <a:ln w="76200" cap="rnd">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FEF8F621-F496-7109-34CD-EF0E104F9530}"/>
              </a:ext>
            </a:extLst>
          </p:cNvPr>
          <p:cNvCxnSpPr>
            <a:cxnSpLocks/>
          </p:cNvCxnSpPr>
          <p:nvPr/>
        </p:nvCxnSpPr>
        <p:spPr>
          <a:xfrm flipH="1">
            <a:off x="8667750" y="5414273"/>
            <a:ext cx="2382318" cy="0"/>
          </a:xfrm>
          <a:prstGeom prst="straightConnector1">
            <a:avLst/>
          </a:prstGeom>
          <a:ln w="7620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CF3A4D3D-D4B5-8306-699C-AC47103D8EB8}"/>
              </a:ext>
            </a:extLst>
          </p:cNvPr>
          <p:cNvCxnSpPr>
            <a:cxnSpLocks/>
          </p:cNvCxnSpPr>
          <p:nvPr/>
        </p:nvCxnSpPr>
        <p:spPr>
          <a:xfrm flipH="1">
            <a:off x="8667750" y="6005361"/>
            <a:ext cx="2850542" cy="2980651"/>
          </a:xfrm>
          <a:prstGeom prst="straightConnector1">
            <a:avLst/>
          </a:prstGeom>
          <a:ln w="76200" cap="rnd">
            <a:solidFill>
              <a:srgbClr val="D043D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BBC8C587-C0CC-7EFC-2BB7-29927957B64D}"/>
              </a:ext>
            </a:extLst>
          </p:cNvPr>
          <p:cNvCxnSpPr>
            <a:cxnSpLocks/>
          </p:cNvCxnSpPr>
          <p:nvPr/>
        </p:nvCxnSpPr>
        <p:spPr>
          <a:xfrm>
            <a:off x="13080393" y="6005361"/>
            <a:ext cx="2850542" cy="2980651"/>
          </a:xfrm>
          <a:prstGeom prst="straightConnector1">
            <a:avLst/>
          </a:prstGeom>
          <a:ln w="76200" cap="rnd">
            <a:solidFill>
              <a:srgbClr val="D0A10A"/>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722B52D9-9EEA-3E48-0C48-7AD102D9944B}"/>
              </a:ext>
            </a:extLst>
          </p:cNvPr>
          <p:cNvSpPr txBox="1"/>
          <p:nvPr/>
        </p:nvSpPr>
        <p:spPr>
          <a:xfrm>
            <a:off x="3028949" y="1316919"/>
            <a:ext cx="18564225" cy="1086669"/>
          </a:xfrm>
          <a:prstGeom prst="rect">
            <a:avLst/>
          </a:prstGeom>
          <a:noFill/>
        </p:spPr>
        <p:txBody>
          <a:bodyPr wrap="square" lIns="50400" tIns="50400" rIns="50400" bIns="50400" rtlCol="0">
            <a:spAutoFit/>
          </a:bodyPr>
          <a:lstStyle/>
          <a:p>
            <a:pPr algn="ctr"/>
            <a:r>
              <a:rPr lang="fr-FR" sz="3600" b="1" i="1" dirty="0">
                <a:solidFill>
                  <a:srgbClr val="00B0F0"/>
                </a:solidFill>
                <a:ea typeface="+mj-ea"/>
                <a:cs typeface="Arial" panose="020B0604020202020204" pitchFamily="34" charset="0"/>
              </a:rPr>
              <a:t>« Terres à couverture herbacée »</a:t>
            </a:r>
          </a:p>
          <a:p>
            <a:pPr algn="ctr"/>
            <a:r>
              <a:rPr lang="fr-FR" sz="2800" dirty="0">
                <a:solidFill>
                  <a:srgbClr val="00B0F0"/>
                </a:solidFill>
                <a:latin typeface="+mj-lt"/>
                <a:ea typeface="+mj-ea"/>
                <a:cs typeface="Arial" panose="020B0604020202020204" pitchFamily="34" charset="0"/>
              </a:rPr>
              <a:t>Définition des </a:t>
            </a:r>
            <a:r>
              <a:rPr lang="fr-FR" sz="2800" b="1" dirty="0">
                <a:solidFill>
                  <a:srgbClr val="00B0F0"/>
                </a:solidFill>
                <a:latin typeface="+mj-lt"/>
                <a:ea typeface="+mj-ea"/>
                <a:cs typeface="Arial" panose="020B0604020202020204" pitchFamily="34" charset="0"/>
              </a:rPr>
              <a:t>prairies</a:t>
            </a:r>
            <a:r>
              <a:rPr lang="fr-FR" sz="2800" dirty="0">
                <a:solidFill>
                  <a:srgbClr val="00B0F0"/>
                </a:solidFill>
                <a:latin typeface="+mj-lt"/>
                <a:ea typeface="+mj-ea"/>
                <a:cs typeface="Arial" panose="020B0604020202020204" pitchFamily="34" charset="0"/>
              </a:rPr>
              <a:t> au sens IGBP/PAGE (classification écologique)</a:t>
            </a:r>
          </a:p>
        </p:txBody>
      </p:sp>
      <p:sp>
        <p:nvSpPr>
          <p:cNvPr id="51" name="ZoneTexte 50">
            <a:extLst>
              <a:ext uri="{FF2B5EF4-FFF2-40B4-BE49-F238E27FC236}">
                <a16:creationId xmlns:a16="http://schemas.microsoft.com/office/drawing/2014/main" id="{8BDA9789-4E62-75EC-FEEB-B7AD630B0023}"/>
              </a:ext>
            </a:extLst>
          </p:cNvPr>
          <p:cNvSpPr txBox="1"/>
          <p:nvPr/>
        </p:nvSpPr>
        <p:spPr>
          <a:xfrm>
            <a:off x="2457450"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43DB"/>
                </a:solidFill>
                <a:latin typeface="+mj-lt"/>
                <a:ea typeface="+mj-ea"/>
                <a:cs typeface="Arial" panose="020B0604020202020204" pitchFamily="34" charset="0"/>
              </a:rPr>
              <a:t>Steppes, veld, pampa</a:t>
            </a:r>
          </a:p>
        </p:txBody>
      </p:sp>
      <p:sp>
        <p:nvSpPr>
          <p:cNvPr id="52" name="ZoneTexte 51">
            <a:extLst>
              <a:ext uri="{FF2B5EF4-FFF2-40B4-BE49-F238E27FC236}">
                <a16:creationId xmlns:a16="http://schemas.microsoft.com/office/drawing/2014/main" id="{76883B9E-AAF9-0BAF-F195-E7BEBA99411E}"/>
              </a:ext>
            </a:extLst>
          </p:cNvPr>
          <p:cNvSpPr txBox="1"/>
          <p:nvPr/>
        </p:nvSpPr>
        <p:spPr>
          <a:xfrm>
            <a:off x="2457450"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accent2"/>
                </a:solidFill>
                <a:latin typeface="+mj-lt"/>
                <a:ea typeface="+mj-ea"/>
                <a:cs typeface="Arial" panose="020B0604020202020204" pitchFamily="34" charset="0"/>
              </a:rPr>
              <a:t>Prairies de fauche</a:t>
            </a:r>
          </a:p>
        </p:txBody>
      </p:sp>
      <p:sp>
        <p:nvSpPr>
          <p:cNvPr id="53" name="ZoneTexte 52">
            <a:extLst>
              <a:ext uri="{FF2B5EF4-FFF2-40B4-BE49-F238E27FC236}">
                <a16:creationId xmlns:a16="http://schemas.microsoft.com/office/drawing/2014/main" id="{68E323DA-8388-68A6-7307-BBF462D0563E}"/>
              </a:ext>
            </a:extLst>
          </p:cNvPr>
          <p:cNvSpPr txBox="1"/>
          <p:nvPr/>
        </p:nvSpPr>
        <p:spPr>
          <a:xfrm>
            <a:off x="16448465"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bg1">
                    <a:lumMod val="65000"/>
                  </a:schemeClr>
                </a:solidFill>
                <a:latin typeface="+mj-lt"/>
                <a:ea typeface="+mj-ea"/>
                <a:cs typeface="Arial" panose="020B0604020202020204" pitchFamily="34" charset="0"/>
              </a:rPr>
              <a:t>Toundra</a:t>
            </a:r>
          </a:p>
        </p:txBody>
      </p:sp>
      <p:sp>
        <p:nvSpPr>
          <p:cNvPr id="54" name="ZoneTexte 53">
            <a:extLst>
              <a:ext uri="{FF2B5EF4-FFF2-40B4-BE49-F238E27FC236}">
                <a16:creationId xmlns:a16="http://schemas.microsoft.com/office/drawing/2014/main" id="{75ECA001-BB19-5EDB-27A3-BC35B3B7BD21}"/>
              </a:ext>
            </a:extLst>
          </p:cNvPr>
          <p:cNvSpPr txBox="1"/>
          <p:nvPr/>
        </p:nvSpPr>
        <p:spPr>
          <a:xfrm>
            <a:off x="16447942"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A10A"/>
                </a:solidFill>
                <a:latin typeface="+mj-lt"/>
                <a:ea typeface="+mj-ea"/>
                <a:cs typeface="Arial" panose="020B0604020202020204" pitchFamily="34" charset="0"/>
              </a:rPr>
              <a:t>Formations arbustives</a:t>
            </a:r>
          </a:p>
        </p:txBody>
      </p:sp>
      <p:sp>
        <p:nvSpPr>
          <p:cNvPr id="55" name="Rectangle 27">
            <a:extLst>
              <a:ext uri="{FF2B5EF4-FFF2-40B4-BE49-F238E27FC236}">
                <a16:creationId xmlns:a16="http://schemas.microsoft.com/office/drawing/2014/main" id="{1965BADC-06E7-6E56-B174-AF0938648333}"/>
              </a:ext>
            </a:extLst>
          </p:cNvPr>
          <p:cNvSpPr/>
          <p:nvPr/>
        </p:nvSpPr>
        <p:spPr>
          <a:xfrm>
            <a:off x="2200691" y="1703070"/>
            <a:ext cx="20221159" cy="11465515"/>
          </a:xfrm>
          <a:custGeom>
            <a:avLst/>
            <a:gdLst>
              <a:gd name="connsiteX0" fmla="*/ 0 w 20221159"/>
              <a:gd name="connsiteY0" fmla="*/ 0 h 11454085"/>
              <a:gd name="connsiteX1" fmla="*/ 20221159 w 20221159"/>
              <a:gd name="connsiteY1" fmla="*/ 0 h 11454085"/>
              <a:gd name="connsiteX2" fmla="*/ 20221159 w 20221159"/>
              <a:gd name="connsiteY2" fmla="*/ 11454085 h 11454085"/>
              <a:gd name="connsiteX3" fmla="*/ 0 w 20221159"/>
              <a:gd name="connsiteY3" fmla="*/ 11454085 h 11454085"/>
              <a:gd name="connsiteX4" fmla="*/ 0 w 20221159"/>
              <a:gd name="connsiteY4" fmla="*/ 0 h 11454085"/>
              <a:gd name="connsiteX0" fmla="*/ 0 w 20221159"/>
              <a:gd name="connsiteY0" fmla="*/ 11430 h 11465515"/>
              <a:gd name="connsiteX1" fmla="*/ 6108919 w 20221159"/>
              <a:gd name="connsiteY1" fmla="*/ 0 h 11465515"/>
              <a:gd name="connsiteX2" fmla="*/ 20221159 w 20221159"/>
              <a:gd name="connsiteY2" fmla="*/ 11430 h 11465515"/>
              <a:gd name="connsiteX3" fmla="*/ 20221159 w 20221159"/>
              <a:gd name="connsiteY3" fmla="*/ 11465515 h 11465515"/>
              <a:gd name="connsiteX4" fmla="*/ 0 w 20221159"/>
              <a:gd name="connsiteY4" fmla="*/ 11465515 h 11465515"/>
              <a:gd name="connsiteX5" fmla="*/ 0 w 20221159"/>
              <a:gd name="connsiteY5" fmla="*/ 11430 h 11465515"/>
              <a:gd name="connsiteX0" fmla="*/ 0 w 20221159"/>
              <a:gd name="connsiteY0" fmla="*/ 11430 h 11465515"/>
              <a:gd name="connsiteX1" fmla="*/ 6108919 w 20221159"/>
              <a:gd name="connsiteY1" fmla="*/ 0 h 11465515"/>
              <a:gd name="connsiteX2" fmla="*/ 14132779 w 20221159"/>
              <a:gd name="connsiteY2" fmla="*/ 0 h 11465515"/>
              <a:gd name="connsiteX3" fmla="*/ 20221159 w 20221159"/>
              <a:gd name="connsiteY3" fmla="*/ 11430 h 11465515"/>
              <a:gd name="connsiteX4" fmla="*/ 20221159 w 20221159"/>
              <a:gd name="connsiteY4" fmla="*/ 11465515 h 11465515"/>
              <a:gd name="connsiteX5" fmla="*/ 0 w 20221159"/>
              <a:gd name="connsiteY5" fmla="*/ 11465515 h 11465515"/>
              <a:gd name="connsiteX6" fmla="*/ 0 w 20221159"/>
              <a:gd name="connsiteY6" fmla="*/ 11430 h 1146551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200359 w 20221159"/>
              <a:gd name="connsiteY5" fmla="*/ 91440 h 11465515"/>
              <a:gd name="connsiteX0" fmla="*/ 14132779 w 20221159"/>
              <a:gd name="connsiteY0" fmla="*/ 22860 h 11488375"/>
              <a:gd name="connsiteX1" fmla="*/ 20221159 w 20221159"/>
              <a:gd name="connsiteY1" fmla="*/ 34290 h 11488375"/>
              <a:gd name="connsiteX2" fmla="*/ 20221159 w 20221159"/>
              <a:gd name="connsiteY2" fmla="*/ 11488375 h 11488375"/>
              <a:gd name="connsiteX3" fmla="*/ 0 w 20221159"/>
              <a:gd name="connsiteY3" fmla="*/ 11488375 h 11488375"/>
              <a:gd name="connsiteX4" fmla="*/ 0 w 20221159"/>
              <a:gd name="connsiteY4" fmla="*/ 34290 h 11488375"/>
              <a:gd name="connsiteX5" fmla="*/ 6200359 w 20221159"/>
              <a:gd name="connsiteY5" fmla="*/ 0 h 1148837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174959 w 20221159"/>
              <a:gd name="connsiteY5" fmla="*/ 2540 h 114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1159" h="11465515">
                <a:moveTo>
                  <a:pt x="14132779" y="0"/>
                </a:moveTo>
                <a:lnTo>
                  <a:pt x="20221159" y="11430"/>
                </a:lnTo>
                <a:lnTo>
                  <a:pt x="20221159" y="11465515"/>
                </a:lnTo>
                <a:lnTo>
                  <a:pt x="0" y="11465515"/>
                </a:lnTo>
                <a:lnTo>
                  <a:pt x="0" y="11430"/>
                </a:lnTo>
                <a:lnTo>
                  <a:pt x="6174959" y="2540"/>
                </a:lnTo>
              </a:path>
            </a:pathLst>
          </a:custGeom>
          <a:noFill/>
          <a:ln w="63500" cap="rnd">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6835981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58883B7C-424D-9DBB-04E6-2B40D3DAC7DB}"/>
              </a:ext>
            </a:extLst>
          </p:cNvPr>
          <p:cNvSpPr txBox="1"/>
          <p:nvPr/>
        </p:nvSpPr>
        <p:spPr>
          <a:xfrm>
            <a:off x="2188469" y="12801051"/>
            <a:ext cx="6003969"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MONNA Fabrice / MAP-MC / TRACES / ARTeHIS /  / CNRS Images</a:t>
            </a:r>
            <a:endParaRPr lang="fr-FR" sz="1600" dirty="0">
              <a:solidFill>
                <a:schemeClr val="bg1">
                  <a:lumMod val="65000"/>
                </a:schemeClr>
              </a:solidFill>
              <a:cs typeface="Arial" panose="020B0604020202020204" pitchFamily="34" charset="0"/>
            </a:endParaRPr>
          </a:p>
        </p:txBody>
      </p:sp>
      <p:sp>
        <p:nvSpPr>
          <p:cNvPr id="14" name="ZoneTexte 13">
            <a:extLst>
              <a:ext uri="{FF2B5EF4-FFF2-40B4-BE49-F238E27FC236}">
                <a16:creationId xmlns:a16="http://schemas.microsoft.com/office/drawing/2014/main" id="{6E975219-FEFB-3E7B-BE7F-274BF40ED275}"/>
              </a:ext>
            </a:extLst>
          </p:cNvPr>
          <p:cNvSpPr txBox="1"/>
          <p:nvPr/>
        </p:nvSpPr>
        <p:spPr>
          <a:xfrm>
            <a:off x="10742358"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FRÉSILLON Cyril / CNRS Images</a:t>
            </a:r>
            <a:endParaRPr lang="fr-FR" sz="1600" dirty="0">
              <a:solidFill>
                <a:schemeClr val="bg1">
                  <a:lumMod val="65000"/>
                </a:schemeClr>
              </a:solidFill>
              <a:cs typeface="Arial" panose="020B0604020202020204" pitchFamily="34" charset="0"/>
            </a:endParaRPr>
          </a:p>
        </p:txBody>
      </p:sp>
      <p:sp>
        <p:nvSpPr>
          <p:cNvPr id="20" name="ZoneTexte 19">
            <a:extLst>
              <a:ext uri="{FF2B5EF4-FFF2-40B4-BE49-F238E27FC236}">
                <a16:creationId xmlns:a16="http://schemas.microsoft.com/office/drawing/2014/main" id="{699B8F2A-E73E-DDE3-86C0-5B483CA88A38}"/>
              </a:ext>
            </a:extLst>
          </p:cNvPr>
          <p:cNvSpPr txBox="1"/>
          <p:nvPr/>
        </p:nvSpPr>
        <p:spPr>
          <a:xfrm>
            <a:off x="17738388" y="787213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MARTIN Jean-Louis / CNRS Images</a:t>
            </a:r>
            <a:endParaRPr lang="fr-FR" sz="1600" dirty="0">
              <a:solidFill>
                <a:schemeClr val="bg1">
                  <a:lumMod val="65000"/>
                </a:schemeClr>
              </a:solidFill>
              <a:cs typeface="Arial" panose="020B0604020202020204" pitchFamily="34" charset="0"/>
            </a:endParaRPr>
          </a:p>
        </p:txBody>
      </p:sp>
      <p:sp>
        <p:nvSpPr>
          <p:cNvPr id="15" name="ZoneTexte 14">
            <a:extLst>
              <a:ext uri="{FF2B5EF4-FFF2-40B4-BE49-F238E27FC236}">
                <a16:creationId xmlns:a16="http://schemas.microsoft.com/office/drawing/2014/main" id="{6A8CBF73-455E-692B-1A96-F3486C3F7D52}"/>
              </a:ext>
            </a:extLst>
          </p:cNvPr>
          <p:cNvSpPr txBox="1"/>
          <p:nvPr/>
        </p:nvSpPr>
        <p:spPr>
          <a:xfrm>
            <a:off x="17737342" y="12801051"/>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DELHAYE Claude / CNRS Images</a:t>
            </a:r>
            <a:endParaRPr lang="fr-FR" sz="1600" dirty="0">
              <a:solidFill>
                <a:schemeClr val="bg1">
                  <a:lumMod val="65000"/>
                </a:schemeClr>
              </a:solidFill>
              <a:cs typeface="Arial" panose="020B0604020202020204" pitchFamily="34" charset="0"/>
            </a:endParaRPr>
          </a:p>
        </p:txBody>
      </p:sp>
      <p:sp>
        <p:nvSpPr>
          <p:cNvPr id="8" name="ZoneTexte 7">
            <a:extLst>
              <a:ext uri="{FF2B5EF4-FFF2-40B4-BE49-F238E27FC236}">
                <a16:creationId xmlns:a16="http://schemas.microsoft.com/office/drawing/2014/main" id="{608BC7C0-1ACB-339E-9A80-D8B7F0C0F230}"/>
              </a:ext>
            </a:extLst>
          </p:cNvPr>
          <p:cNvSpPr txBox="1"/>
          <p:nvPr/>
        </p:nvSpPr>
        <p:spPr>
          <a:xfrm>
            <a:off x="3747373" y="7885559"/>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RAGUET Hubert / LECA / CNRS Images</a:t>
            </a:r>
            <a:endParaRPr lang="fr-FR" sz="1600" dirty="0">
              <a:solidFill>
                <a:schemeClr val="bg1">
                  <a:lumMod val="65000"/>
                </a:schemeClr>
              </a:solidFill>
              <a:cs typeface="Arial" panose="020B0604020202020204" pitchFamily="34" charset="0"/>
            </a:endParaRPr>
          </a:p>
        </p:txBody>
      </p:sp>
      <p:pic>
        <p:nvPicPr>
          <p:cNvPr id="9" name="Image 8">
            <a:extLst>
              <a:ext uri="{FF2B5EF4-FFF2-40B4-BE49-F238E27FC236}">
                <a16:creationId xmlns:a16="http://schemas.microsoft.com/office/drawing/2014/main" id="{2C209F52-E140-DE4D-7764-2801A1C94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0" y="4050604"/>
            <a:ext cx="5747210" cy="3834956"/>
          </a:xfrm>
          <a:prstGeom prst="rect">
            <a:avLst/>
          </a:prstGeom>
        </p:spPr>
      </p:pic>
      <p:pic>
        <p:nvPicPr>
          <p:cNvPr id="10" name="Image 9">
            <a:extLst>
              <a:ext uri="{FF2B5EF4-FFF2-40B4-BE49-F238E27FC236}">
                <a16:creationId xmlns:a16="http://schemas.microsoft.com/office/drawing/2014/main" id="{F5898D86-4771-9D84-76A4-70D9D87F2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451" y="8975849"/>
            <a:ext cx="5734987" cy="3826800"/>
          </a:xfrm>
          <a:prstGeom prst="rect">
            <a:avLst/>
          </a:prstGeom>
        </p:spPr>
      </p:pic>
      <p:pic>
        <p:nvPicPr>
          <p:cNvPr id="12" name="Image 11">
            <a:extLst>
              <a:ext uri="{FF2B5EF4-FFF2-40B4-BE49-F238E27FC236}">
                <a16:creationId xmlns:a16="http://schemas.microsoft.com/office/drawing/2014/main" id="{4FDDCE69-3157-2883-2C83-D45BE525B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435" y="8975849"/>
            <a:ext cx="5750656" cy="3826800"/>
          </a:xfrm>
          <a:prstGeom prst="rect">
            <a:avLst/>
          </a:prstGeom>
        </p:spPr>
      </p:pic>
      <p:pic>
        <p:nvPicPr>
          <p:cNvPr id="19" name="Image 18">
            <a:extLst>
              <a:ext uri="{FF2B5EF4-FFF2-40B4-BE49-F238E27FC236}">
                <a16:creationId xmlns:a16="http://schemas.microsoft.com/office/drawing/2014/main" id="{4AEAE3F5-875A-2677-FE5A-B17E2ED9E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7420" y="4046933"/>
            <a:ext cx="5748255" cy="3825202"/>
          </a:xfrm>
          <a:prstGeom prst="rect">
            <a:avLst/>
          </a:prstGeom>
        </p:spPr>
      </p:pic>
      <p:pic>
        <p:nvPicPr>
          <p:cNvPr id="11" name="Image 10">
            <a:extLst>
              <a:ext uri="{FF2B5EF4-FFF2-40B4-BE49-F238E27FC236}">
                <a16:creationId xmlns:a16="http://schemas.microsoft.com/office/drawing/2014/main" id="{095ED947-E4D9-7A5C-300D-536E0E833F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7420" y="8975849"/>
            <a:ext cx="5748254" cy="3825202"/>
          </a:xfrm>
          <a:prstGeom prst="rect">
            <a:avLst/>
          </a:prstGeom>
        </p:spPr>
      </p:pic>
      <p:sp>
        <p:nvSpPr>
          <p:cNvPr id="57" name="Forme libre : forme 56">
            <a:extLst>
              <a:ext uri="{FF2B5EF4-FFF2-40B4-BE49-F238E27FC236}">
                <a16:creationId xmlns:a16="http://schemas.microsoft.com/office/drawing/2014/main" id="{902C5399-A605-41EB-740D-CE33E620E702}"/>
              </a:ext>
            </a:extLst>
          </p:cNvPr>
          <p:cNvSpPr/>
          <p:nvPr/>
        </p:nvSpPr>
        <p:spPr>
          <a:xfrm>
            <a:off x="2188325" y="1703070"/>
            <a:ext cx="20221159" cy="11465515"/>
          </a:xfrm>
          <a:custGeom>
            <a:avLst/>
            <a:gdLst>
              <a:gd name="connsiteX0" fmla="*/ 3670820 w 20221159"/>
              <a:gd name="connsiteY0" fmla="*/ 1106408 h 11465515"/>
              <a:gd name="connsiteX1" fmla="*/ 3205509 w 20221159"/>
              <a:gd name="connsiteY1" fmla="*/ 1107863 h 11465515"/>
              <a:gd name="connsiteX2" fmla="*/ 3205509 w 20221159"/>
              <a:gd name="connsiteY2" fmla="*/ 10031969 h 11465515"/>
              <a:gd name="connsiteX3" fmla="*/ 17054857 w 20221159"/>
              <a:gd name="connsiteY3" fmla="*/ 10031969 h 11465515"/>
              <a:gd name="connsiteX4" fmla="*/ 17054857 w 20221159"/>
              <a:gd name="connsiteY4" fmla="*/ 1107863 h 11465515"/>
              <a:gd name="connsiteX5" fmla="*/ 16648315 w 20221159"/>
              <a:gd name="connsiteY5" fmla="*/ 1107043 h 11465515"/>
              <a:gd name="connsiteX6" fmla="*/ 14132779 w 20221159"/>
              <a:gd name="connsiteY6" fmla="*/ 0 h 11465515"/>
              <a:gd name="connsiteX7" fmla="*/ 20221159 w 20221159"/>
              <a:gd name="connsiteY7" fmla="*/ 11430 h 11465515"/>
              <a:gd name="connsiteX8" fmla="*/ 20221159 w 20221159"/>
              <a:gd name="connsiteY8" fmla="*/ 11465515 h 11465515"/>
              <a:gd name="connsiteX9" fmla="*/ 0 w 20221159"/>
              <a:gd name="connsiteY9" fmla="*/ 11465515 h 11465515"/>
              <a:gd name="connsiteX10" fmla="*/ 0 w 20221159"/>
              <a:gd name="connsiteY10" fmla="*/ 11430 h 11465515"/>
              <a:gd name="connsiteX11" fmla="*/ 6174959 w 20221159"/>
              <a:gd name="connsiteY11" fmla="*/ 2540 h 114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21159" h="11465515">
                <a:moveTo>
                  <a:pt x="3670820" y="1106408"/>
                </a:moveTo>
                <a:lnTo>
                  <a:pt x="3205509" y="1107863"/>
                </a:lnTo>
                <a:lnTo>
                  <a:pt x="3205509" y="10031969"/>
                </a:lnTo>
                <a:lnTo>
                  <a:pt x="17054857" y="10031969"/>
                </a:lnTo>
                <a:lnTo>
                  <a:pt x="17054857" y="1107863"/>
                </a:lnTo>
                <a:lnTo>
                  <a:pt x="16648315" y="1107043"/>
                </a:lnTo>
                <a:close/>
                <a:moveTo>
                  <a:pt x="14132779" y="0"/>
                </a:moveTo>
                <a:lnTo>
                  <a:pt x="20221159" y="11430"/>
                </a:lnTo>
                <a:lnTo>
                  <a:pt x="20221159" y="11465515"/>
                </a:lnTo>
                <a:lnTo>
                  <a:pt x="0" y="11465515"/>
                </a:lnTo>
                <a:lnTo>
                  <a:pt x="0" y="11430"/>
                </a:lnTo>
                <a:lnTo>
                  <a:pt x="6174959" y="2540"/>
                </a:lnTo>
                <a:close/>
              </a:path>
            </a:pathLst>
          </a:custGeom>
          <a:solidFill>
            <a:schemeClr val="bg1">
              <a:alpha val="70000"/>
            </a:schemeClr>
          </a:solid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EC7E1459-5A32-D906-9FB4-9196D18D1404}"/>
              </a:ext>
            </a:extLst>
          </p:cNvPr>
          <p:cNvSpPr>
            <a:spLocks noGrp="1"/>
          </p:cNvSpPr>
          <p:nvPr>
            <p:ph type="title"/>
          </p:nvPr>
        </p:nvSpPr>
        <p:spPr/>
        <p:txBody>
          <a:bodyPr/>
          <a:lstStyle/>
          <a:p>
            <a:r>
              <a:rPr lang="fr-FR" dirty="0"/>
              <a:t>Terminologie des prairies</a:t>
            </a:r>
          </a:p>
        </p:txBody>
      </p:sp>
      <p:sp>
        <p:nvSpPr>
          <p:cNvPr id="4" name="ZoneTexte 3">
            <a:extLst>
              <a:ext uri="{FF2B5EF4-FFF2-40B4-BE49-F238E27FC236}">
                <a16:creationId xmlns:a16="http://schemas.microsoft.com/office/drawing/2014/main" id="{2E45A7A9-BFA1-800E-4BEC-E85132EB7229}"/>
              </a:ext>
            </a:extLst>
          </p:cNvPr>
          <p:cNvSpPr txBox="1"/>
          <p:nvPr/>
        </p:nvSpPr>
        <p:spPr>
          <a:xfrm>
            <a:off x="16583025" y="547415"/>
            <a:ext cx="2430460"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IGBP/PAGE, 2000</a:t>
            </a:r>
            <a:endParaRPr lang="fr-FR" sz="2400" dirty="0">
              <a:solidFill>
                <a:schemeClr val="bg1">
                  <a:lumMod val="65000"/>
                </a:schemeClr>
              </a:solidFill>
              <a:cs typeface="Arial" panose="020B0604020202020204" pitchFamily="34" charset="0"/>
            </a:endParaRPr>
          </a:p>
        </p:txBody>
      </p:sp>
      <p:sp>
        <p:nvSpPr>
          <p:cNvPr id="5" name="ZoneTexte 4">
            <a:extLst>
              <a:ext uri="{FF2B5EF4-FFF2-40B4-BE49-F238E27FC236}">
                <a16:creationId xmlns:a16="http://schemas.microsoft.com/office/drawing/2014/main" id="{D06576FB-6D6A-2BE7-70F1-F90AA25D1A28}"/>
              </a:ext>
            </a:extLst>
          </p:cNvPr>
          <p:cNvSpPr txBox="1"/>
          <p:nvPr/>
        </p:nvSpPr>
        <p:spPr>
          <a:xfrm>
            <a:off x="9157161" y="5021772"/>
            <a:ext cx="6337760" cy="677108"/>
          </a:xfrm>
          <a:prstGeom prst="rect">
            <a:avLst/>
          </a:prstGeom>
          <a:noFill/>
        </p:spPr>
        <p:txBody>
          <a:bodyPr wrap="square" lIns="0" tIns="0" rIns="0" bIns="0" rtlCol="0">
            <a:spAutoFit/>
          </a:bodyPr>
          <a:lstStyle/>
          <a:p>
            <a:pPr algn="ctr">
              <a:spcAft>
                <a:spcPts val="600"/>
              </a:spcAft>
            </a:pPr>
            <a:r>
              <a:rPr lang="fr-FR" sz="4400" b="1" dirty="0">
                <a:cs typeface="Arial" panose="020B0604020202020204" pitchFamily="34" charset="0"/>
              </a:rPr>
              <a:t>Prairies</a:t>
            </a:r>
          </a:p>
        </p:txBody>
      </p:sp>
      <p:sp>
        <p:nvSpPr>
          <p:cNvPr id="17" name="ZoneTexte 16">
            <a:extLst>
              <a:ext uri="{FF2B5EF4-FFF2-40B4-BE49-F238E27FC236}">
                <a16:creationId xmlns:a16="http://schemas.microsoft.com/office/drawing/2014/main" id="{7BD1D59B-30C6-2E59-A060-3239CE940F17}"/>
              </a:ext>
            </a:extLst>
          </p:cNvPr>
          <p:cNvSpPr txBox="1"/>
          <p:nvPr/>
        </p:nvSpPr>
        <p:spPr>
          <a:xfrm>
            <a:off x="9452435" y="8366400"/>
            <a:ext cx="5747210" cy="517283"/>
          </a:xfrm>
          <a:prstGeom prst="rect">
            <a:avLst/>
          </a:prstGeom>
          <a:noFill/>
        </p:spPr>
        <p:txBody>
          <a:bodyPr wrap="square" lIns="50400" tIns="50400" rIns="50400" bIns="50400" rtlCol="0">
            <a:spAutoFit/>
          </a:bodyPr>
          <a:lstStyle/>
          <a:p>
            <a:pPr algn="ctr"/>
            <a:r>
              <a:rPr lang="fr-FR" sz="2700" b="1" dirty="0">
                <a:solidFill>
                  <a:srgbClr val="92D050"/>
                </a:solidFill>
                <a:latin typeface="+mj-lt"/>
                <a:ea typeface="+mj-ea"/>
                <a:cs typeface="Arial" panose="020B0604020202020204" pitchFamily="34" charset="0"/>
              </a:rPr>
              <a:t>Savanes</a:t>
            </a:r>
          </a:p>
        </p:txBody>
      </p:sp>
      <p:cxnSp>
        <p:nvCxnSpPr>
          <p:cNvPr id="23" name="Connecteur droit avec flèche 22">
            <a:extLst>
              <a:ext uri="{FF2B5EF4-FFF2-40B4-BE49-F238E27FC236}">
                <a16:creationId xmlns:a16="http://schemas.microsoft.com/office/drawing/2014/main" id="{B8A793BE-A9A5-12AF-21F1-12A3E1C890BF}"/>
              </a:ext>
            </a:extLst>
          </p:cNvPr>
          <p:cNvCxnSpPr>
            <a:cxnSpLocks/>
          </p:cNvCxnSpPr>
          <p:nvPr/>
        </p:nvCxnSpPr>
        <p:spPr>
          <a:xfrm>
            <a:off x="12299342" y="6005361"/>
            <a:ext cx="0" cy="2214780"/>
          </a:xfrm>
          <a:prstGeom prst="straightConnector1">
            <a:avLst/>
          </a:prstGeom>
          <a:ln w="76200" cap="rnd">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42457CB9-1B0A-6742-DF13-0E5DC1B5021E}"/>
              </a:ext>
            </a:extLst>
          </p:cNvPr>
          <p:cNvCxnSpPr>
            <a:cxnSpLocks/>
          </p:cNvCxnSpPr>
          <p:nvPr/>
        </p:nvCxnSpPr>
        <p:spPr>
          <a:xfrm>
            <a:off x="13632842" y="5414273"/>
            <a:ext cx="2298093" cy="0"/>
          </a:xfrm>
          <a:prstGeom prst="straightConnector1">
            <a:avLst/>
          </a:prstGeom>
          <a:ln w="76200" cap="rnd">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C74168F4-8E2C-E207-45ED-1F25F8DD0705}"/>
              </a:ext>
            </a:extLst>
          </p:cNvPr>
          <p:cNvCxnSpPr>
            <a:cxnSpLocks/>
          </p:cNvCxnSpPr>
          <p:nvPr/>
        </p:nvCxnSpPr>
        <p:spPr>
          <a:xfrm flipH="1">
            <a:off x="8667750" y="5414273"/>
            <a:ext cx="2382318" cy="0"/>
          </a:xfrm>
          <a:prstGeom prst="straightConnector1">
            <a:avLst/>
          </a:prstGeom>
          <a:ln w="76200" cap="rnd">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23562A31-04CD-3C2A-4D12-31A8F437C27D}"/>
              </a:ext>
            </a:extLst>
          </p:cNvPr>
          <p:cNvCxnSpPr>
            <a:cxnSpLocks/>
          </p:cNvCxnSpPr>
          <p:nvPr/>
        </p:nvCxnSpPr>
        <p:spPr>
          <a:xfrm flipH="1">
            <a:off x="8667750" y="6005361"/>
            <a:ext cx="2850542" cy="2980651"/>
          </a:xfrm>
          <a:prstGeom prst="straightConnector1">
            <a:avLst/>
          </a:prstGeom>
          <a:ln w="76200" cap="rnd">
            <a:solidFill>
              <a:srgbClr val="D043DB"/>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D7D24BE-23EB-EA1D-BE5F-6C6792C36890}"/>
              </a:ext>
            </a:extLst>
          </p:cNvPr>
          <p:cNvSpPr/>
          <p:nvPr/>
        </p:nvSpPr>
        <p:spPr>
          <a:xfrm>
            <a:off x="5393833" y="2799714"/>
            <a:ext cx="13849349" cy="8925561"/>
          </a:xfrm>
          <a:custGeom>
            <a:avLst/>
            <a:gdLst>
              <a:gd name="connsiteX0" fmla="*/ 0 w 13849349"/>
              <a:gd name="connsiteY0" fmla="*/ 0 h 8924106"/>
              <a:gd name="connsiteX1" fmla="*/ 13849349 w 13849349"/>
              <a:gd name="connsiteY1" fmla="*/ 0 h 8924106"/>
              <a:gd name="connsiteX2" fmla="*/ 13849349 w 13849349"/>
              <a:gd name="connsiteY2" fmla="*/ 8924106 h 8924106"/>
              <a:gd name="connsiteX3" fmla="*/ 0 w 13849349"/>
              <a:gd name="connsiteY3" fmla="*/ 8924106 h 8924106"/>
              <a:gd name="connsiteX4" fmla="*/ 0 w 13849349"/>
              <a:gd name="connsiteY4" fmla="*/ 0 h 8924106"/>
              <a:gd name="connsiteX0" fmla="*/ 0 w 13849349"/>
              <a:gd name="connsiteY0" fmla="*/ 820 h 8924926"/>
              <a:gd name="connsiteX1" fmla="*/ 389747 w 13849349"/>
              <a:gd name="connsiteY1" fmla="*/ 0 h 8924926"/>
              <a:gd name="connsiteX2" fmla="*/ 13849349 w 13849349"/>
              <a:gd name="connsiteY2" fmla="*/ 820 h 8924926"/>
              <a:gd name="connsiteX3" fmla="*/ 13849349 w 13849349"/>
              <a:gd name="connsiteY3" fmla="*/ 8924926 h 8924926"/>
              <a:gd name="connsiteX4" fmla="*/ 0 w 13849349"/>
              <a:gd name="connsiteY4" fmla="*/ 8924926 h 8924926"/>
              <a:gd name="connsiteX5" fmla="*/ 0 w 13849349"/>
              <a:gd name="connsiteY5" fmla="*/ 820 h 8924926"/>
              <a:gd name="connsiteX0" fmla="*/ 0 w 13849349"/>
              <a:gd name="connsiteY0" fmla="*/ 820 h 8924926"/>
              <a:gd name="connsiteX1" fmla="*/ 389747 w 13849349"/>
              <a:gd name="connsiteY1" fmla="*/ 0 h 8924926"/>
              <a:gd name="connsiteX2" fmla="*/ 13442807 w 13849349"/>
              <a:gd name="connsiteY2" fmla="*/ 0 h 8924926"/>
              <a:gd name="connsiteX3" fmla="*/ 13849349 w 13849349"/>
              <a:gd name="connsiteY3" fmla="*/ 820 h 8924926"/>
              <a:gd name="connsiteX4" fmla="*/ 13849349 w 13849349"/>
              <a:gd name="connsiteY4" fmla="*/ 8924926 h 8924926"/>
              <a:gd name="connsiteX5" fmla="*/ 0 w 13849349"/>
              <a:gd name="connsiteY5" fmla="*/ 8924926 h 8924926"/>
              <a:gd name="connsiteX6" fmla="*/ 0 w 13849349"/>
              <a:gd name="connsiteY6" fmla="*/ 820 h 8924926"/>
              <a:gd name="connsiteX0" fmla="*/ 13442807 w 13849349"/>
              <a:gd name="connsiteY0" fmla="*/ 0 h 8924926"/>
              <a:gd name="connsiteX1" fmla="*/ 13849349 w 13849349"/>
              <a:gd name="connsiteY1" fmla="*/ 820 h 8924926"/>
              <a:gd name="connsiteX2" fmla="*/ 13849349 w 13849349"/>
              <a:gd name="connsiteY2" fmla="*/ 8924926 h 8924926"/>
              <a:gd name="connsiteX3" fmla="*/ 0 w 13849349"/>
              <a:gd name="connsiteY3" fmla="*/ 8924926 h 8924926"/>
              <a:gd name="connsiteX4" fmla="*/ 0 w 13849349"/>
              <a:gd name="connsiteY4" fmla="*/ 820 h 8924926"/>
              <a:gd name="connsiteX5" fmla="*/ 481187 w 13849349"/>
              <a:gd name="connsiteY5" fmla="*/ 91440 h 8924926"/>
              <a:gd name="connsiteX0" fmla="*/ 13442807 w 13849349"/>
              <a:gd name="connsiteY0" fmla="*/ 635 h 8925561"/>
              <a:gd name="connsiteX1" fmla="*/ 13849349 w 13849349"/>
              <a:gd name="connsiteY1" fmla="*/ 1455 h 8925561"/>
              <a:gd name="connsiteX2" fmla="*/ 13849349 w 13849349"/>
              <a:gd name="connsiteY2" fmla="*/ 8925561 h 8925561"/>
              <a:gd name="connsiteX3" fmla="*/ 0 w 13849349"/>
              <a:gd name="connsiteY3" fmla="*/ 8925561 h 8925561"/>
              <a:gd name="connsiteX4" fmla="*/ 0 w 13849349"/>
              <a:gd name="connsiteY4" fmla="*/ 1455 h 8925561"/>
              <a:gd name="connsiteX5" fmla="*/ 465312 w 13849349"/>
              <a:gd name="connsiteY5" fmla="*/ 0 h 892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49349" h="8925561">
                <a:moveTo>
                  <a:pt x="13442807" y="635"/>
                </a:moveTo>
                <a:lnTo>
                  <a:pt x="13849349" y="1455"/>
                </a:lnTo>
                <a:lnTo>
                  <a:pt x="13849349" y="8925561"/>
                </a:lnTo>
                <a:lnTo>
                  <a:pt x="0" y="8925561"/>
                </a:lnTo>
                <a:lnTo>
                  <a:pt x="0" y="1455"/>
                </a:lnTo>
                <a:lnTo>
                  <a:pt x="465312" y="0"/>
                </a:lnTo>
              </a:path>
            </a:pathLst>
          </a:custGeom>
          <a:noFill/>
          <a:ln w="63500" cap="rnd">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2" name="ZoneTexte 31">
            <a:extLst>
              <a:ext uri="{FF2B5EF4-FFF2-40B4-BE49-F238E27FC236}">
                <a16:creationId xmlns:a16="http://schemas.microsoft.com/office/drawing/2014/main" id="{ADA2CEC0-13BF-1276-B0B0-8DE2D93C9947}"/>
              </a:ext>
            </a:extLst>
          </p:cNvPr>
          <p:cNvSpPr txBox="1"/>
          <p:nvPr/>
        </p:nvSpPr>
        <p:spPr>
          <a:xfrm>
            <a:off x="3036395" y="2401886"/>
            <a:ext cx="18564225" cy="2071554"/>
          </a:xfrm>
          <a:prstGeom prst="rect">
            <a:avLst/>
          </a:prstGeom>
          <a:noFill/>
        </p:spPr>
        <p:txBody>
          <a:bodyPr wrap="square" lIns="50400" tIns="50400" rIns="50400" bIns="50400" rtlCol="0">
            <a:spAutoFit/>
          </a:bodyPr>
          <a:lstStyle/>
          <a:p>
            <a:pPr algn="ctr"/>
            <a:r>
              <a:rPr lang="fr-FR" sz="3600" b="1" i="1" dirty="0">
                <a:solidFill>
                  <a:srgbClr val="FF0000"/>
                </a:solidFill>
                <a:ea typeface="+mj-ea"/>
                <a:cs typeface="Arial" panose="020B0604020202020204" pitchFamily="34" charset="0"/>
              </a:rPr>
              <a:t>« Terres utilisées de façon permanente pour la production</a:t>
            </a:r>
            <a:br>
              <a:rPr lang="fr-FR" sz="3600" b="1" i="1" dirty="0">
                <a:solidFill>
                  <a:srgbClr val="FF0000"/>
                </a:solidFill>
                <a:ea typeface="+mj-ea"/>
                <a:cs typeface="Arial" panose="020B0604020202020204" pitchFamily="34" charset="0"/>
              </a:rPr>
            </a:br>
            <a:r>
              <a:rPr lang="fr-FR" sz="3600" b="1" i="1" dirty="0">
                <a:solidFill>
                  <a:srgbClr val="FF0000"/>
                </a:solidFill>
                <a:ea typeface="+mj-ea"/>
                <a:cs typeface="Arial" panose="020B0604020202020204" pitchFamily="34" charset="0"/>
              </a:rPr>
              <a:t>de cultures fourragères herbacées »</a:t>
            </a:r>
          </a:p>
          <a:p>
            <a:pPr algn="ctr"/>
            <a:r>
              <a:rPr lang="fr-FR" sz="2800" dirty="0">
                <a:solidFill>
                  <a:srgbClr val="FF0000"/>
                </a:solidFill>
                <a:latin typeface="+mj-lt"/>
                <a:ea typeface="+mj-ea"/>
                <a:cs typeface="Arial" panose="020B0604020202020204" pitchFamily="34" charset="0"/>
              </a:rPr>
              <a:t>Définition des </a:t>
            </a:r>
            <a:r>
              <a:rPr lang="fr-FR" sz="2800" b="1" dirty="0">
                <a:solidFill>
                  <a:srgbClr val="FF0000"/>
                </a:solidFill>
                <a:latin typeface="+mj-lt"/>
                <a:ea typeface="+mj-ea"/>
                <a:cs typeface="Arial" panose="020B0604020202020204" pitchFamily="34" charset="0"/>
              </a:rPr>
              <a:t>prairies et pâturages permanents</a:t>
            </a:r>
            <a:br>
              <a:rPr lang="fr-FR" sz="2800" b="1" dirty="0">
                <a:solidFill>
                  <a:srgbClr val="FF0000"/>
                </a:solidFill>
                <a:latin typeface="+mj-lt"/>
                <a:ea typeface="+mj-ea"/>
                <a:cs typeface="Arial" panose="020B0604020202020204" pitchFamily="34" charset="0"/>
              </a:rPr>
            </a:br>
            <a:r>
              <a:rPr lang="fr-FR" sz="2800" dirty="0">
                <a:solidFill>
                  <a:srgbClr val="FF0000"/>
                </a:solidFill>
                <a:latin typeface="+mj-lt"/>
                <a:ea typeface="+mj-ea"/>
                <a:cs typeface="Arial" panose="020B0604020202020204" pitchFamily="34" charset="0"/>
              </a:rPr>
              <a:t>au sens de la FAO (usages des terres)</a:t>
            </a:r>
          </a:p>
        </p:txBody>
      </p:sp>
      <p:cxnSp>
        <p:nvCxnSpPr>
          <p:cNvPr id="38" name="Connecteur droit avec flèche 37">
            <a:extLst>
              <a:ext uri="{FF2B5EF4-FFF2-40B4-BE49-F238E27FC236}">
                <a16:creationId xmlns:a16="http://schemas.microsoft.com/office/drawing/2014/main" id="{810CB7FE-3AAE-2FAD-6878-49CDA7D7D886}"/>
              </a:ext>
            </a:extLst>
          </p:cNvPr>
          <p:cNvCxnSpPr>
            <a:cxnSpLocks/>
          </p:cNvCxnSpPr>
          <p:nvPr/>
        </p:nvCxnSpPr>
        <p:spPr>
          <a:xfrm>
            <a:off x="13080393" y="6005361"/>
            <a:ext cx="2850542" cy="2980651"/>
          </a:xfrm>
          <a:prstGeom prst="straightConnector1">
            <a:avLst/>
          </a:prstGeom>
          <a:ln w="76200" cap="rnd">
            <a:solidFill>
              <a:srgbClr val="D0A10A"/>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8680FCBA-36F3-64BC-AD11-A73CC493FEC7}"/>
              </a:ext>
            </a:extLst>
          </p:cNvPr>
          <p:cNvSpPr txBox="1"/>
          <p:nvPr/>
        </p:nvSpPr>
        <p:spPr>
          <a:xfrm>
            <a:off x="3028949" y="1316919"/>
            <a:ext cx="18564225" cy="1086669"/>
          </a:xfrm>
          <a:prstGeom prst="rect">
            <a:avLst/>
          </a:prstGeom>
          <a:noFill/>
        </p:spPr>
        <p:txBody>
          <a:bodyPr wrap="square" lIns="50400" tIns="50400" rIns="50400" bIns="50400" rtlCol="0">
            <a:spAutoFit/>
          </a:bodyPr>
          <a:lstStyle/>
          <a:p>
            <a:pPr algn="ctr"/>
            <a:r>
              <a:rPr lang="fr-FR" sz="3600" b="1" i="1" dirty="0">
                <a:solidFill>
                  <a:srgbClr val="00B0F0"/>
                </a:solidFill>
                <a:ea typeface="+mj-ea"/>
                <a:cs typeface="Arial" panose="020B0604020202020204" pitchFamily="34" charset="0"/>
              </a:rPr>
              <a:t>« Terres à couverture herbacée »</a:t>
            </a:r>
          </a:p>
          <a:p>
            <a:pPr algn="ctr"/>
            <a:r>
              <a:rPr lang="fr-FR" sz="2800" dirty="0">
                <a:solidFill>
                  <a:srgbClr val="00B0F0"/>
                </a:solidFill>
                <a:latin typeface="+mj-lt"/>
                <a:ea typeface="+mj-ea"/>
                <a:cs typeface="Arial" panose="020B0604020202020204" pitchFamily="34" charset="0"/>
              </a:rPr>
              <a:t>Définition des </a:t>
            </a:r>
            <a:r>
              <a:rPr lang="fr-FR" sz="2800" b="1" dirty="0">
                <a:solidFill>
                  <a:srgbClr val="00B0F0"/>
                </a:solidFill>
                <a:latin typeface="+mj-lt"/>
                <a:ea typeface="+mj-ea"/>
                <a:cs typeface="Arial" panose="020B0604020202020204" pitchFamily="34" charset="0"/>
              </a:rPr>
              <a:t>prairies</a:t>
            </a:r>
            <a:r>
              <a:rPr lang="fr-FR" sz="2800" dirty="0">
                <a:solidFill>
                  <a:srgbClr val="00B0F0"/>
                </a:solidFill>
                <a:latin typeface="+mj-lt"/>
                <a:ea typeface="+mj-ea"/>
                <a:cs typeface="Arial" panose="020B0604020202020204" pitchFamily="34" charset="0"/>
              </a:rPr>
              <a:t> au sens IGBP/PAGE (classification écologique)</a:t>
            </a:r>
          </a:p>
        </p:txBody>
      </p:sp>
      <p:sp>
        <p:nvSpPr>
          <p:cNvPr id="16" name="ZoneTexte 15">
            <a:extLst>
              <a:ext uri="{FF2B5EF4-FFF2-40B4-BE49-F238E27FC236}">
                <a16:creationId xmlns:a16="http://schemas.microsoft.com/office/drawing/2014/main" id="{4D154079-557A-CFD2-FF8B-B65BA545E9E9}"/>
              </a:ext>
            </a:extLst>
          </p:cNvPr>
          <p:cNvSpPr txBox="1"/>
          <p:nvPr/>
        </p:nvSpPr>
        <p:spPr>
          <a:xfrm>
            <a:off x="2457450"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43DB"/>
                </a:solidFill>
                <a:latin typeface="+mj-lt"/>
                <a:ea typeface="+mj-ea"/>
                <a:cs typeface="Arial" panose="020B0604020202020204" pitchFamily="34" charset="0"/>
              </a:rPr>
              <a:t>Steppes, veld, pampa</a:t>
            </a:r>
          </a:p>
        </p:txBody>
      </p:sp>
      <p:sp>
        <p:nvSpPr>
          <p:cNvPr id="7" name="ZoneTexte 6">
            <a:extLst>
              <a:ext uri="{FF2B5EF4-FFF2-40B4-BE49-F238E27FC236}">
                <a16:creationId xmlns:a16="http://schemas.microsoft.com/office/drawing/2014/main" id="{C4DF4C2D-55EB-84CB-2D09-1D83FA3B48DE}"/>
              </a:ext>
            </a:extLst>
          </p:cNvPr>
          <p:cNvSpPr txBox="1"/>
          <p:nvPr/>
        </p:nvSpPr>
        <p:spPr>
          <a:xfrm>
            <a:off x="2457450"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accent2"/>
                </a:solidFill>
                <a:latin typeface="+mj-lt"/>
                <a:ea typeface="+mj-ea"/>
                <a:cs typeface="Arial" panose="020B0604020202020204" pitchFamily="34" charset="0"/>
              </a:rPr>
              <a:t>Prairies de fauche</a:t>
            </a:r>
          </a:p>
        </p:txBody>
      </p:sp>
      <p:sp>
        <p:nvSpPr>
          <p:cNvPr id="21" name="ZoneTexte 20">
            <a:extLst>
              <a:ext uri="{FF2B5EF4-FFF2-40B4-BE49-F238E27FC236}">
                <a16:creationId xmlns:a16="http://schemas.microsoft.com/office/drawing/2014/main" id="{EBA67712-3A7B-396B-8762-6DE369DF38C3}"/>
              </a:ext>
            </a:extLst>
          </p:cNvPr>
          <p:cNvSpPr txBox="1"/>
          <p:nvPr/>
        </p:nvSpPr>
        <p:spPr>
          <a:xfrm>
            <a:off x="16448465" y="3434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chemeClr val="bg1">
                    <a:lumMod val="65000"/>
                  </a:schemeClr>
                </a:solidFill>
                <a:latin typeface="+mj-lt"/>
                <a:ea typeface="+mj-ea"/>
                <a:cs typeface="Arial" panose="020B0604020202020204" pitchFamily="34" charset="0"/>
              </a:rPr>
              <a:t>Toundra</a:t>
            </a:r>
          </a:p>
        </p:txBody>
      </p:sp>
      <p:sp>
        <p:nvSpPr>
          <p:cNvPr id="22" name="ZoneTexte 21">
            <a:extLst>
              <a:ext uri="{FF2B5EF4-FFF2-40B4-BE49-F238E27FC236}">
                <a16:creationId xmlns:a16="http://schemas.microsoft.com/office/drawing/2014/main" id="{6B1E903B-8F80-A320-E858-CE546DFF1CFC}"/>
              </a:ext>
            </a:extLst>
          </p:cNvPr>
          <p:cNvSpPr txBox="1"/>
          <p:nvPr/>
        </p:nvSpPr>
        <p:spPr>
          <a:xfrm>
            <a:off x="16447942" y="8366400"/>
            <a:ext cx="5747210" cy="517283"/>
          </a:xfrm>
          <a:prstGeom prst="rect">
            <a:avLst/>
          </a:prstGeom>
          <a:solidFill>
            <a:schemeClr val="bg1"/>
          </a:solidFill>
        </p:spPr>
        <p:txBody>
          <a:bodyPr wrap="square" lIns="50400" tIns="50400" rIns="50400" bIns="50400" rtlCol="0">
            <a:spAutoFit/>
          </a:bodyPr>
          <a:lstStyle/>
          <a:p>
            <a:pPr algn="ctr"/>
            <a:r>
              <a:rPr lang="fr-FR" sz="2700" b="1" dirty="0">
                <a:solidFill>
                  <a:srgbClr val="D0A10A"/>
                </a:solidFill>
                <a:latin typeface="+mj-lt"/>
                <a:ea typeface="+mj-ea"/>
                <a:cs typeface="Arial" panose="020B0604020202020204" pitchFamily="34" charset="0"/>
              </a:rPr>
              <a:t>Formations arbustives</a:t>
            </a:r>
          </a:p>
        </p:txBody>
      </p:sp>
      <p:sp>
        <p:nvSpPr>
          <p:cNvPr id="58" name="Rectangle 27">
            <a:extLst>
              <a:ext uri="{FF2B5EF4-FFF2-40B4-BE49-F238E27FC236}">
                <a16:creationId xmlns:a16="http://schemas.microsoft.com/office/drawing/2014/main" id="{4EC608F0-4283-3A24-8730-F0798337AC0E}"/>
              </a:ext>
            </a:extLst>
          </p:cNvPr>
          <p:cNvSpPr/>
          <p:nvPr/>
        </p:nvSpPr>
        <p:spPr>
          <a:xfrm>
            <a:off x="2200691" y="1703070"/>
            <a:ext cx="20221159" cy="11465515"/>
          </a:xfrm>
          <a:custGeom>
            <a:avLst/>
            <a:gdLst>
              <a:gd name="connsiteX0" fmla="*/ 0 w 20221159"/>
              <a:gd name="connsiteY0" fmla="*/ 0 h 11454085"/>
              <a:gd name="connsiteX1" fmla="*/ 20221159 w 20221159"/>
              <a:gd name="connsiteY1" fmla="*/ 0 h 11454085"/>
              <a:gd name="connsiteX2" fmla="*/ 20221159 w 20221159"/>
              <a:gd name="connsiteY2" fmla="*/ 11454085 h 11454085"/>
              <a:gd name="connsiteX3" fmla="*/ 0 w 20221159"/>
              <a:gd name="connsiteY3" fmla="*/ 11454085 h 11454085"/>
              <a:gd name="connsiteX4" fmla="*/ 0 w 20221159"/>
              <a:gd name="connsiteY4" fmla="*/ 0 h 11454085"/>
              <a:gd name="connsiteX0" fmla="*/ 0 w 20221159"/>
              <a:gd name="connsiteY0" fmla="*/ 11430 h 11465515"/>
              <a:gd name="connsiteX1" fmla="*/ 6108919 w 20221159"/>
              <a:gd name="connsiteY1" fmla="*/ 0 h 11465515"/>
              <a:gd name="connsiteX2" fmla="*/ 20221159 w 20221159"/>
              <a:gd name="connsiteY2" fmla="*/ 11430 h 11465515"/>
              <a:gd name="connsiteX3" fmla="*/ 20221159 w 20221159"/>
              <a:gd name="connsiteY3" fmla="*/ 11465515 h 11465515"/>
              <a:gd name="connsiteX4" fmla="*/ 0 w 20221159"/>
              <a:gd name="connsiteY4" fmla="*/ 11465515 h 11465515"/>
              <a:gd name="connsiteX5" fmla="*/ 0 w 20221159"/>
              <a:gd name="connsiteY5" fmla="*/ 11430 h 11465515"/>
              <a:gd name="connsiteX0" fmla="*/ 0 w 20221159"/>
              <a:gd name="connsiteY0" fmla="*/ 11430 h 11465515"/>
              <a:gd name="connsiteX1" fmla="*/ 6108919 w 20221159"/>
              <a:gd name="connsiteY1" fmla="*/ 0 h 11465515"/>
              <a:gd name="connsiteX2" fmla="*/ 14132779 w 20221159"/>
              <a:gd name="connsiteY2" fmla="*/ 0 h 11465515"/>
              <a:gd name="connsiteX3" fmla="*/ 20221159 w 20221159"/>
              <a:gd name="connsiteY3" fmla="*/ 11430 h 11465515"/>
              <a:gd name="connsiteX4" fmla="*/ 20221159 w 20221159"/>
              <a:gd name="connsiteY4" fmla="*/ 11465515 h 11465515"/>
              <a:gd name="connsiteX5" fmla="*/ 0 w 20221159"/>
              <a:gd name="connsiteY5" fmla="*/ 11465515 h 11465515"/>
              <a:gd name="connsiteX6" fmla="*/ 0 w 20221159"/>
              <a:gd name="connsiteY6" fmla="*/ 11430 h 1146551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200359 w 20221159"/>
              <a:gd name="connsiteY5" fmla="*/ 91440 h 11465515"/>
              <a:gd name="connsiteX0" fmla="*/ 14132779 w 20221159"/>
              <a:gd name="connsiteY0" fmla="*/ 22860 h 11488375"/>
              <a:gd name="connsiteX1" fmla="*/ 20221159 w 20221159"/>
              <a:gd name="connsiteY1" fmla="*/ 34290 h 11488375"/>
              <a:gd name="connsiteX2" fmla="*/ 20221159 w 20221159"/>
              <a:gd name="connsiteY2" fmla="*/ 11488375 h 11488375"/>
              <a:gd name="connsiteX3" fmla="*/ 0 w 20221159"/>
              <a:gd name="connsiteY3" fmla="*/ 11488375 h 11488375"/>
              <a:gd name="connsiteX4" fmla="*/ 0 w 20221159"/>
              <a:gd name="connsiteY4" fmla="*/ 34290 h 11488375"/>
              <a:gd name="connsiteX5" fmla="*/ 6200359 w 20221159"/>
              <a:gd name="connsiteY5" fmla="*/ 0 h 11488375"/>
              <a:gd name="connsiteX0" fmla="*/ 14132779 w 20221159"/>
              <a:gd name="connsiteY0" fmla="*/ 0 h 11465515"/>
              <a:gd name="connsiteX1" fmla="*/ 20221159 w 20221159"/>
              <a:gd name="connsiteY1" fmla="*/ 11430 h 11465515"/>
              <a:gd name="connsiteX2" fmla="*/ 20221159 w 20221159"/>
              <a:gd name="connsiteY2" fmla="*/ 11465515 h 11465515"/>
              <a:gd name="connsiteX3" fmla="*/ 0 w 20221159"/>
              <a:gd name="connsiteY3" fmla="*/ 11465515 h 11465515"/>
              <a:gd name="connsiteX4" fmla="*/ 0 w 20221159"/>
              <a:gd name="connsiteY4" fmla="*/ 11430 h 11465515"/>
              <a:gd name="connsiteX5" fmla="*/ 6174959 w 20221159"/>
              <a:gd name="connsiteY5" fmla="*/ 2540 h 114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21159" h="11465515">
                <a:moveTo>
                  <a:pt x="14132779" y="0"/>
                </a:moveTo>
                <a:lnTo>
                  <a:pt x="20221159" y="11430"/>
                </a:lnTo>
                <a:lnTo>
                  <a:pt x="20221159" y="11465515"/>
                </a:lnTo>
                <a:lnTo>
                  <a:pt x="0" y="11465515"/>
                </a:lnTo>
                <a:lnTo>
                  <a:pt x="0" y="11430"/>
                </a:lnTo>
                <a:lnTo>
                  <a:pt x="6174959" y="2540"/>
                </a:lnTo>
              </a:path>
            </a:pathLst>
          </a:custGeom>
          <a:noFill/>
          <a:ln w="63500" cap="rnd">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Tree>
    <p:extLst>
      <p:ext uri="{BB962C8B-B14F-4D97-AF65-F5344CB8AC3E}">
        <p14:creationId xmlns:p14="http://schemas.microsoft.com/office/powerpoint/2010/main" val="1539605523"/>
      </p:ext>
    </p:extLst>
  </p:cSld>
  <p:clrMapOvr>
    <a:masterClrMapping/>
  </p:clrMapOvr>
  <p:transition spd="med"/>
</p:sld>
</file>

<file path=ppt/theme/theme1.xml><?xml version="1.0" encoding="utf-8"?>
<a:theme xmlns:a="http://schemas.openxmlformats.org/drawingml/2006/main" name="Thème Office">
  <a:themeElements>
    <a:clrScheme name="Lien hypertext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7758"/>
      </a:hlink>
      <a:folHlink>
        <a:srgbClr val="ED7D31"/>
      </a:folHlink>
    </a:clrScheme>
    <a:fontScheme name="Marianne">
      <a:majorFont>
        <a:latin typeface="Barlow"/>
        <a:ea typeface="Helvetica Neue"/>
        <a:cs typeface="Helvetica Neue"/>
      </a:majorFont>
      <a:minorFont>
        <a:latin typeface="Marianne"/>
        <a:ea typeface="Helvetica"/>
        <a:cs typeface="Helvetica"/>
      </a:minorFont>
    </a:fontScheme>
    <a:fmtScheme name="Incrustatio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6800" tIns="46800" rIns="46800" bIns="4680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24555</TotalTime>
  <Words>4943</Words>
  <Application>Microsoft Office PowerPoint</Application>
  <PresentationFormat>Personnalisé</PresentationFormat>
  <Paragraphs>403</Paragraphs>
  <Slides>34</Slides>
  <Notes>11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Wingdings</vt:lpstr>
      <vt:lpstr>Marianne ExtraBold</vt:lpstr>
      <vt:lpstr>Times New Roman</vt:lpstr>
      <vt:lpstr>Barlow</vt:lpstr>
      <vt:lpstr>Webdings</vt:lpstr>
      <vt:lpstr>Arial</vt:lpstr>
      <vt:lpstr>Marianne</vt:lpstr>
      <vt:lpstr>Thème Office</vt:lpstr>
      <vt:lpstr>PRAIRIES  PERMANENTES</vt:lpstr>
      <vt:lpstr>SOMMAIRE</vt:lpstr>
      <vt:lpstr>GLOSSAIRE / PRAIRIES PERMANENTES</vt:lpstr>
      <vt:lpstr>GLOSSAIRE / PRAIRIES PERMANENTES</vt:lpstr>
      <vt:lpstr>Présentation de l'écosystème : définitions et chiffres-clés</vt:lpstr>
      <vt:lpstr>Terminologie des prairies</vt:lpstr>
      <vt:lpstr>Terminologie des prairies</vt:lpstr>
      <vt:lpstr>Terminologie des prairies</vt:lpstr>
      <vt:lpstr>Terminologie des prairies</vt:lpstr>
      <vt:lpstr>Prairies et pâturages permanents à l’échelle mondiale</vt:lpstr>
      <vt:lpstr>Répartition spatiale des prairies améliorées et non améliorées</vt:lpstr>
      <vt:lpstr>Quelques prairies emblématiques dans le monde</vt:lpstr>
      <vt:lpstr>Stocks et formes de carbone organique</vt:lpstr>
      <vt:lpstr>Stocks de carbone organique dans les sols de prairies (définition d’usage des terres de la FAO)</vt:lpstr>
      <vt:lpstr>Différentes formes de carbone organique dans les sols</vt:lpstr>
      <vt:lpstr>Distribution verticale du carbone dans les sols de prairies</vt:lpstr>
      <vt:lpstr>DYNAMIQUE DU CARBONE ORGANIQUE</vt:lpstr>
      <vt:lpstr>Dynamique du carbone dans une prairie gérée européenne tempérée  (à l’échelle de la parcelle)</vt:lpstr>
      <vt:lpstr>Mécanismes de stabilisation des matières organiques  dans les sols</vt:lpstr>
      <vt:lpstr>Temps de renouvellement du carbone dans les sols de prairies</vt:lpstr>
      <vt:lpstr>Comptabilisation complète des Gaz à Effet de Serre  dans des prairies gérées (1/2)</vt:lpstr>
      <vt:lpstr>Comptabilisation complète des Gaz à Effet de Serre  dans des prairies gérées (2/2)</vt:lpstr>
      <vt:lpstr>LEVIERS D’ACTION POUR STOCKER DU CARBONE</vt:lpstr>
      <vt:lpstr>Effets anthropiques sur les écosystèmes des prairies</vt:lpstr>
      <vt:lpstr>Effets du changement climatique sur les écosystèmes des prairies</vt:lpstr>
      <vt:lpstr>Augmenter les entrées ou réduire les pertes de carbone pour maintenir ou augmenter les stocks de carbone dans les prairies</vt:lpstr>
      <vt:lpstr>Séquestration de carbone</vt:lpstr>
      <vt:lpstr>Le stockage de carbone dans les prairies n'est pas une simple question d'ordre biophysique ! </vt:lpstr>
      <vt:lpstr>Co-bénéfices associés à la protection ou l’augmentation des stocks de carbone organique dans  les prairies</vt:lpstr>
      <vt:lpstr>CONCLUSIONS</vt:lpstr>
      <vt:lpstr>Points essentiels à retenir</vt:lpstr>
      <vt:lpstr>Points essentiels à retenir</vt:lpstr>
      <vt:lpstr>SOURCES / PRAIRIES PERMANENTES</vt:lpstr>
      <vt:lpstr>SOURCES / PRAIRIES PERMANENTES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Stephane</dc:creator>
  <cp:lastModifiedBy>Stephane</cp:lastModifiedBy>
  <cp:revision>81</cp:revision>
  <dcterms:modified xsi:type="dcterms:W3CDTF">2026-04-10T14:20:14Z</dcterms:modified>
</cp:coreProperties>
</file>